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16E14-A6AE-4809-9DF7-77CDF69A2977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FE84D-E36B-45E9-9E6F-06A59D355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31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2175"/>
            <a:ext cx="6400800" cy="835025"/>
          </a:xfrm>
        </p:spPr>
        <p:txBody>
          <a:bodyPr/>
          <a:lstStyle>
            <a:lvl1pPr marL="0" indent="0" algn="ctr">
              <a:buNone/>
              <a:defRPr>
                <a:solidFill>
                  <a:srgbClr val="DDDDDD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A3D4D-AB43-47E4-9109-5731A0CDD46C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9AC2F3-AD66-45BB-A176-68AED36D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3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A3D4D-AB43-47E4-9109-5731A0CDD46C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9AC2F3-AD66-45BB-A176-68AED36D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0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A3D4D-AB43-47E4-9109-5731A0CDD46C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9AC2F3-AD66-45BB-A176-68AED36D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0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A3D4D-AB43-47E4-9109-5731A0CDD46C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9AC2F3-AD66-45BB-A176-68AED36D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8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A3D4D-AB43-47E4-9109-5731A0CDD46C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9AC2F3-AD66-45BB-A176-68AED36D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4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A3D4D-AB43-47E4-9109-5731A0CDD46C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9AC2F3-AD66-45BB-A176-68AED36D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2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A3D4D-AB43-47E4-9109-5731A0CDD46C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9AC2F3-AD66-45BB-A176-68AED36D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0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A3D4D-AB43-47E4-9109-5731A0CDD46C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9AC2F3-AD66-45BB-A176-68AED36D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1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A3D4D-AB43-47E4-9109-5731A0CDD46C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9AC2F3-AD66-45BB-A176-68AED36D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8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A3D4D-AB43-47E4-9109-5731A0CDD46C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9AC2F3-AD66-45BB-A176-68AED36D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1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A3D4D-AB43-47E4-9109-5731A0CDD46C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9AC2F3-AD66-45BB-A176-68AED36D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1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tx1">
                <a:lumMod val="40000"/>
              </a:schemeClr>
            </a:gs>
            <a:gs pos="90417">
              <a:schemeClr val="tx2">
                <a:lumMod val="29000"/>
              </a:schemeClr>
            </a:gs>
            <a:gs pos="74000">
              <a:schemeClr val="tx2">
                <a:lumMod val="50000"/>
              </a:schemeClr>
            </a:gs>
            <a:gs pos="48000">
              <a:schemeClr val="tx2">
                <a:lumMod val="61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3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FFC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rgbClr val="DDDDD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DDDDD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DDDDD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DDDDD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DDDDD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hp-gCvW8PR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Myotonic Dystrophy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2175"/>
            <a:ext cx="6400800" cy="20542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Respiratory </a:t>
            </a:r>
            <a:r>
              <a:rPr lang="en-US" dirty="0" smtClean="0"/>
              <a:t>Complications</a:t>
            </a:r>
          </a:p>
          <a:p>
            <a:endParaRPr lang="en-US" sz="2800" dirty="0"/>
          </a:p>
          <a:p>
            <a:r>
              <a:rPr lang="en-US" sz="2800" dirty="0" smtClean="0"/>
              <a:t>Mike </a:t>
            </a:r>
            <a:r>
              <a:rPr lang="en-US" sz="2800" dirty="0" err="1" smtClean="0"/>
              <a:t>Czervinske</a:t>
            </a:r>
            <a:r>
              <a:rPr lang="en-US" sz="2800" dirty="0" smtClean="0"/>
              <a:t> RRT-NPS</a:t>
            </a:r>
          </a:p>
          <a:p>
            <a:r>
              <a:rPr lang="en-US" sz="2800" dirty="0" smtClean="0"/>
              <a:t>University </a:t>
            </a:r>
            <a:r>
              <a:rPr lang="en-US" sz="2800" smtClean="0"/>
              <a:t>of Kansas Medical Center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10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Interface / Masks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 is comfort</a:t>
            </a:r>
          </a:p>
          <a:p>
            <a:r>
              <a:rPr lang="en-US" dirty="0" smtClean="0"/>
              <a:t>What ever works for you</a:t>
            </a:r>
          </a:p>
          <a:p>
            <a:r>
              <a:rPr lang="en-US" dirty="0" smtClean="0"/>
              <a:t>Many, Many Options</a:t>
            </a:r>
          </a:p>
          <a:p>
            <a:pPr lvl="1"/>
            <a:r>
              <a:rPr lang="en-US" dirty="0" smtClean="0"/>
              <a:t>Most require a full face mask</a:t>
            </a:r>
          </a:p>
          <a:p>
            <a:pPr lvl="1"/>
            <a:r>
              <a:rPr lang="en-US" dirty="0" smtClean="0"/>
              <a:t>Due to facial weakness</a:t>
            </a:r>
            <a:endParaRPr lang="en-US" dirty="0"/>
          </a:p>
        </p:txBody>
      </p:sp>
      <p:pic>
        <p:nvPicPr>
          <p:cNvPr id="7178" name="Picture 10" descr="http://www.thecpapshop.com/media/catalog/product/cache/1/image/200x/9df78eab33525d08d6e5fb8d27136e95/r/e/resmed.swiftfxnano.forhe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esMed-Resmed Quattro™ FX Full Face CPAP Mask with Headg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4" y="1371599"/>
            <a:ext cx="17811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thecpapshop.com/media/catalog/product/cache/1/image/9df78eab33525d08d6e5fb8d27136e95/d/r/dreamwear.gel.nasal.pillow.cpap.mask.respironic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18502"/>
            <a:ext cx="1905000" cy="18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leepWeaver 3D Soft Cloth Nasal CPAP Mask with Headge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284" y="4031227"/>
            <a:ext cx="1904999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442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Cough Assist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Gives a deep breath</a:t>
            </a:r>
          </a:p>
          <a:p>
            <a:r>
              <a:rPr lang="en-US" dirty="0" smtClean="0"/>
              <a:t>Vacuums or pulls out secretions</a:t>
            </a:r>
          </a:p>
          <a:p>
            <a:r>
              <a:rPr lang="en-US" dirty="0" smtClean="0"/>
              <a:t>Very effective in most people </a:t>
            </a:r>
            <a:endParaRPr lang="en-US" dirty="0"/>
          </a:p>
        </p:txBody>
      </p:sp>
      <p:pic>
        <p:nvPicPr>
          <p:cNvPr id="8194" name="Picture 2" descr="https://www.respshop.com/image.php?src=images%2Fcough-assist-t70-mask-1090833.jpg&amp;width=1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430046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mhttp-ssl-51929.nexcesscdn.net/media/extendware/ewimageopt/media/inline/26/d/automatic-cough-assist-refurbished-54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0" b="14742"/>
          <a:stretch/>
        </p:blipFill>
        <p:spPr bwMode="auto">
          <a:xfrm>
            <a:off x="5715000" y="4495800"/>
            <a:ext cx="25908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911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Suction</a:t>
            </a:r>
            <a:endParaRPr lang="en-US" dirty="0"/>
          </a:p>
        </p:txBody>
      </p:sp>
      <p:pic>
        <p:nvPicPr>
          <p:cNvPr id="9218" name="Picture 2" descr="Image result for oral suction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76800"/>
            <a:ext cx="2362200" cy="136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ww.exmed.net/images%2FProduct%2Flarge%2Fdevilbiss-homecare-suction-machine-unit-YRTWWSNL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94" t="4337" r="15794" b="20103"/>
          <a:stretch/>
        </p:blipFill>
        <p:spPr bwMode="auto">
          <a:xfrm>
            <a:off x="3276600" y="1371601"/>
            <a:ext cx="4457700" cy="336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r>
              <a:rPr lang="en-US" dirty="0" smtClean="0"/>
              <a:t>Just like the dentist uses</a:t>
            </a:r>
          </a:p>
          <a:p>
            <a:r>
              <a:rPr lang="en-US" dirty="0" smtClean="0"/>
              <a:t>Clears secretions from mouth</a:t>
            </a:r>
          </a:p>
          <a:p>
            <a:r>
              <a:rPr lang="en-US" dirty="0" smtClean="0"/>
              <a:t>Not meant to gag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10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Breathing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dirty="0" smtClean="0"/>
              <a:t>Incentive Spirometer</a:t>
            </a:r>
          </a:p>
          <a:p>
            <a:r>
              <a:rPr lang="en-US" dirty="0" smtClean="0"/>
              <a:t>Cough Assist</a:t>
            </a:r>
          </a:p>
          <a:p>
            <a:r>
              <a:rPr lang="en-US" dirty="0" smtClean="0"/>
              <a:t>Deep Breathing</a:t>
            </a:r>
          </a:p>
          <a:p>
            <a:pPr lvl="1"/>
            <a:r>
              <a:rPr lang="en-US" dirty="0" smtClean="0"/>
              <a:t>Deep Breaths</a:t>
            </a:r>
          </a:p>
          <a:p>
            <a:pPr lvl="1"/>
            <a:r>
              <a:rPr lang="en-US" dirty="0" smtClean="0"/>
              <a:t>Yoga</a:t>
            </a:r>
          </a:p>
          <a:p>
            <a:pPr lvl="1"/>
            <a:r>
              <a:rPr lang="en-US" dirty="0" smtClean="0"/>
              <a:t>Breath Stacking</a:t>
            </a:r>
          </a:p>
          <a:p>
            <a:pPr lvl="2"/>
            <a:r>
              <a:rPr lang="en-US" dirty="0" smtClean="0"/>
              <a:t>Aids with cough volume</a:t>
            </a:r>
            <a:endParaRPr lang="en-US" dirty="0"/>
          </a:p>
        </p:txBody>
      </p:sp>
      <p:pic>
        <p:nvPicPr>
          <p:cNvPr id="10242" name="Picture 2" descr="https://www.healthykin.com/images/Product/medium/5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208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Breathing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Usually for inside the lung problems</a:t>
            </a:r>
          </a:p>
          <a:p>
            <a:pPr lvl="1"/>
            <a:r>
              <a:rPr lang="en-US" dirty="0" smtClean="0"/>
              <a:t>Wheezing </a:t>
            </a:r>
          </a:p>
          <a:p>
            <a:pPr lvl="1"/>
            <a:r>
              <a:rPr lang="en-US" dirty="0" smtClean="0"/>
              <a:t>COPD</a:t>
            </a:r>
          </a:p>
          <a:p>
            <a:r>
              <a:rPr lang="en-US" dirty="0" smtClean="0"/>
              <a:t>Helps with complications such as pneumonia</a:t>
            </a:r>
            <a:endParaRPr lang="en-US" dirty="0"/>
          </a:p>
        </p:txBody>
      </p:sp>
      <p:pic>
        <p:nvPicPr>
          <p:cNvPr id="1026" name="Picture 2" descr="Image result for medication nebuliz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27432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tered dose inhal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30" b="29356"/>
          <a:stretch/>
        </p:blipFill>
        <p:spPr bwMode="auto">
          <a:xfrm>
            <a:off x="4800600" y="3810000"/>
            <a:ext cx="2767781" cy="201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0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Respiratory System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91038" y="1335189"/>
            <a:ext cx="6069645" cy="4718109"/>
            <a:chOff x="2591038" y="1335189"/>
            <a:chExt cx="6069645" cy="4718109"/>
          </a:xfrm>
        </p:grpSpPr>
        <p:pic>
          <p:nvPicPr>
            <p:cNvPr id="1026" name="Picture 2" descr="http://www.physio-pedia.com/images/e/e7/949_937_muscles-of-respirati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1038" y="1335189"/>
              <a:ext cx="6069645" cy="4309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591038" y="5683966"/>
              <a:ext cx="4226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From: </a:t>
              </a:r>
              <a:r>
                <a:rPr lang="en-US" i="1" dirty="0" smtClean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Tidy’s </a:t>
              </a:r>
              <a:r>
                <a:rPr lang="en-US" b="1" i="1" dirty="0" smtClean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Encyclopedia</a:t>
              </a:r>
              <a:r>
                <a:rPr lang="en-US" i="1" dirty="0" smtClean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of Physiotherapy</a:t>
              </a:r>
              <a:endParaRPr lang="en-US" i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0"/>
            <a:ext cx="19621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48631" y="3305247"/>
            <a:ext cx="2497027" cy="2748051"/>
            <a:chOff x="248631" y="3305247"/>
            <a:chExt cx="2497027" cy="2748051"/>
          </a:xfrm>
        </p:grpSpPr>
        <p:pic>
          <p:nvPicPr>
            <p:cNvPr id="1028" name="Picture 4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373" y="3810000"/>
              <a:ext cx="2129421" cy="224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48631" y="3305247"/>
              <a:ext cx="2497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Diaphragm Movement</a:t>
              </a:r>
              <a:endParaRPr lang="en-US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86697" y="5132439"/>
              <a:ext cx="1637071" cy="512198"/>
            </a:xfrm>
            <a:custGeom>
              <a:avLst/>
              <a:gdLst>
                <a:gd name="connsiteX0" fmla="*/ 0 w 1637071"/>
                <a:gd name="connsiteY0" fmla="*/ 294967 h 619432"/>
                <a:gd name="connsiteX1" fmla="*/ 73742 w 1637071"/>
                <a:gd name="connsiteY1" fmla="*/ 176980 h 619432"/>
                <a:gd name="connsiteX2" fmla="*/ 117987 w 1637071"/>
                <a:gd name="connsiteY2" fmla="*/ 147484 h 619432"/>
                <a:gd name="connsiteX3" fmla="*/ 206477 w 1637071"/>
                <a:gd name="connsiteY3" fmla="*/ 103238 h 619432"/>
                <a:gd name="connsiteX4" fmla="*/ 250722 w 1637071"/>
                <a:gd name="connsiteY4" fmla="*/ 58993 h 619432"/>
                <a:gd name="connsiteX5" fmla="*/ 383458 w 1637071"/>
                <a:gd name="connsiteY5" fmla="*/ 14748 h 619432"/>
                <a:gd name="connsiteX6" fmla="*/ 427703 w 1637071"/>
                <a:gd name="connsiteY6" fmla="*/ 0 h 619432"/>
                <a:gd name="connsiteX7" fmla="*/ 634180 w 1637071"/>
                <a:gd name="connsiteY7" fmla="*/ 14748 h 619432"/>
                <a:gd name="connsiteX8" fmla="*/ 707922 w 1637071"/>
                <a:gd name="connsiteY8" fmla="*/ 132735 h 619432"/>
                <a:gd name="connsiteX9" fmla="*/ 737419 w 1637071"/>
                <a:gd name="connsiteY9" fmla="*/ 176980 h 619432"/>
                <a:gd name="connsiteX10" fmla="*/ 752168 w 1637071"/>
                <a:gd name="connsiteY10" fmla="*/ 221226 h 619432"/>
                <a:gd name="connsiteX11" fmla="*/ 796413 w 1637071"/>
                <a:gd name="connsiteY11" fmla="*/ 235974 h 619432"/>
                <a:gd name="connsiteX12" fmla="*/ 884903 w 1637071"/>
                <a:gd name="connsiteY12" fmla="*/ 191729 h 619432"/>
                <a:gd name="connsiteX13" fmla="*/ 929148 w 1637071"/>
                <a:gd name="connsiteY13" fmla="*/ 176980 h 619432"/>
                <a:gd name="connsiteX14" fmla="*/ 1017638 w 1637071"/>
                <a:gd name="connsiteY14" fmla="*/ 132735 h 619432"/>
                <a:gd name="connsiteX15" fmla="*/ 1430593 w 1637071"/>
                <a:gd name="connsiteY15" fmla="*/ 147484 h 619432"/>
                <a:gd name="connsiteX16" fmla="*/ 1474838 w 1637071"/>
                <a:gd name="connsiteY16" fmla="*/ 162232 h 619432"/>
                <a:gd name="connsiteX17" fmla="*/ 1519084 w 1637071"/>
                <a:gd name="connsiteY17" fmla="*/ 206477 h 619432"/>
                <a:gd name="connsiteX18" fmla="*/ 1548580 w 1637071"/>
                <a:gd name="connsiteY18" fmla="*/ 294967 h 619432"/>
                <a:gd name="connsiteX19" fmla="*/ 1563329 w 1637071"/>
                <a:gd name="connsiteY19" fmla="*/ 339213 h 619432"/>
                <a:gd name="connsiteX20" fmla="*/ 1578077 w 1637071"/>
                <a:gd name="connsiteY20" fmla="*/ 398206 h 619432"/>
                <a:gd name="connsiteX21" fmla="*/ 1592826 w 1637071"/>
                <a:gd name="connsiteY21" fmla="*/ 442451 h 619432"/>
                <a:gd name="connsiteX22" fmla="*/ 1607574 w 1637071"/>
                <a:gd name="connsiteY22" fmla="*/ 516193 h 619432"/>
                <a:gd name="connsiteX23" fmla="*/ 1622322 w 1637071"/>
                <a:gd name="connsiteY23" fmla="*/ 575187 h 619432"/>
                <a:gd name="connsiteX24" fmla="*/ 1637071 w 1637071"/>
                <a:gd name="connsiteY24" fmla="*/ 619432 h 61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7071" h="619432">
                  <a:moveTo>
                    <a:pt x="0" y="294967"/>
                  </a:moveTo>
                  <a:cubicBezTo>
                    <a:pt x="24581" y="255638"/>
                    <a:pt x="35152" y="202706"/>
                    <a:pt x="73742" y="176980"/>
                  </a:cubicBezTo>
                  <a:cubicBezTo>
                    <a:pt x="88490" y="167148"/>
                    <a:pt x="102133" y="155411"/>
                    <a:pt x="117987" y="147484"/>
                  </a:cubicBezTo>
                  <a:cubicBezTo>
                    <a:pt x="184501" y="114227"/>
                    <a:pt x="143080" y="156069"/>
                    <a:pt x="206477" y="103238"/>
                  </a:cubicBezTo>
                  <a:cubicBezTo>
                    <a:pt x="222500" y="89885"/>
                    <a:pt x="232489" y="69122"/>
                    <a:pt x="250722" y="58993"/>
                  </a:cubicBezTo>
                  <a:cubicBezTo>
                    <a:pt x="250725" y="58991"/>
                    <a:pt x="361333" y="22123"/>
                    <a:pt x="383458" y="14748"/>
                  </a:cubicBezTo>
                  <a:lnTo>
                    <a:pt x="427703" y="0"/>
                  </a:lnTo>
                  <a:cubicBezTo>
                    <a:pt x="496529" y="4916"/>
                    <a:pt x="566229" y="2757"/>
                    <a:pt x="634180" y="14748"/>
                  </a:cubicBezTo>
                  <a:cubicBezTo>
                    <a:pt x="701008" y="26541"/>
                    <a:pt x="678588" y="88735"/>
                    <a:pt x="707922" y="132735"/>
                  </a:cubicBezTo>
                  <a:cubicBezTo>
                    <a:pt x="717754" y="147483"/>
                    <a:pt x="729492" y="161126"/>
                    <a:pt x="737419" y="176980"/>
                  </a:cubicBezTo>
                  <a:cubicBezTo>
                    <a:pt x="744372" y="190885"/>
                    <a:pt x="741175" y="210233"/>
                    <a:pt x="752168" y="221226"/>
                  </a:cubicBezTo>
                  <a:cubicBezTo>
                    <a:pt x="763161" y="232219"/>
                    <a:pt x="781665" y="231058"/>
                    <a:pt x="796413" y="235974"/>
                  </a:cubicBezTo>
                  <a:cubicBezTo>
                    <a:pt x="907617" y="198907"/>
                    <a:pt x="770551" y="248906"/>
                    <a:pt x="884903" y="191729"/>
                  </a:cubicBezTo>
                  <a:cubicBezTo>
                    <a:pt x="898808" y="184776"/>
                    <a:pt x="915243" y="183932"/>
                    <a:pt x="929148" y="176980"/>
                  </a:cubicBezTo>
                  <a:cubicBezTo>
                    <a:pt x="1043509" y="119800"/>
                    <a:pt x="906426" y="169807"/>
                    <a:pt x="1017638" y="132735"/>
                  </a:cubicBezTo>
                  <a:cubicBezTo>
                    <a:pt x="1155290" y="137651"/>
                    <a:pt x="1293139" y="138616"/>
                    <a:pt x="1430593" y="147484"/>
                  </a:cubicBezTo>
                  <a:cubicBezTo>
                    <a:pt x="1446107" y="148485"/>
                    <a:pt x="1461903" y="153609"/>
                    <a:pt x="1474838" y="162232"/>
                  </a:cubicBezTo>
                  <a:cubicBezTo>
                    <a:pt x="1492193" y="173802"/>
                    <a:pt x="1504335" y="191729"/>
                    <a:pt x="1519084" y="206477"/>
                  </a:cubicBezTo>
                  <a:lnTo>
                    <a:pt x="1548580" y="294967"/>
                  </a:lnTo>
                  <a:cubicBezTo>
                    <a:pt x="1553496" y="309716"/>
                    <a:pt x="1559558" y="324131"/>
                    <a:pt x="1563329" y="339213"/>
                  </a:cubicBezTo>
                  <a:cubicBezTo>
                    <a:pt x="1568245" y="358877"/>
                    <a:pt x="1572508" y="378716"/>
                    <a:pt x="1578077" y="398206"/>
                  </a:cubicBezTo>
                  <a:cubicBezTo>
                    <a:pt x="1582348" y="413154"/>
                    <a:pt x="1589055" y="427369"/>
                    <a:pt x="1592826" y="442451"/>
                  </a:cubicBezTo>
                  <a:cubicBezTo>
                    <a:pt x="1598906" y="466770"/>
                    <a:pt x="1602136" y="491722"/>
                    <a:pt x="1607574" y="516193"/>
                  </a:cubicBezTo>
                  <a:cubicBezTo>
                    <a:pt x="1611971" y="535980"/>
                    <a:pt x="1616753" y="555697"/>
                    <a:pt x="1622322" y="575187"/>
                  </a:cubicBezTo>
                  <a:cubicBezTo>
                    <a:pt x="1626593" y="590135"/>
                    <a:pt x="1637071" y="619432"/>
                    <a:pt x="1637071" y="619432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06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647"/>
            <a:ext cx="8229600" cy="2773362"/>
          </a:xfrm>
        </p:spPr>
        <p:txBody>
          <a:bodyPr>
            <a:noAutofit/>
          </a:bodyPr>
          <a:lstStyle/>
          <a:p>
            <a:r>
              <a:rPr lang="en-US" dirty="0" smtClean="0"/>
              <a:t>It’s </a:t>
            </a:r>
            <a:r>
              <a:rPr lang="en-US" b="1" dirty="0" smtClean="0"/>
              <a:t>Not</a:t>
            </a:r>
            <a:r>
              <a:rPr lang="en-US" dirty="0" smtClean="0"/>
              <a:t> About Oxygen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It’s About </a:t>
            </a:r>
            <a:r>
              <a:rPr lang="en-US" b="1" dirty="0" smtClean="0"/>
              <a:t>Ventilation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Air in CO2 Out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85799" y="2971800"/>
            <a:ext cx="3162037" cy="3137025"/>
            <a:chOff x="685799" y="2971800"/>
            <a:chExt cx="3162037" cy="3137025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85799" y="2971800"/>
              <a:ext cx="3162037" cy="3137025"/>
            </a:xfrm>
            <a:prstGeom prst="straightConnector1">
              <a:avLst/>
            </a:prstGeom>
            <a:ln w="762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 rot="2591309">
              <a:off x="894736" y="3744776"/>
              <a:ext cx="229176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Air In</a:t>
              </a:r>
              <a:endParaRPr lang="en-US" sz="60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rot="16200000">
            <a:off x="4450400" y="3002452"/>
            <a:ext cx="3252837" cy="3137025"/>
            <a:chOff x="594999" y="2971800"/>
            <a:chExt cx="3252837" cy="3137025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685799" y="2971800"/>
              <a:ext cx="3162037" cy="3137025"/>
            </a:xfrm>
            <a:prstGeom prst="straightConnector1">
              <a:avLst/>
            </a:prstGeom>
            <a:ln w="762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 rot="2591309">
              <a:off x="594999" y="3901129"/>
              <a:ext cx="307465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CO2 Out</a:t>
              </a:r>
              <a:endParaRPr lang="en-US" sz="60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25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Function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657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“PFT”</a:t>
            </a:r>
          </a:p>
          <a:p>
            <a:r>
              <a:rPr lang="en-US" dirty="0" smtClean="0"/>
              <a:t>Spirometry</a:t>
            </a:r>
          </a:p>
          <a:p>
            <a:pPr lvl="1"/>
            <a:r>
              <a:rPr lang="en-US" dirty="0" smtClean="0"/>
              <a:t>FVC</a:t>
            </a:r>
          </a:p>
          <a:p>
            <a:pPr lvl="1"/>
            <a:r>
              <a:rPr lang="en-US" dirty="0" smtClean="0"/>
              <a:t>FEV1</a:t>
            </a:r>
          </a:p>
          <a:p>
            <a:pPr lvl="1"/>
            <a:r>
              <a:rPr lang="en-US" dirty="0" smtClean="0"/>
              <a:t>FEV1/FVC</a:t>
            </a:r>
          </a:p>
          <a:p>
            <a:r>
              <a:rPr lang="en-US" dirty="0" smtClean="0"/>
              <a:t>80-100% of predicted (Normal)</a:t>
            </a:r>
            <a:endParaRPr lang="en-US" dirty="0"/>
          </a:p>
        </p:txBody>
      </p:sp>
      <p:pic>
        <p:nvPicPr>
          <p:cNvPr id="2052" name="Picture 4" descr="The image shows how spirometry is done. The patient takes a deep breath and then blows hard into a tube connected to a spirometer. The spirometer measures the amount of air breathed out. It also measures how fast the air is blown ou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06677"/>
            <a:ext cx="452437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Function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504" y="1505845"/>
            <a:ext cx="419929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Breathing Help</a:t>
            </a:r>
          </a:p>
          <a:p>
            <a:pPr lvl="1"/>
            <a:r>
              <a:rPr lang="en-US" dirty="0" smtClean="0"/>
              <a:t>Usually required &lt; 50% predicted</a:t>
            </a:r>
          </a:p>
          <a:p>
            <a:pPr lvl="1"/>
            <a:r>
              <a:rPr lang="en-US" dirty="0" smtClean="0"/>
              <a:t>Not sole criteria</a:t>
            </a:r>
          </a:p>
          <a:p>
            <a:r>
              <a:rPr lang="en-US" dirty="0" smtClean="0"/>
              <a:t>NIF/MIP</a:t>
            </a:r>
          </a:p>
          <a:p>
            <a:pPr lvl="1"/>
            <a:r>
              <a:rPr lang="en-US" dirty="0" smtClean="0"/>
              <a:t>&gt;60 cmH2O normal</a:t>
            </a:r>
          </a:p>
          <a:p>
            <a:r>
              <a:rPr lang="en-US" dirty="0" smtClean="0"/>
              <a:t>SNIF</a:t>
            </a:r>
          </a:p>
          <a:p>
            <a:pPr lvl="1"/>
            <a:r>
              <a:rPr lang="en-US" dirty="0" smtClean="0"/>
              <a:t>&gt;40 cmH2O normal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2" name="Picture 4" descr="The image shows how spirometry is done. The patient takes a deep breath and then blows hard into a tube connected to a spirometer. The spirometer measures the amount of air breathed out. It also measures how fast the air is blown out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06677"/>
            <a:ext cx="452437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picture of NIF 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2" y="1381431"/>
            <a:ext cx="3190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24756"/>
            <a:ext cx="20097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39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39528"/>
            <a:ext cx="4495800" cy="4525963"/>
          </a:xfrm>
        </p:spPr>
        <p:txBody>
          <a:bodyPr/>
          <a:lstStyle/>
          <a:p>
            <a:r>
              <a:rPr lang="en-US" dirty="0" smtClean="0"/>
              <a:t>Sleep Study</a:t>
            </a:r>
          </a:p>
          <a:p>
            <a:r>
              <a:rPr lang="en-US" dirty="0" smtClean="0"/>
              <a:t>Overnight oximetry </a:t>
            </a:r>
          </a:p>
          <a:p>
            <a:r>
              <a:rPr lang="en-US" dirty="0" smtClean="0"/>
              <a:t>Chest X-ray</a:t>
            </a:r>
          </a:p>
          <a:p>
            <a:r>
              <a:rPr lang="en-US" dirty="0" smtClean="0"/>
              <a:t>Complete PFT</a:t>
            </a:r>
            <a:endParaRPr lang="en-US" dirty="0"/>
          </a:p>
        </p:txBody>
      </p:sp>
      <p:pic>
        <p:nvPicPr>
          <p:cNvPr id="4098" name="Picture 2" descr="Image result for body box p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39528"/>
            <a:ext cx="4635732" cy="308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93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You Need Help With Breathing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FVC &lt; 50%</a:t>
            </a:r>
          </a:p>
          <a:p>
            <a:r>
              <a:rPr lang="en-US" dirty="0" smtClean="0"/>
              <a:t>NIF &lt; 60 cmH2O</a:t>
            </a:r>
          </a:p>
          <a:p>
            <a:r>
              <a:rPr lang="en-US" dirty="0" smtClean="0"/>
              <a:t>SNIF &lt; 40 cmH2O</a:t>
            </a:r>
          </a:p>
          <a:p>
            <a:r>
              <a:rPr lang="en-US" dirty="0" smtClean="0"/>
              <a:t>Daytime sleepiness/morning headaches and other signs of sleep apnea</a:t>
            </a:r>
          </a:p>
          <a:p>
            <a:r>
              <a:rPr lang="en-US" dirty="0" smtClean="0"/>
              <a:t>Difficulty with cough or choking</a:t>
            </a:r>
          </a:p>
          <a:p>
            <a:r>
              <a:rPr lang="en-US" dirty="0" smtClean="0"/>
              <a:t>Shortness of Breath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17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Trilogy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4525963"/>
          </a:xfrm>
        </p:spPr>
        <p:txBody>
          <a:bodyPr/>
          <a:lstStyle/>
          <a:p>
            <a:r>
              <a:rPr lang="en-US" dirty="0" smtClean="0"/>
              <a:t>Noninvasive Ventilation</a:t>
            </a:r>
          </a:p>
          <a:p>
            <a:r>
              <a:rPr lang="en-US" dirty="0" smtClean="0"/>
              <a:t>Invasive Ventilation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Portable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Ventilator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Modes</a:t>
            </a:r>
            <a:endParaRPr lang="en-US" dirty="0"/>
          </a:p>
        </p:txBody>
      </p:sp>
      <p:pic>
        <p:nvPicPr>
          <p:cNvPr id="5122" name="Picture 2" descr="http://1.bp.blogspot.com/-yyFTfsLu4rM/UZVk1Gq89eI/AAAAAAAAAgo/AgNhsZVJPSU/s1600/Trilogy-100-Portable-Ventilato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5000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5" b="32652"/>
          <a:stretch/>
        </p:blipFill>
        <p:spPr bwMode="auto">
          <a:xfrm>
            <a:off x="3429000" y="4876800"/>
            <a:ext cx="4672012" cy="175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732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BiPAP</a:t>
            </a:r>
            <a:r>
              <a:rPr lang="en-US" dirty="0" smtClean="0"/>
              <a:t> AVAPs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5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Sleep Apnea</a:t>
            </a:r>
          </a:p>
          <a:p>
            <a:r>
              <a:rPr lang="en-US" dirty="0" smtClean="0"/>
              <a:t>Night time, naps, and as needed</a:t>
            </a:r>
          </a:p>
          <a:p>
            <a:r>
              <a:rPr lang="en-US" dirty="0" smtClean="0"/>
              <a:t>Night time use helps daytime WOB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81150"/>
            <a:ext cx="45053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533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232</Words>
  <Application>Microsoft Office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Myotonic Dystrophy</vt:lpstr>
      <vt:lpstr>The Respiratory System</vt:lpstr>
      <vt:lpstr>It’s Not About Oxygen  It’s About Ventilation Air in CO2 Out</vt:lpstr>
      <vt:lpstr>Pulmonary Function Testing</vt:lpstr>
      <vt:lpstr>Pulmonary Function Testing</vt:lpstr>
      <vt:lpstr>Other Tests</vt:lpstr>
      <vt:lpstr>When You Need Help With Breathing</vt:lpstr>
      <vt:lpstr>Trilogy</vt:lpstr>
      <vt:lpstr>BiPAP AVAPs</vt:lpstr>
      <vt:lpstr>Patient Interface / Masks</vt:lpstr>
      <vt:lpstr>Cough Assist</vt:lpstr>
      <vt:lpstr>Oral Suction</vt:lpstr>
      <vt:lpstr>Breathing Exercises</vt:lpstr>
      <vt:lpstr>Other Breathing Treatments</vt:lpstr>
    </vt:vector>
  </TitlesOfParts>
  <Company>The University of Kansas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MCZERVIN</dc:creator>
  <cp:lastModifiedBy>ccguest</cp:lastModifiedBy>
  <cp:revision>22</cp:revision>
  <dcterms:created xsi:type="dcterms:W3CDTF">2017-07-22T04:24:08Z</dcterms:created>
  <dcterms:modified xsi:type="dcterms:W3CDTF">2017-07-22T17:37:05Z</dcterms:modified>
</cp:coreProperties>
</file>