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tmp" ContentType="image/p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1" r:id="rId6"/>
    <p:sldId id="264" r:id="rId7"/>
    <p:sldId id="262" r:id="rId8"/>
    <p:sldId id="263" r:id="rId9"/>
    <p:sldId id="260" r:id="rId10"/>
    <p:sldId id="265" r:id="rId11"/>
    <p:sldId id="266" r:id="rId12"/>
    <p:sldId id="267" r:id="rId13"/>
    <p:sldId id="268" r:id="rId14"/>
    <p:sldId id="269" r:id="rId15"/>
    <p:sldId id="270"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504" y="-4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FF664-0080-42D0-B518-AF4CE4A37140}" type="doc">
      <dgm:prSet loTypeId="urn:microsoft.com/office/officeart/2005/8/layout/hChevron3" loCatId="process" qsTypeId="urn:microsoft.com/office/officeart/2005/8/quickstyle/simple2" qsCatId="simple" csTypeId="urn:microsoft.com/office/officeart/2005/8/colors/accent0_1" csCatId="mainScheme" phldr="1"/>
      <dgm:spPr/>
    </dgm:pt>
    <dgm:pt modelId="{45A2400B-3C88-4056-B593-2CAC247071B3}">
      <dgm:prSet phldrT="[Text]" custT="1"/>
      <dgm:spPr>
        <a:solidFill>
          <a:srgbClr val="FFFF00"/>
        </a:solidFill>
      </dgm:spPr>
      <dgm:t>
        <a:bodyPr/>
        <a:lstStyle/>
        <a:p>
          <a:r>
            <a:rPr lang="en-US" sz="1600" b="1" smtClean="0">
              <a:effectLst/>
            </a:rPr>
            <a:t>Application Planning and </a:t>
          </a:r>
          <a:r>
            <a:rPr lang="en-US" sz="1600" b="1" dirty="0" smtClean="0">
              <a:effectLst/>
            </a:rPr>
            <a:t>Submission</a:t>
          </a:r>
          <a:endParaRPr lang="en-US" sz="1600" b="1" dirty="0">
            <a:effectLst/>
          </a:endParaRPr>
        </a:p>
      </dgm:t>
    </dgm:pt>
    <dgm:pt modelId="{481ADA4D-67B8-42DD-9529-89DBC2EE720D}" type="parTrans" cxnId="{456A7F42-7D80-487C-B516-A1FF47A7AE13}">
      <dgm:prSet/>
      <dgm:spPr/>
      <dgm:t>
        <a:bodyPr/>
        <a:lstStyle/>
        <a:p>
          <a:endParaRPr lang="en-US" sz="1600" b="1">
            <a:effectLst/>
          </a:endParaRPr>
        </a:p>
      </dgm:t>
    </dgm:pt>
    <dgm:pt modelId="{B46BFA26-CD33-4DA5-B387-C990298B0C45}" type="sibTrans" cxnId="{456A7F42-7D80-487C-B516-A1FF47A7AE13}">
      <dgm:prSet/>
      <dgm:spPr/>
      <dgm:t>
        <a:bodyPr/>
        <a:lstStyle/>
        <a:p>
          <a:endParaRPr lang="en-US" sz="1600" b="1">
            <a:effectLst/>
          </a:endParaRPr>
        </a:p>
      </dgm:t>
    </dgm:pt>
    <dgm:pt modelId="{65ECF012-2B04-4504-8380-CA0332C293A1}">
      <dgm:prSet phldrT="[Text]" custT="1"/>
      <dgm:spPr>
        <a:solidFill>
          <a:srgbClr val="FFFF00"/>
        </a:solidFill>
      </dgm:spPr>
      <dgm:t>
        <a:bodyPr/>
        <a:lstStyle/>
        <a:p>
          <a:r>
            <a:rPr lang="en-US" sz="1600" b="1" dirty="0" smtClean="0">
              <a:effectLst/>
            </a:rPr>
            <a:t>Study Section Review</a:t>
          </a:r>
          <a:endParaRPr lang="en-US" sz="1600" b="1" dirty="0">
            <a:effectLst/>
          </a:endParaRPr>
        </a:p>
      </dgm:t>
    </dgm:pt>
    <dgm:pt modelId="{E085BC99-4DEB-4AE7-845D-FAF9503419AB}" type="parTrans" cxnId="{7B885E93-ECE7-47FE-B2F2-A75EE8C138C2}">
      <dgm:prSet/>
      <dgm:spPr/>
      <dgm:t>
        <a:bodyPr/>
        <a:lstStyle/>
        <a:p>
          <a:endParaRPr lang="en-US" sz="1600" b="1">
            <a:effectLst/>
          </a:endParaRPr>
        </a:p>
      </dgm:t>
    </dgm:pt>
    <dgm:pt modelId="{667C871B-B338-4A61-95FD-81F38CE979EE}" type="sibTrans" cxnId="{7B885E93-ECE7-47FE-B2F2-A75EE8C138C2}">
      <dgm:prSet/>
      <dgm:spPr/>
      <dgm:t>
        <a:bodyPr/>
        <a:lstStyle/>
        <a:p>
          <a:endParaRPr lang="en-US" sz="1600" b="1">
            <a:effectLst/>
          </a:endParaRPr>
        </a:p>
      </dgm:t>
    </dgm:pt>
    <dgm:pt modelId="{B3967C28-6A0A-42EB-9CC9-C70DF3AB1116}">
      <dgm:prSet phldrT="[Text]" custT="1"/>
      <dgm:spPr>
        <a:solidFill>
          <a:srgbClr val="FFFF00"/>
        </a:solidFill>
      </dgm:spPr>
      <dgm:t>
        <a:bodyPr/>
        <a:lstStyle/>
        <a:p>
          <a:r>
            <a:rPr lang="en-US" sz="1600" b="1" dirty="0" smtClean="0">
              <a:effectLst/>
            </a:rPr>
            <a:t>Council Review</a:t>
          </a:r>
          <a:endParaRPr lang="en-US" sz="1600" b="1" dirty="0">
            <a:effectLst/>
          </a:endParaRPr>
        </a:p>
      </dgm:t>
    </dgm:pt>
    <dgm:pt modelId="{51F96B8F-6965-4A53-AF9D-F92C56939164}" type="parTrans" cxnId="{74326A4C-BE9D-4FBC-A971-9892E87C3CD3}">
      <dgm:prSet/>
      <dgm:spPr/>
      <dgm:t>
        <a:bodyPr/>
        <a:lstStyle/>
        <a:p>
          <a:endParaRPr lang="en-US" sz="1600" b="1">
            <a:effectLst/>
          </a:endParaRPr>
        </a:p>
      </dgm:t>
    </dgm:pt>
    <dgm:pt modelId="{2F9377E1-9DCD-4AF7-B6D0-0CC3FE6211BC}" type="sibTrans" cxnId="{74326A4C-BE9D-4FBC-A971-9892E87C3CD3}">
      <dgm:prSet/>
      <dgm:spPr/>
      <dgm:t>
        <a:bodyPr/>
        <a:lstStyle/>
        <a:p>
          <a:endParaRPr lang="en-US" sz="1600" b="1">
            <a:effectLst/>
          </a:endParaRPr>
        </a:p>
      </dgm:t>
    </dgm:pt>
    <dgm:pt modelId="{15C560E2-1F43-46E3-8773-5D1B2AB1A214}">
      <dgm:prSet phldrT="[Text]" custT="1"/>
      <dgm:spPr>
        <a:solidFill>
          <a:srgbClr val="FFFF00"/>
        </a:solidFill>
      </dgm:spPr>
      <dgm:t>
        <a:bodyPr/>
        <a:lstStyle/>
        <a:p>
          <a:r>
            <a:rPr lang="en-US" sz="1600" b="1" dirty="0" smtClean="0">
              <a:effectLst/>
            </a:rPr>
            <a:t>Grant Funding</a:t>
          </a:r>
          <a:endParaRPr lang="en-US" sz="1600" b="1" dirty="0">
            <a:effectLst/>
          </a:endParaRPr>
        </a:p>
      </dgm:t>
    </dgm:pt>
    <dgm:pt modelId="{CC536F4F-B3F7-44D6-9344-7CC409487B60}" type="parTrans" cxnId="{F129F075-ABD3-4E5C-8943-BD7AC874F4CE}">
      <dgm:prSet/>
      <dgm:spPr/>
      <dgm:t>
        <a:bodyPr/>
        <a:lstStyle/>
        <a:p>
          <a:endParaRPr lang="en-US" sz="1600" b="1">
            <a:effectLst/>
          </a:endParaRPr>
        </a:p>
      </dgm:t>
    </dgm:pt>
    <dgm:pt modelId="{9279525E-8E30-43E7-AC6C-21BC1EE3D7C9}" type="sibTrans" cxnId="{F129F075-ABD3-4E5C-8943-BD7AC874F4CE}">
      <dgm:prSet/>
      <dgm:spPr/>
      <dgm:t>
        <a:bodyPr/>
        <a:lstStyle/>
        <a:p>
          <a:endParaRPr lang="en-US" sz="1600" b="1">
            <a:effectLst/>
          </a:endParaRPr>
        </a:p>
      </dgm:t>
    </dgm:pt>
    <dgm:pt modelId="{F8F67FF4-F56E-4FD6-AE00-B0B9E56D91CB}">
      <dgm:prSet phldrT="[Text]" custT="1"/>
      <dgm:spPr>
        <a:solidFill>
          <a:srgbClr val="FFFF00"/>
        </a:solidFill>
      </dgm:spPr>
      <dgm:t>
        <a:bodyPr/>
        <a:lstStyle/>
        <a:p>
          <a:r>
            <a:rPr lang="en-US" sz="1600" b="1" dirty="0" smtClean="0">
              <a:effectLst/>
            </a:rPr>
            <a:t>Ongoing Research</a:t>
          </a:r>
          <a:endParaRPr lang="en-US" sz="1600" b="1" dirty="0">
            <a:effectLst/>
          </a:endParaRPr>
        </a:p>
      </dgm:t>
    </dgm:pt>
    <dgm:pt modelId="{DAB9AA9C-926B-49AB-AE31-0F20CAC099DE}" type="parTrans" cxnId="{4697BFB7-3400-45FD-BECD-E7B4D1A05133}">
      <dgm:prSet/>
      <dgm:spPr/>
      <dgm:t>
        <a:bodyPr/>
        <a:lstStyle/>
        <a:p>
          <a:endParaRPr lang="en-US" sz="1600" b="1">
            <a:effectLst/>
          </a:endParaRPr>
        </a:p>
      </dgm:t>
    </dgm:pt>
    <dgm:pt modelId="{30285C4B-CB6F-40F5-9002-78395198BFB3}" type="sibTrans" cxnId="{4697BFB7-3400-45FD-BECD-E7B4D1A05133}">
      <dgm:prSet/>
      <dgm:spPr/>
      <dgm:t>
        <a:bodyPr/>
        <a:lstStyle/>
        <a:p>
          <a:endParaRPr lang="en-US" sz="1600" b="1">
            <a:effectLst/>
          </a:endParaRPr>
        </a:p>
      </dgm:t>
    </dgm:pt>
    <dgm:pt modelId="{2FD2753A-EA0E-45A5-83B4-B543A2C1A3B4}" type="pres">
      <dgm:prSet presAssocID="{28BFF664-0080-42D0-B518-AF4CE4A37140}" presName="Name0" presStyleCnt="0">
        <dgm:presLayoutVars>
          <dgm:dir/>
          <dgm:resizeHandles val="exact"/>
        </dgm:presLayoutVars>
      </dgm:prSet>
      <dgm:spPr/>
    </dgm:pt>
    <dgm:pt modelId="{9E79D6F2-ADD2-4D0D-AD72-5E530B4293CB}" type="pres">
      <dgm:prSet presAssocID="{45A2400B-3C88-4056-B593-2CAC247071B3}" presName="parTxOnly" presStyleLbl="node1" presStyleIdx="0" presStyleCnt="5" custLinFactNeighborY="-32659">
        <dgm:presLayoutVars>
          <dgm:bulletEnabled val="1"/>
        </dgm:presLayoutVars>
      </dgm:prSet>
      <dgm:spPr/>
      <dgm:t>
        <a:bodyPr/>
        <a:lstStyle/>
        <a:p>
          <a:endParaRPr lang="en-US"/>
        </a:p>
      </dgm:t>
    </dgm:pt>
    <dgm:pt modelId="{930EEF3D-2CD1-4385-ACBD-C30790AC065E}" type="pres">
      <dgm:prSet presAssocID="{B46BFA26-CD33-4DA5-B387-C990298B0C45}" presName="parSpace" presStyleCnt="0"/>
      <dgm:spPr/>
    </dgm:pt>
    <dgm:pt modelId="{6E40D7C9-CCDB-4025-AD99-2F3FAC79400A}" type="pres">
      <dgm:prSet presAssocID="{65ECF012-2B04-4504-8380-CA0332C293A1}" presName="parTxOnly" presStyleLbl="node1" presStyleIdx="1" presStyleCnt="5" custLinFactNeighborY="-32659">
        <dgm:presLayoutVars>
          <dgm:bulletEnabled val="1"/>
        </dgm:presLayoutVars>
      </dgm:prSet>
      <dgm:spPr/>
      <dgm:t>
        <a:bodyPr/>
        <a:lstStyle/>
        <a:p>
          <a:endParaRPr lang="en-US"/>
        </a:p>
      </dgm:t>
    </dgm:pt>
    <dgm:pt modelId="{B41604FF-FB12-4C9C-9791-414A57106B3D}" type="pres">
      <dgm:prSet presAssocID="{667C871B-B338-4A61-95FD-81F38CE979EE}" presName="parSpace" presStyleCnt="0"/>
      <dgm:spPr/>
    </dgm:pt>
    <dgm:pt modelId="{6BF09E99-8437-4EDE-A17A-423707206E1B}" type="pres">
      <dgm:prSet presAssocID="{B3967C28-6A0A-42EB-9CC9-C70DF3AB1116}" presName="parTxOnly" presStyleLbl="node1" presStyleIdx="2" presStyleCnt="5" custLinFactNeighborY="-32659">
        <dgm:presLayoutVars>
          <dgm:bulletEnabled val="1"/>
        </dgm:presLayoutVars>
      </dgm:prSet>
      <dgm:spPr/>
      <dgm:t>
        <a:bodyPr/>
        <a:lstStyle/>
        <a:p>
          <a:endParaRPr lang="en-US"/>
        </a:p>
      </dgm:t>
    </dgm:pt>
    <dgm:pt modelId="{019289A0-C022-4241-8344-DF34506B5B2C}" type="pres">
      <dgm:prSet presAssocID="{2F9377E1-9DCD-4AF7-B6D0-0CC3FE6211BC}" presName="parSpace" presStyleCnt="0"/>
      <dgm:spPr/>
    </dgm:pt>
    <dgm:pt modelId="{98282CCA-8A61-4FD1-B250-DE4CA407ECF3}" type="pres">
      <dgm:prSet presAssocID="{15C560E2-1F43-46E3-8773-5D1B2AB1A214}" presName="parTxOnly" presStyleLbl="node1" presStyleIdx="3" presStyleCnt="5" custLinFactNeighborY="-32659">
        <dgm:presLayoutVars>
          <dgm:bulletEnabled val="1"/>
        </dgm:presLayoutVars>
      </dgm:prSet>
      <dgm:spPr/>
      <dgm:t>
        <a:bodyPr/>
        <a:lstStyle/>
        <a:p>
          <a:endParaRPr lang="en-US"/>
        </a:p>
      </dgm:t>
    </dgm:pt>
    <dgm:pt modelId="{78EE873E-9836-4F0A-95A4-DFE9E812B0E2}" type="pres">
      <dgm:prSet presAssocID="{9279525E-8E30-43E7-AC6C-21BC1EE3D7C9}" presName="parSpace" presStyleCnt="0"/>
      <dgm:spPr/>
    </dgm:pt>
    <dgm:pt modelId="{D13F4B7F-5617-4ACF-AB74-52386B82B291}" type="pres">
      <dgm:prSet presAssocID="{F8F67FF4-F56E-4FD6-AE00-B0B9E56D91CB}" presName="parTxOnly" presStyleLbl="node1" presStyleIdx="4" presStyleCnt="5" custLinFactNeighborY="-32659">
        <dgm:presLayoutVars>
          <dgm:bulletEnabled val="1"/>
        </dgm:presLayoutVars>
      </dgm:prSet>
      <dgm:spPr/>
      <dgm:t>
        <a:bodyPr/>
        <a:lstStyle/>
        <a:p>
          <a:endParaRPr lang="en-US"/>
        </a:p>
      </dgm:t>
    </dgm:pt>
  </dgm:ptLst>
  <dgm:cxnLst>
    <dgm:cxn modelId="{356C827C-11AF-43F7-B23A-E5950DFD6B8A}" type="presOf" srcId="{F8F67FF4-F56E-4FD6-AE00-B0B9E56D91CB}" destId="{D13F4B7F-5617-4ACF-AB74-52386B82B291}" srcOrd="0" destOrd="0" presId="urn:microsoft.com/office/officeart/2005/8/layout/hChevron3"/>
    <dgm:cxn modelId="{3488B8FE-2732-472C-9E27-F6444DCE5E0F}" type="presOf" srcId="{B3967C28-6A0A-42EB-9CC9-C70DF3AB1116}" destId="{6BF09E99-8437-4EDE-A17A-423707206E1B}" srcOrd="0" destOrd="0" presId="urn:microsoft.com/office/officeart/2005/8/layout/hChevron3"/>
    <dgm:cxn modelId="{9B1C431F-2D94-4DA1-9BB5-226ABAB9EEBC}" type="presOf" srcId="{28BFF664-0080-42D0-B518-AF4CE4A37140}" destId="{2FD2753A-EA0E-45A5-83B4-B543A2C1A3B4}" srcOrd="0" destOrd="0" presId="urn:microsoft.com/office/officeart/2005/8/layout/hChevron3"/>
    <dgm:cxn modelId="{4697BFB7-3400-45FD-BECD-E7B4D1A05133}" srcId="{28BFF664-0080-42D0-B518-AF4CE4A37140}" destId="{F8F67FF4-F56E-4FD6-AE00-B0B9E56D91CB}" srcOrd="4" destOrd="0" parTransId="{DAB9AA9C-926B-49AB-AE31-0F20CAC099DE}" sibTransId="{30285C4B-CB6F-40F5-9002-78395198BFB3}"/>
    <dgm:cxn modelId="{BA0DDE32-479E-4EA6-BF79-983DC031DED0}" type="presOf" srcId="{15C560E2-1F43-46E3-8773-5D1B2AB1A214}" destId="{98282CCA-8A61-4FD1-B250-DE4CA407ECF3}" srcOrd="0" destOrd="0" presId="urn:microsoft.com/office/officeart/2005/8/layout/hChevron3"/>
    <dgm:cxn modelId="{F129F075-ABD3-4E5C-8943-BD7AC874F4CE}" srcId="{28BFF664-0080-42D0-B518-AF4CE4A37140}" destId="{15C560E2-1F43-46E3-8773-5D1B2AB1A214}" srcOrd="3" destOrd="0" parTransId="{CC536F4F-B3F7-44D6-9344-7CC409487B60}" sibTransId="{9279525E-8E30-43E7-AC6C-21BC1EE3D7C9}"/>
    <dgm:cxn modelId="{456A7F42-7D80-487C-B516-A1FF47A7AE13}" srcId="{28BFF664-0080-42D0-B518-AF4CE4A37140}" destId="{45A2400B-3C88-4056-B593-2CAC247071B3}" srcOrd="0" destOrd="0" parTransId="{481ADA4D-67B8-42DD-9529-89DBC2EE720D}" sibTransId="{B46BFA26-CD33-4DA5-B387-C990298B0C45}"/>
    <dgm:cxn modelId="{E5A2B36E-1F0B-44BC-B0F0-6A4B7708A94C}" type="presOf" srcId="{65ECF012-2B04-4504-8380-CA0332C293A1}" destId="{6E40D7C9-CCDB-4025-AD99-2F3FAC79400A}" srcOrd="0" destOrd="0" presId="urn:microsoft.com/office/officeart/2005/8/layout/hChevron3"/>
    <dgm:cxn modelId="{7B885E93-ECE7-47FE-B2F2-A75EE8C138C2}" srcId="{28BFF664-0080-42D0-B518-AF4CE4A37140}" destId="{65ECF012-2B04-4504-8380-CA0332C293A1}" srcOrd="1" destOrd="0" parTransId="{E085BC99-4DEB-4AE7-845D-FAF9503419AB}" sibTransId="{667C871B-B338-4A61-95FD-81F38CE979EE}"/>
    <dgm:cxn modelId="{74326A4C-BE9D-4FBC-A971-9892E87C3CD3}" srcId="{28BFF664-0080-42D0-B518-AF4CE4A37140}" destId="{B3967C28-6A0A-42EB-9CC9-C70DF3AB1116}" srcOrd="2" destOrd="0" parTransId="{51F96B8F-6965-4A53-AF9D-F92C56939164}" sibTransId="{2F9377E1-9DCD-4AF7-B6D0-0CC3FE6211BC}"/>
    <dgm:cxn modelId="{2FA7CF77-412E-473A-AC3B-E6D9C4AAB39D}" type="presOf" srcId="{45A2400B-3C88-4056-B593-2CAC247071B3}" destId="{9E79D6F2-ADD2-4D0D-AD72-5E530B4293CB}" srcOrd="0" destOrd="0" presId="urn:microsoft.com/office/officeart/2005/8/layout/hChevron3"/>
    <dgm:cxn modelId="{56B9328F-A7FE-4B52-9FA5-DE0812A68633}" type="presParOf" srcId="{2FD2753A-EA0E-45A5-83B4-B543A2C1A3B4}" destId="{9E79D6F2-ADD2-4D0D-AD72-5E530B4293CB}" srcOrd="0" destOrd="0" presId="urn:microsoft.com/office/officeart/2005/8/layout/hChevron3"/>
    <dgm:cxn modelId="{2D20D676-D5E2-4A9A-BB67-93091FB98260}" type="presParOf" srcId="{2FD2753A-EA0E-45A5-83B4-B543A2C1A3B4}" destId="{930EEF3D-2CD1-4385-ACBD-C30790AC065E}" srcOrd="1" destOrd="0" presId="urn:microsoft.com/office/officeart/2005/8/layout/hChevron3"/>
    <dgm:cxn modelId="{4FD4FD4C-35C4-4561-81D4-A545D478C9F7}" type="presParOf" srcId="{2FD2753A-EA0E-45A5-83B4-B543A2C1A3B4}" destId="{6E40D7C9-CCDB-4025-AD99-2F3FAC79400A}" srcOrd="2" destOrd="0" presId="urn:microsoft.com/office/officeart/2005/8/layout/hChevron3"/>
    <dgm:cxn modelId="{C4A348EB-9A88-46CC-94BE-33C63248CF40}" type="presParOf" srcId="{2FD2753A-EA0E-45A5-83B4-B543A2C1A3B4}" destId="{B41604FF-FB12-4C9C-9791-414A57106B3D}" srcOrd="3" destOrd="0" presId="urn:microsoft.com/office/officeart/2005/8/layout/hChevron3"/>
    <dgm:cxn modelId="{7DA9DE96-8430-43A5-9CB7-5181AABE7472}" type="presParOf" srcId="{2FD2753A-EA0E-45A5-83B4-B543A2C1A3B4}" destId="{6BF09E99-8437-4EDE-A17A-423707206E1B}" srcOrd="4" destOrd="0" presId="urn:microsoft.com/office/officeart/2005/8/layout/hChevron3"/>
    <dgm:cxn modelId="{61A213C7-0FBD-40AE-9F86-34E4824757BC}" type="presParOf" srcId="{2FD2753A-EA0E-45A5-83B4-B543A2C1A3B4}" destId="{019289A0-C022-4241-8344-DF34506B5B2C}" srcOrd="5" destOrd="0" presId="urn:microsoft.com/office/officeart/2005/8/layout/hChevron3"/>
    <dgm:cxn modelId="{9E313821-B62A-4630-BB33-3BC526ACF4E3}" type="presParOf" srcId="{2FD2753A-EA0E-45A5-83B4-B543A2C1A3B4}" destId="{98282CCA-8A61-4FD1-B250-DE4CA407ECF3}" srcOrd="6" destOrd="0" presId="urn:microsoft.com/office/officeart/2005/8/layout/hChevron3"/>
    <dgm:cxn modelId="{9BC3E9DF-5198-4C43-A85B-BEC4CBA84180}" type="presParOf" srcId="{2FD2753A-EA0E-45A5-83B4-B543A2C1A3B4}" destId="{78EE873E-9836-4F0A-95A4-DFE9E812B0E2}" srcOrd="7" destOrd="0" presId="urn:microsoft.com/office/officeart/2005/8/layout/hChevron3"/>
    <dgm:cxn modelId="{7D27571D-6CC1-4048-9327-9EBDF821462D}" type="presParOf" srcId="{2FD2753A-EA0E-45A5-83B4-B543A2C1A3B4}" destId="{D13F4B7F-5617-4ACF-AB74-52386B82B291}" srcOrd="8" destOrd="0" presId="urn:microsoft.com/office/officeart/2005/8/layout/hChevron3"/>
  </dgm:cxnLst>
  <dgm:bg>
    <a:effectLst>
      <a:outerShdw blurRad="50800" dist="38100" dir="2700000" algn="tl" rotWithShape="0">
        <a:prstClr val="black">
          <a:alpha val="40000"/>
        </a:prstClr>
      </a:outerShdw>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9D6F2-ADD2-4D0D-AD72-5E530B4293CB}">
      <dsp:nvSpPr>
        <dsp:cNvPr id="0" name=""/>
        <dsp:cNvSpPr/>
      </dsp:nvSpPr>
      <dsp:spPr>
        <a:xfrm>
          <a:off x="1004" y="0"/>
          <a:ext cx="1958950" cy="783580"/>
        </a:xfrm>
        <a:prstGeom prst="homePlate">
          <a:avLst/>
        </a:prstGeom>
        <a:solidFill>
          <a:srgbClr val="FFFF00"/>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5344" tIns="42672" rIns="21336" bIns="42672" numCol="1" spcCol="1270" anchor="ctr" anchorCtr="0">
          <a:noAutofit/>
        </a:bodyPr>
        <a:lstStyle/>
        <a:p>
          <a:pPr lvl="0" algn="ctr" defTabSz="711200">
            <a:lnSpc>
              <a:spcPct val="90000"/>
            </a:lnSpc>
            <a:spcBef>
              <a:spcPct val="0"/>
            </a:spcBef>
            <a:spcAft>
              <a:spcPct val="35000"/>
            </a:spcAft>
          </a:pPr>
          <a:r>
            <a:rPr lang="en-US" sz="1600" b="1" kern="1200" smtClean="0">
              <a:effectLst/>
            </a:rPr>
            <a:t>Application Planning and </a:t>
          </a:r>
          <a:r>
            <a:rPr lang="en-US" sz="1600" b="1" kern="1200" dirty="0" smtClean="0">
              <a:effectLst/>
            </a:rPr>
            <a:t>Submission</a:t>
          </a:r>
          <a:endParaRPr lang="en-US" sz="1600" b="1" kern="1200" dirty="0">
            <a:effectLst/>
          </a:endParaRPr>
        </a:p>
      </dsp:txBody>
      <dsp:txXfrm>
        <a:off x="1004" y="0"/>
        <a:ext cx="1763055" cy="783580"/>
      </dsp:txXfrm>
    </dsp:sp>
    <dsp:sp modelId="{6E40D7C9-CCDB-4025-AD99-2F3FAC79400A}">
      <dsp:nvSpPr>
        <dsp:cNvPr id="0" name=""/>
        <dsp:cNvSpPr/>
      </dsp:nvSpPr>
      <dsp:spPr>
        <a:xfrm>
          <a:off x="1568164" y="0"/>
          <a:ext cx="1958950" cy="783580"/>
        </a:xfrm>
        <a:prstGeom prst="chevron">
          <a:avLst/>
        </a:prstGeom>
        <a:solidFill>
          <a:srgbClr val="FFFF00"/>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smtClean="0">
              <a:effectLst/>
            </a:rPr>
            <a:t>Study Section Review</a:t>
          </a:r>
          <a:endParaRPr lang="en-US" sz="1600" b="1" kern="1200" dirty="0">
            <a:effectLst/>
          </a:endParaRPr>
        </a:p>
      </dsp:txBody>
      <dsp:txXfrm>
        <a:off x="1959954" y="0"/>
        <a:ext cx="1175370" cy="783580"/>
      </dsp:txXfrm>
    </dsp:sp>
    <dsp:sp modelId="{6BF09E99-8437-4EDE-A17A-423707206E1B}">
      <dsp:nvSpPr>
        <dsp:cNvPr id="0" name=""/>
        <dsp:cNvSpPr/>
      </dsp:nvSpPr>
      <dsp:spPr>
        <a:xfrm>
          <a:off x="3135324" y="0"/>
          <a:ext cx="1958950" cy="783580"/>
        </a:xfrm>
        <a:prstGeom prst="chevron">
          <a:avLst/>
        </a:prstGeom>
        <a:solidFill>
          <a:srgbClr val="FFFF00"/>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smtClean="0">
              <a:effectLst/>
            </a:rPr>
            <a:t>Council Review</a:t>
          </a:r>
          <a:endParaRPr lang="en-US" sz="1600" b="1" kern="1200" dirty="0">
            <a:effectLst/>
          </a:endParaRPr>
        </a:p>
      </dsp:txBody>
      <dsp:txXfrm>
        <a:off x="3527114" y="0"/>
        <a:ext cx="1175370" cy="783580"/>
      </dsp:txXfrm>
    </dsp:sp>
    <dsp:sp modelId="{98282CCA-8A61-4FD1-B250-DE4CA407ECF3}">
      <dsp:nvSpPr>
        <dsp:cNvPr id="0" name=""/>
        <dsp:cNvSpPr/>
      </dsp:nvSpPr>
      <dsp:spPr>
        <a:xfrm>
          <a:off x="4702485" y="0"/>
          <a:ext cx="1958950" cy="783580"/>
        </a:xfrm>
        <a:prstGeom prst="chevron">
          <a:avLst/>
        </a:prstGeom>
        <a:solidFill>
          <a:srgbClr val="FFFF00"/>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smtClean="0">
              <a:effectLst/>
            </a:rPr>
            <a:t>Grant Funding</a:t>
          </a:r>
          <a:endParaRPr lang="en-US" sz="1600" b="1" kern="1200" dirty="0">
            <a:effectLst/>
          </a:endParaRPr>
        </a:p>
      </dsp:txBody>
      <dsp:txXfrm>
        <a:off x="5094275" y="0"/>
        <a:ext cx="1175370" cy="783580"/>
      </dsp:txXfrm>
    </dsp:sp>
    <dsp:sp modelId="{D13F4B7F-5617-4ACF-AB74-52386B82B291}">
      <dsp:nvSpPr>
        <dsp:cNvPr id="0" name=""/>
        <dsp:cNvSpPr/>
      </dsp:nvSpPr>
      <dsp:spPr>
        <a:xfrm>
          <a:off x="6269645" y="0"/>
          <a:ext cx="1958950" cy="783580"/>
        </a:xfrm>
        <a:prstGeom prst="chevron">
          <a:avLst/>
        </a:prstGeom>
        <a:solidFill>
          <a:srgbClr val="FFFF00"/>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b="1" kern="1200" dirty="0" smtClean="0">
              <a:effectLst/>
            </a:rPr>
            <a:t>Ongoing Research</a:t>
          </a:r>
          <a:endParaRPr lang="en-US" sz="1600" b="1" kern="1200" dirty="0">
            <a:effectLst/>
          </a:endParaRPr>
        </a:p>
      </dsp:txBody>
      <dsp:txXfrm>
        <a:off x="6661435" y="0"/>
        <a:ext cx="1175370" cy="78358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399CD9E-6DB8-4776-888D-67EF93683682}" type="datetimeFigureOut">
              <a:rPr lang="en-US" smtClean="0"/>
              <a:t>11/10/14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7F29CA0-2B42-473F-9FC8-564D897092FA}" type="slidenum">
              <a:rPr lang="en-US" smtClean="0"/>
              <a:t>‹#›</a:t>
            </a:fld>
            <a:endParaRPr lang="en-US"/>
          </a:p>
        </p:txBody>
      </p:sp>
    </p:spTree>
    <p:extLst>
      <p:ext uri="{BB962C8B-B14F-4D97-AF65-F5344CB8AC3E}">
        <p14:creationId xmlns:p14="http://schemas.microsoft.com/office/powerpoint/2010/main" val="2368100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649EF3-F195-41D7-B0AA-5E50ABB9EC70}" type="datetimeFigureOut">
              <a:rPr lang="en-US" smtClean="0"/>
              <a:t>11/10/14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E633E3A-420B-41A1-8FDB-F9EEC0F4693A}" type="slidenum">
              <a:rPr lang="en-US" smtClean="0"/>
              <a:t>‹#›</a:t>
            </a:fld>
            <a:endParaRPr lang="en-US"/>
          </a:p>
        </p:txBody>
      </p:sp>
    </p:spTree>
    <p:extLst>
      <p:ext uri="{BB962C8B-B14F-4D97-AF65-F5344CB8AC3E}">
        <p14:creationId xmlns:p14="http://schemas.microsoft.com/office/powerpoint/2010/main" val="317819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98DD5-2626-4438-8C7E-EEB6652B31FC}" type="slidenum">
              <a:rPr lang="en-US" smtClean="0"/>
              <a:t>4</a:t>
            </a:fld>
            <a:endParaRPr lang="en-US"/>
          </a:p>
        </p:txBody>
      </p:sp>
    </p:spTree>
    <p:extLst>
      <p:ext uri="{BB962C8B-B14F-4D97-AF65-F5344CB8AC3E}">
        <p14:creationId xmlns:p14="http://schemas.microsoft.com/office/powerpoint/2010/main" val="303489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553F70-2891-4547-B1A3-6A7063A01C05}"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313877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53F70-2891-4547-B1A3-6A7063A01C05}"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117154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53F70-2891-4547-B1A3-6A7063A01C05}"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38722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553F70-2891-4547-B1A3-6A7063A01C05}"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383972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53F70-2891-4547-B1A3-6A7063A01C05}" type="datetimeFigureOut">
              <a:rPr lang="en-US" smtClean="0"/>
              <a:t>11/10/14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48053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553F70-2891-4547-B1A3-6A7063A01C05}"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137024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553F70-2891-4547-B1A3-6A7063A01C05}" type="datetimeFigureOut">
              <a:rPr lang="en-US" smtClean="0"/>
              <a:t>11/10/14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428115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553F70-2891-4547-B1A3-6A7063A01C05}" type="datetimeFigureOut">
              <a:rPr lang="en-US" smtClean="0"/>
              <a:t>11/10/14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18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53F70-2891-4547-B1A3-6A7063A01C05}" type="datetimeFigureOut">
              <a:rPr lang="en-US" smtClean="0"/>
              <a:t>11/10/14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235910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53F70-2891-4547-B1A3-6A7063A01C05}"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200880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53F70-2891-4547-B1A3-6A7063A01C05}" type="datetimeFigureOut">
              <a:rPr lang="en-US" smtClean="0"/>
              <a:t>11/10/14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025D4-BE0D-4F39-B28F-ADDA250B9210}" type="slidenum">
              <a:rPr lang="en-US" smtClean="0"/>
              <a:t>‹#›</a:t>
            </a:fld>
            <a:endParaRPr lang="en-US"/>
          </a:p>
        </p:txBody>
      </p:sp>
    </p:spTree>
    <p:extLst>
      <p:ext uri="{BB962C8B-B14F-4D97-AF65-F5344CB8AC3E}">
        <p14:creationId xmlns:p14="http://schemas.microsoft.com/office/powerpoint/2010/main" val="1741028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53F70-2891-4547-B1A3-6A7063A01C05}" type="datetimeFigureOut">
              <a:rPr lang="en-US" smtClean="0"/>
              <a:t>11/10/14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025D4-BE0D-4F39-B28F-ADDA250B9210}" type="slidenum">
              <a:rPr lang="en-US" smtClean="0"/>
              <a:t>‹#›</a:t>
            </a:fld>
            <a:endParaRPr lang="en-US"/>
          </a:p>
        </p:txBody>
      </p:sp>
    </p:spTree>
    <p:extLst>
      <p:ext uri="{BB962C8B-B14F-4D97-AF65-F5344CB8AC3E}">
        <p14:creationId xmlns:p14="http://schemas.microsoft.com/office/powerpoint/2010/main" val="858380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porterjo@ninds.nih.gov"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iaid.nih.gov/researchfunding/grant/pages/aag.aspx" TargetMode="Externa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rants.nih.gov/grants/next_steps.htm" TargetMode="Externa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hyperlink" Target="http://grants1.nih.gov/grants/oer.htm" TargetMode="External"/><Relationship Id="rId4" Type="http://schemas.openxmlformats.org/officeDocument/2006/relationships/hyperlink" Target="http://public.csr.nih.gov/StudySections/IntegratedReviewGroups/Pages/default.aspx" TargetMode="External"/><Relationship Id="rId5" Type="http://schemas.openxmlformats.org/officeDocument/2006/relationships/hyperlink" Target="http://www.niaid.nih.gov/researchfunding/grant/pages/aag.aspx" TargetMode="External"/><Relationship Id="rId6" Type="http://schemas.openxmlformats.org/officeDocument/2006/relationships/hyperlink" Target="http://projectreporter.nih.gov/reporter.cfm" TargetMode="External"/><Relationship Id="rId7" Type="http://schemas.openxmlformats.org/officeDocument/2006/relationships/hyperlink" Target="http://www.ninds.nih.gov/funding/ninds_funding_strategy.htm" TargetMode="External"/><Relationship Id="rId8" Type="http://schemas.openxmlformats.org/officeDocument/2006/relationships/hyperlink" Target="http://www.niams.nih.gov/About_Us/Budget/funding_plan_fy2014.asp" TargetMode="External"/><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mp"/><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smtClean="0">
                <a:solidFill>
                  <a:srgbClr val="002060"/>
                </a:solidFill>
              </a:rPr>
              <a:t>NIH Grant Writing Workshop</a:t>
            </a:r>
            <a:endParaRPr lang="en-US" dirty="0">
              <a:solidFill>
                <a:srgbClr val="002060"/>
              </a:solidFill>
            </a:endParaRPr>
          </a:p>
        </p:txBody>
      </p:sp>
      <p:sp>
        <p:nvSpPr>
          <p:cNvPr id="4" name="Text Box 6"/>
          <p:cNvSpPr txBox="1">
            <a:spLocks noChangeArrowheads="1"/>
          </p:cNvSpPr>
          <p:nvPr/>
        </p:nvSpPr>
        <p:spPr bwMode="auto">
          <a:xfrm>
            <a:off x="146050" y="101600"/>
            <a:ext cx="3162982" cy="400110"/>
          </a:xfrm>
          <a:prstGeom prst="rect">
            <a:avLst/>
          </a:prstGeom>
          <a:noFill/>
          <a:ln w="9525">
            <a:noFill/>
            <a:miter lim="800000"/>
            <a:headEnd/>
            <a:tailEnd/>
          </a:ln>
          <a:effectLst/>
        </p:spPr>
        <p:txBody>
          <a:bodyPr wrap="none">
            <a:spAutoFit/>
          </a:bodyPr>
          <a:lstStyle/>
          <a:p>
            <a:r>
              <a:rPr lang="en-US" sz="2000" dirty="0" smtClean="0"/>
              <a:t>MDF Conference: 9/12/2014</a:t>
            </a:r>
            <a:endParaRPr lang="en-US" sz="2000" dirty="0"/>
          </a:p>
        </p:txBody>
      </p:sp>
      <p:sp>
        <p:nvSpPr>
          <p:cNvPr id="8" name="Rectangle 3"/>
          <p:cNvSpPr>
            <a:spLocks noGrp="1" noChangeArrowheads="1"/>
          </p:cNvSpPr>
          <p:nvPr>
            <p:ph type="subTitle" idx="1"/>
          </p:nvPr>
        </p:nvSpPr>
        <p:spPr>
          <a:xfrm>
            <a:off x="342900" y="3279774"/>
            <a:ext cx="8305800" cy="2206625"/>
          </a:xfrm>
        </p:spPr>
        <p:txBody>
          <a:bodyPr>
            <a:normAutofit fontScale="92500" lnSpcReduction="20000"/>
          </a:bodyPr>
          <a:lstStyle/>
          <a:p>
            <a:r>
              <a:rPr lang="en-US" sz="3400" dirty="0" smtClean="0">
                <a:solidFill>
                  <a:srgbClr val="002060"/>
                </a:solidFill>
              </a:rPr>
              <a:t>John D. Porter, Ph.D.</a:t>
            </a:r>
          </a:p>
          <a:p>
            <a:r>
              <a:rPr lang="en-US" sz="3400" dirty="0" smtClean="0">
                <a:solidFill>
                  <a:srgbClr val="002060"/>
                </a:solidFill>
              </a:rPr>
              <a:t>Program Director</a:t>
            </a:r>
          </a:p>
          <a:p>
            <a:r>
              <a:rPr lang="en-US" sz="2600" dirty="0" smtClean="0">
                <a:solidFill>
                  <a:srgbClr val="002060"/>
                </a:solidFill>
              </a:rPr>
              <a:t>National Institute of Neurological Disorders and Stroke</a:t>
            </a:r>
          </a:p>
          <a:p>
            <a:r>
              <a:rPr lang="en-US" sz="2600" dirty="0" smtClean="0">
                <a:solidFill>
                  <a:srgbClr val="002060"/>
                </a:solidFill>
              </a:rPr>
              <a:t>National Institutes of Health</a:t>
            </a:r>
          </a:p>
          <a:p>
            <a:r>
              <a:rPr lang="en-US" sz="2400" dirty="0">
                <a:solidFill>
                  <a:srgbClr val="002060"/>
                </a:solidFill>
                <a:hlinkClick r:id="rId2"/>
              </a:rPr>
              <a:t>porterjo@ninds.nih.gov</a:t>
            </a:r>
            <a:r>
              <a:rPr lang="en-US" sz="2400" dirty="0">
                <a:solidFill>
                  <a:srgbClr val="002060"/>
                </a:solidFill>
              </a:rPr>
              <a:t> </a:t>
            </a:r>
          </a:p>
          <a:p>
            <a:endParaRPr lang="en-US" sz="2600" dirty="0">
              <a:solidFill>
                <a:srgbClr val="002060"/>
              </a:solidFill>
            </a:endParaRPr>
          </a:p>
        </p:txBody>
      </p:sp>
      <p:sp>
        <p:nvSpPr>
          <p:cNvPr id="9" name="Line 5"/>
          <p:cNvSpPr>
            <a:spLocks noChangeShapeType="1"/>
          </p:cNvSpPr>
          <p:nvPr/>
        </p:nvSpPr>
        <p:spPr bwMode="auto">
          <a:xfrm>
            <a:off x="914400" y="3051175"/>
            <a:ext cx="7162800" cy="0"/>
          </a:xfrm>
          <a:prstGeom prst="line">
            <a:avLst/>
          </a:prstGeom>
          <a:noFill/>
          <a:ln w="44450">
            <a:solidFill>
              <a:srgbClr val="008080"/>
            </a:solidFill>
            <a:round/>
            <a:headEnd/>
            <a:tailEnd/>
          </a:ln>
          <a:effectLst/>
        </p:spPr>
        <p:txBody>
          <a:bodyPr/>
          <a:lstStyle/>
          <a:p>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
        <p:nvSpPr>
          <p:cNvPr id="3" name="TextBox 2"/>
          <p:cNvSpPr txBox="1"/>
          <p:nvPr/>
        </p:nvSpPr>
        <p:spPr>
          <a:xfrm>
            <a:off x="152400" y="6243935"/>
            <a:ext cx="5470537" cy="461665"/>
          </a:xfrm>
          <a:prstGeom prst="rect">
            <a:avLst/>
          </a:prstGeom>
          <a:noFill/>
          <a:ln>
            <a:solidFill>
              <a:schemeClr val="tx1"/>
            </a:solidFill>
          </a:ln>
        </p:spPr>
        <p:txBody>
          <a:bodyPr wrap="none" rtlCol="0">
            <a:spAutoFit/>
          </a:bodyPr>
          <a:lstStyle/>
          <a:p>
            <a:r>
              <a:rPr lang="en-US" sz="2400" dirty="0" smtClean="0"/>
              <a:t>With thanks to Steve Korn &amp; Glen Nuckolls</a:t>
            </a:r>
            <a:endParaRPr lang="en-US" sz="2400" dirty="0"/>
          </a:p>
        </p:txBody>
      </p:sp>
    </p:spTree>
    <p:extLst>
      <p:ext uri="{BB962C8B-B14F-4D97-AF65-F5344CB8AC3E}">
        <p14:creationId xmlns:p14="http://schemas.microsoft.com/office/powerpoint/2010/main" val="2524389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2060"/>
                </a:solidFill>
              </a:rPr>
              <a:t>Writing the Application</a:t>
            </a:r>
            <a:endParaRPr lang="en-US" dirty="0">
              <a:solidFill>
                <a:srgbClr val="002060"/>
              </a:solidFill>
            </a:endParaRPr>
          </a:p>
        </p:txBody>
      </p:sp>
      <p:sp>
        <p:nvSpPr>
          <p:cNvPr id="3" name="Content Placeholder 2"/>
          <p:cNvSpPr>
            <a:spLocks noGrp="1"/>
          </p:cNvSpPr>
          <p:nvPr>
            <p:ph idx="1"/>
          </p:nvPr>
        </p:nvSpPr>
        <p:spPr>
          <a:xfrm>
            <a:off x="457200" y="1219200"/>
            <a:ext cx="8229600" cy="5410200"/>
          </a:xfrm>
        </p:spPr>
        <p:txBody>
          <a:bodyPr>
            <a:normAutofit fontScale="40000" lnSpcReduction="20000"/>
          </a:bodyPr>
          <a:lstStyle/>
          <a:p>
            <a:r>
              <a:rPr lang="en-US" sz="4800" dirty="0" smtClean="0"/>
              <a:t>Pay attention to the SF424 and FOA instructions (page limits, when to use an introduction, etc.); where applicable, pay attention to the new policy on resubmissions!</a:t>
            </a:r>
          </a:p>
          <a:p>
            <a:r>
              <a:rPr lang="en-US" sz="4800" dirty="0" smtClean="0"/>
              <a:t>See good tutorials </a:t>
            </a:r>
            <a:r>
              <a:rPr lang="en-US" sz="4800" dirty="0"/>
              <a:t>at: </a:t>
            </a:r>
            <a:r>
              <a:rPr lang="en-US" sz="4800" dirty="0">
                <a:hlinkClick r:id="rId2"/>
              </a:rPr>
              <a:t>http://</a:t>
            </a:r>
            <a:r>
              <a:rPr lang="en-US" sz="4800" dirty="0" smtClean="0">
                <a:hlinkClick r:id="rId2"/>
              </a:rPr>
              <a:t>www.niaid.nih.gov/researchfunding/grant/pages/aag.aspx</a:t>
            </a:r>
            <a:r>
              <a:rPr lang="en-US" sz="4800" dirty="0" smtClean="0"/>
              <a:t> </a:t>
            </a:r>
          </a:p>
          <a:p>
            <a:r>
              <a:rPr lang="en-US" sz="4800" dirty="0" smtClean="0"/>
              <a:t>Exude confidence—if you don’t believe in yourself…(but don’t over-do)</a:t>
            </a:r>
          </a:p>
          <a:p>
            <a:r>
              <a:rPr lang="en-US" sz="4800" dirty="0" smtClean="0"/>
              <a:t>Achieve clarity with brevity; but don’t assume that the reviewer will “get it”</a:t>
            </a:r>
          </a:p>
          <a:p>
            <a:r>
              <a:rPr lang="en-US" sz="4800" dirty="0" smtClean="0"/>
              <a:t>Focus, focus, focus: “over-ambitious” &amp; “fishing expedition” are easy “kills” for a study section member</a:t>
            </a:r>
          </a:p>
          <a:p>
            <a:r>
              <a:rPr lang="en-US" sz="4800" dirty="0" smtClean="0"/>
              <a:t>“Descriptive” is an easy “kill:” proposing </a:t>
            </a:r>
            <a:r>
              <a:rPr lang="en-US" sz="4800" i="1" dirty="0" smtClean="0"/>
              <a:t>testing</a:t>
            </a:r>
            <a:r>
              <a:rPr lang="en-US" sz="4800" dirty="0" smtClean="0"/>
              <a:t> of hypotheses!</a:t>
            </a:r>
          </a:p>
          <a:p>
            <a:r>
              <a:rPr lang="en-US" sz="4800" dirty="0" smtClean="0"/>
              <a:t>Synergy among aims, strong rationale &amp; significance are all critical</a:t>
            </a:r>
          </a:p>
          <a:p>
            <a:r>
              <a:rPr lang="en-US" sz="4800" dirty="0" smtClean="0"/>
              <a:t>Preliminary data always essential (don’t buy the ‘not needed for R21’ line; R01s need preliminary for every aim); NINDS &amp; ESI/NI R21 recommendations</a:t>
            </a:r>
          </a:p>
          <a:p>
            <a:r>
              <a:rPr lang="en-US" sz="4800" dirty="0" smtClean="0"/>
              <a:t>Cover your bases on expertise—</a:t>
            </a:r>
            <a:r>
              <a:rPr lang="en-US" sz="4800" i="1" dirty="0" smtClean="0"/>
              <a:t>document</a:t>
            </a:r>
            <a:r>
              <a:rPr lang="en-US" sz="4800" dirty="0" smtClean="0"/>
              <a:t> yours &amp; collaborators</a:t>
            </a:r>
          </a:p>
          <a:p>
            <a:r>
              <a:rPr lang="en-US" sz="4800" dirty="0" smtClean="0"/>
              <a:t>Always have others read and red-mark your application; you’re too close to it (your true friends leave the most red ink)</a:t>
            </a:r>
          </a:p>
          <a:p>
            <a:r>
              <a:rPr lang="en-US" sz="4800" i="1" dirty="0"/>
              <a:t>Never</a:t>
            </a:r>
            <a:r>
              <a:rPr lang="en-US" sz="4800" dirty="0"/>
              <a:t> argue with review on re-submissions—you </a:t>
            </a:r>
            <a:r>
              <a:rPr lang="en-US" sz="4800" i="1" dirty="0"/>
              <a:t>always</a:t>
            </a:r>
            <a:r>
              <a:rPr lang="en-US" sz="4800" dirty="0"/>
              <a:t> thank them for their helpful insights</a:t>
            </a:r>
          </a:p>
          <a:p>
            <a:r>
              <a:rPr lang="en-US" sz="4800" dirty="0" smtClean="0"/>
              <a:t>Talk with your PD/PO early and often</a:t>
            </a:r>
          </a:p>
          <a:p>
            <a:endParaRPr lang="en-US" dirty="0"/>
          </a:p>
        </p:txBody>
      </p:sp>
      <p:sp>
        <p:nvSpPr>
          <p:cNvPr id="4" name="Line 5"/>
          <p:cNvSpPr>
            <a:spLocks noChangeShapeType="1"/>
          </p:cNvSpPr>
          <p:nvPr/>
        </p:nvSpPr>
        <p:spPr bwMode="auto">
          <a:xfrm>
            <a:off x="914400" y="10668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944648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002060"/>
                </a:solidFill>
              </a:rPr>
              <a:t>Peer Review</a:t>
            </a:r>
            <a:endParaRPr lang="en-US" dirty="0">
              <a:solidFill>
                <a:srgbClr val="002060"/>
              </a:solidFill>
            </a:endParaRPr>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dirty="0" smtClean="0"/>
              <a:t>2 stages: study section and Council—Yogi-ism applies here: it’s not over until it’s over</a:t>
            </a:r>
          </a:p>
          <a:p>
            <a:r>
              <a:rPr lang="en-US" dirty="0" smtClean="0"/>
              <a:t>All your assigned reviewers won’t be in your exact niche (&amp; don’t expect that)—Summary Statement is the official transmission of outcomes</a:t>
            </a:r>
          </a:p>
          <a:p>
            <a:r>
              <a:rPr lang="en-US" dirty="0" smtClean="0"/>
              <a:t>Note this link on your Summary Statement: </a:t>
            </a:r>
          </a:p>
          <a:p>
            <a:pPr lvl="1"/>
            <a:r>
              <a:rPr lang="en-US" dirty="0"/>
              <a:t>Next </a:t>
            </a:r>
            <a:r>
              <a:rPr lang="en-US" dirty="0" smtClean="0"/>
              <a:t>Steps: Visit </a:t>
            </a:r>
            <a:r>
              <a:rPr lang="en-US" dirty="0">
                <a:hlinkClick r:id="rId2"/>
              </a:rPr>
              <a:t>http://</a:t>
            </a:r>
            <a:r>
              <a:rPr lang="en-US" dirty="0" smtClean="0">
                <a:hlinkClick r:id="rId2"/>
              </a:rPr>
              <a:t>grants.nih.gov/grants/next_steps.htm</a:t>
            </a:r>
            <a:r>
              <a:rPr lang="en-US" dirty="0" smtClean="0"/>
              <a:t> </a:t>
            </a:r>
          </a:p>
          <a:p>
            <a:r>
              <a:rPr lang="en-US" dirty="0" smtClean="0"/>
              <a:t>Your PO/PD will always </a:t>
            </a:r>
            <a:r>
              <a:rPr lang="en-US" i="1" dirty="0" smtClean="0"/>
              <a:t>try</a:t>
            </a:r>
            <a:r>
              <a:rPr lang="en-US" dirty="0" smtClean="0"/>
              <a:t> to listen to your review; best time to talk with them is after the Summary Statement is released by the SRO</a:t>
            </a:r>
            <a:endParaRPr lang="en-US" dirty="0"/>
          </a:p>
        </p:txBody>
      </p:sp>
      <p:sp>
        <p:nvSpPr>
          <p:cNvPr id="4" name="Line 5"/>
          <p:cNvSpPr>
            <a:spLocks noChangeShapeType="1"/>
          </p:cNvSpPr>
          <p:nvPr/>
        </p:nvSpPr>
        <p:spPr bwMode="auto">
          <a:xfrm>
            <a:off x="914400" y="10668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3634340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Scoring &amp; Pay Lines</a:t>
            </a:r>
            <a:endParaRPr lang="en-US" dirty="0"/>
          </a:p>
        </p:txBody>
      </p:sp>
      <p:sp>
        <p:nvSpPr>
          <p:cNvPr id="3" name="Content Placeholder 2"/>
          <p:cNvSpPr>
            <a:spLocks noGrp="1"/>
          </p:cNvSpPr>
          <p:nvPr>
            <p:ph idx="1"/>
          </p:nvPr>
        </p:nvSpPr>
        <p:spPr>
          <a:xfrm>
            <a:off x="304800" y="1447800"/>
            <a:ext cx="3581400" cy="5257800"/>
          </a:xfrm>
        </p:spPr>
        <p:txBody>
          <a:bodyPr>
            <a:normAutofit fontScale="77500" lnSpcReduction="20000"/>
          </a:bodyPr>
          <a:lstStyle/>
          <a:p>
            <a:r>
              <a:rPr lang="en-US" dirty="0"/>
              <a:t>Criteria: significance, </a:t>
            </a:r>
            <a:r>
              <a:rPr lang="en-US" dirty="0" smtClean="0"/>
              <a:t>investigator, innovation</a:t>
            </a:r>
            <a:r>
              <a:rPr lang="en-US" dirty="0"/>
              <a:t>, approach, </a:t>
            </a:r>
            <a:r>
              <a:rPr lang="en-US" dirty="0" smtClean="0"/>
              <a:t>&amp; environment—think like the reviewer in covering bases</a:t>
            </a:r>
          </a:p>
          <a:p>
            <a:r>
              <a:rPr lang="en-US" dirty="0" smtClean="0"/>
              <a:t>Criterion scores vs. impact score vs. percentile</a:t>
            </a:r>
          </a:p>
          <a:p>
            <a:r>
              <a:rPr lang="en-US" dirty="0" smtClean="0"/>
              <a:t>Pay line: IC-specific</a:t>
            </a:r>
            <a:r>
              <a:rPr lang="en-US" dirty="0"/>
              <a:t> </a:t>
            </a:r>
            <a:r>
              <a:rPr lang="en-US" dirty="0" smtClean="0"/>
              <a:t>(on web—IC funding strategy)</a:t>
            </a:r>
          </a:p>
          <a:p>
            <a:r>
              <a:rPr lang="en-US" dirty="0" smtClean="0"/>
              <a:t>Separate ESI/NI </a:t>
            </a:r>
            <a:r>
              <a:rPr lang="en-US" dirty="0" err="1" smtClean="0"/>
              <a:t>paylines</a:t>
            </a:r>
            <a:r>
              <a:rPr lang="en-US" dirty="0" smtClean="0"/>
              <a:t>, by IC</a:t>
            </a:r>
          </a:p>
          <a:p>
            <a:r>
              <a:rPr lang="en-US" dirty="0" smtClean="0"/>
              <a:t>HPP</a:t>
            </a:r>
          </a:p>
        </p:txBody>
      </p:sp>
      <p:graphicFrame>
        <p:nvGraphicFramePr>
          <p:cNvPr id="4" name="Table 3"/>
          <p:cNvGraphicFramePr>
            <a:graphicFrameLocks noGrp="1"/>
          </p:cNvGraphicFramePr>
          <p:nvPr>
            <p:extLst>
              <p:ext uri="{D42A27DB-BD31-4B8C-83A1-F6EECF244321}">
                <p14:modId xmlns:p14="http://schemas.microsoft.com/office/powerpoint/2010/main" val="3236690633"/>
              </p:ext>
            </p:extLst>
          </p:nvPr>
        </p:nvGraphicFramePr>
        <p:xfrm>
          <a:off x="4038600" y="1295400"/>
          <a:ext cx="5029200" cy="5486399"/>
        </p:xfrm>
        <a:graphic>
          <a:graphicData uri="http://schemas.openxmlformats.org/drawingml/2006/table">
            <a:tbl>
              <a:tblPr firstRow="1" firstCol="1"/>
              <a:tblGrid>
                <a:gridCol w="615030"/>
                <a:gridCol w="1211199"/>
                <a:gridCol w="3202971"/>
              </a:tblGrid>
              <a:tr h="4673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Score</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Descriptor</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Additional Guidance on Strengths/Weaknesses</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4673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1</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Exceptional </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Exceptionally strong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essentially no weaknesses</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chemeClr val="tx1"/>
                    </a:solidFill>
                  </a:tcPr>
                </a:tc>
              </a:tr>
              <a:tr h="4673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2</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Outstanding</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Extremely strong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negligible weaknesses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3</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Excellent</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Very strong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only some minor weaknesses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4</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Very Good</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Strong but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numerous minor weaknesses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5</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Good</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Strong but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at least one moderate weakness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673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6</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Satisfactory</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Some strengths but also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some moderate weaknesses</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7</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Fair</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Some strengths but with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at least one major weakness</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8</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Marginal</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A few strengths and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a few major weaknesses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089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9</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cs typeface="Times New Roman" pitchFamily="18" charset="0"/>
                        </a:rPr>
                        <a:t>Poor</a:t>
                      </a:r>
                      <a:endParaRPr kumimoji="0" lang="en-US" sz="1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Arial" charset="0"/>
                          <a:cs typeface="Times New Roman" pitchFamily="18" charset="0"/>
                        </a:rPr>
                        <a:t>Very few strengths and </a:t>
                      </a:r>
                      <a:br>
                        <a:rPr kumimoji="0" lang="en-US" sz="1400" b="0" i="0" u="none" strike="noStrike" cap="none" normalizeH="0" baseline="0" dirty="0" smtClean="0">
                          <a:ln>
                            <a:noFill/>
                          </a:ln>
                          <a:solidFill>
                            <a:schemeClr val="bg1"/>
                          </a:solidFill>
                          <a:effectLst/>
                          <a:latin typeface="Arial" charset="0"/>
                          <a:cs typeface="Times New Roman" pitchFamily="18" charset="0"/>
                        </a:rPr>
                      </a:br>
                      <a:r>
                        <a:rPr kumimoji="0" lang="en-US" sz="1400" b="0" i="0" u="none" strike="noStrike" cap="none" normalizeH="0" baseline="0" dirty="0" smtClean="0">
                          <a:ln>
                            <a:noFill/>
                          </a:ln>
                          <a:solidFill>
                            <a:schemeClr val="bg1"/>
                          </a:solidFill>
                          <a:effectLst/>
                          <a:latin typeface="Arial" charset="0"/>
                          <a:cs typeface="Times New Roman" pitchFamily="18" charset="0"/>
                        </a:rPr>
                        <a:t>numerous major weaknesses </a:t>
                      </a:r>
                      <a:endParaRPr kumimoji="0" lang="en-US" sz="16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r>
              <a:tr h="116840">
                <a:tc gridSpan="3">
                  <a:txBody>
                    <a:bodyPr/>
                    <a:lstStyle/>
                    <a:p>
                      <a:endParaRPr kumimoji="0" lang="en-US" sz="8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817880">
                <a:tc gridSpan="3">
                  <a:txBody>
                    <a:bodyPr/>
                    <a:lstStyle/>
                    <a:p>
                      <a:r>
                        <a:rPr lang="en-US" sz="1400" b="1" dirty="0" smtClean="0">
                          <a:solidFill>
                            <a:schemeClr val="bg1"/>
                          </a:solidFill>
                        </a:rPr>
                        <a:t>Minor Weakness:  </a:t>
                      </a:r>
                      <a:r>
                        <a:rPr lang="en-US" sz="1400" dirty="0" smtClean="0">
                          <a:solidFill>
                            <a:schemeClr val="bg1"/>
                          </a:solidFill>
                        </a:rPr>
                        <a:t>An easily addressable weakness that does not substantially lessen impact</a:t>
                      </a:r>
                    </a:p>
                    <a:p>
                      <a:r>
                        <a:rPr lang="en-US" sz="1400" b="1" dirty="0" smtClean="0">
                          <a:solidFill>
                            <a:schemeClr val="bg1"/>
                          </a:solidFill>
                        </a:rPr>
                        <a:t>Moderate Weakness:  </a:t>
                      </a:r>
                      <a:r>
                        <a:rPr lang="en-US" sz="1400" dirty="0" smtClean="0">
                          <a:solidFill>
                            <a:schemeClr val="bg1"/>
                          </a:solidFill>
                        </a:rPr>
                        <a:t>A weakness that lessens impact</a:t>
                      </a:r>
                    </a:p>
                    <a:p>
                      <a:r>
                        <a:rPr lang="en-US" sz="1400" b="1" dirty="0" smtClean="0">
                          <a:solidFill>
                            <a:schemeClr val="bg1"/>
                          </a:solidFill>
                        </a:rPr>
                        <a:t>Major Weakness:  </a:t>
                      </a:r>
                      <a:r>
                        <a:rPr lang="en-US" sz="1400" dirty="0" smtClean="0">
                          <a:solidFill>
                            <a:schemeClr val="bg1"/>
                          </a:solidFill>
                        </a:rPr>
                        <a:t>A weakness that severely limits impact</a:t>
                      </a:r>
                      <a:endParaRPr kumimoji="0" lang="en-US" sz="1400" b="0" i="0" u="none" strike="noStrike" cap="none" normalizeH="0" baseline="0" dirty="0" smtClean="0">
                        <a:ln>
                          <a:noFill/>
                        </a:ln>
                        <a:solidFill>
                          <a:schemeClr val="bg1"/>
                        </a:solidFill>
                        <a:effectLst/>
                        <a:latin typeface="Times New Roman" pitchFamily="18" charset="0"/>
                        <a:cs typeface="Times New Roman" pitchFamily="18" charset="0"/>
                      </a:endParaRPr>
                    </a:p>
                  </a:txBody>
                  <a:tcPr marL="68580" marR="68580"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Line 5"/>
          <p:cNvSpPr>
            <a:spLocks noChangeShapeType="1"/>
          </p:cNvSpPr>
          <p:nvPr/>
        </p:nvSpPr>
        <p:spPr bwMode="auto">
          <a:xfrm>
            <a:off x="914400" y="9906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15289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level of review</a:t>
            </a:r>
          </a:p>
          <a:p>
            <a:r>
              <a:rPr lang="en-US" dirty="0" smtClean="0"/>
              <a:t>Expedited review at some ICs</a:t>
            </a:r>
          </a:p>
          <a:p>
            <a:r>
              <a:rPr lang="en-US" dirty="0" smtClean="0"/>
              <a:t>Non-</a:t>
            </a:r>
            <a:r>
              <a:rPr lang="en-US" dirty="0" err="1" smtClean="0"/>
              <a:t>percentiled</a:t>
            </a:r>
            <a:r>
              <a:rPr lang="en-US" dirty="0" smtClean="0"/>
              <a:t> applications</a:t>
            </a:r>
          </a:p>
          <a:p>
            <a:r>
              <a:rPr lang="en-US" dirty="0" smtClean="0"/>
              <a:t>Consideration of appeals (when/why on appeals?)</a:t>
            </a:r>
            <a:endParaRPr lang="en-US" dirty="0"/>
          </a:p>
        </p:txBody>
      </p:sp>
      <p:sp>
        <p:nvSpPr>
          <p:cNvPr id="4" name="Line 5"/>
          <p:cNvSpPr>
            <a:spLocks noChangeShapeType="1"/>
          </p:cNvSpPr>
          <p:nvPr/>
        </p:nvSpPr>
        <p:spPr bwMode="auto">
          <a:xfrm>
            <a:off x="914400" y="12192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249789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I’m Funded, Now What?</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t>What the hell was I thinking when I wrote this?</a:t>
            </a:r>
          </a:p>
          <a:p>
            <a:r>
              <a:rPr lang="en-US" dirty="0" smtClean="0"/>
              <a:t>Deliver on what you proposed (publications), but also necessity of preliminary data for the renewal</a:t>
            </a:r>
          </a:p>
          <a:p>
            <a:r>
              <a:rPr lang="en-US" dirty="0" smtClean="0"/>
              <a:t>Annual progress reports (“type 5’s”)—value in gauging progress toward the renewal</a:t>
            </a:r>
          </a:p>
          <a:p>
            <a:r>
              <a:rPr lang="en-US" dirty="0" smtClean="0"/>
              <a:t>Speed of the cycle—5 years of funding doesn’t mean 5 years before writing the renewal (time to hire, time to complete work, publication lag, application deadlines…it goes by fast!)</a:t>
            </a:r>
          </a:p>
          <a:p>
            <a:r>
              <a:rPr lang="en-US" dirty="0" smtClean="0"/>
              <a:t>Career mentor</a:t>
            </a:r>
          </a:p>
          <a:p>
            <a:r>
              <a:rPr lang="en-US" dirty="0" smtClean="0"/>
              <a:t>Lab management</a:t>
            </a:r>
            <a:endParaRPr lang="en-US" dirty="0"/>
          </a:p>
        </p:txBody>
      </p:sp>
      <p:sp>
        <p:nvSpPr>
          <p:cNvPr id="4" name="Line 5"/>
          <p:cNvSpPr>
            <a:spLocks noChangeShapeType="1"/>
          </p:cNvSpPr>
          <p:nvPr/>
        </p:nvSpPr>
        <p:spPr bwMode="auto">
          <a:xfrm>
            <a:off x="914400" y="12192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3052397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I’m </a:t>
            </a:r>
            <a:r>
              <a:rPr lang="en-US" dirty="0" smtClean="0">
                <a:solidFill>
                  <a:srgbClr val="002060"/>
                </a:solidFill>
              </a:rPr>
              <a:t>Not Funded</a:t>
            </a:r>
            <a:r>
              <a:rPr lang="en-US" dirty="0">
                <a:solidFill>
                  <a:srgbClr val="002060"/>
                </a:solidFill>
              </a:rPr>
              <a:t>, Now What?</a:t>
            </a:r>
          </a:p>
        </p:txBody>
      </p:sp>
      <p:sp>
        <p:nvSpPr>
          <p:cNvPr id="3" name="Content Placeholder 2"/>
          <p:cNvSpPr>
            <a:spLocks noGrp="1"/>
          </p:cNvSpPr>
          <p:nvPr>
            <p:ph idx="1"/>
          </p:nvPr>
        </p:nvSpPr>
        <p:spPr/>
        <p:txBody>
          <a:bodyPr/>
          <a:lstStyle/>
          <a:p>
            <a:r>
              <a:rPr lang="en-US" dirty="0"/>
              <a:t>You didn’t talk with your PD/PO before?  Now it’s even more important</a:t>
            </a:r>
          </a:p>
          <a:p>
            <a:r>
              <a:rPr lang="en-US" dirty="0" smtClean="0"/>
              <a:t>Persistence</a:t>
            </a:r>
          </a:p>
          <a:p>
            <a:r>
              <a:rPr lang="en-US" dirty="0" smtClean="0"/>
              <a:t>Mentoring</a:t>
            </a:r>
          </a:p>
          <a:p>
            <a:r>
              <a:rPr lang="en-US" dirty="0" smtClean="0"/>
              <a:t>Exactly what did the reviewers say?  Attention &amp; responsiveness to critiques</a:t>
            </a:r>
          </a:p>
          <a:p>
            <a:r>
              <a:rPr lang="en-US" dirty="0" smtClean="0"/>
              <a:t>Revised or new application?</a:t>
            </a:r>
          </a:p>
          <a:p>
            <a:r>
              <a:rPr lang="en-US" dirty="0" err="1" smtClean="0"/>
              <a:t>Shotgunning</a:t>
            </a:r>
            <a:r>
              <a:rPr lang="en-US" dirty="0" smtClean="0"/>
              <a:t> vs. focusing</a:t>
            </a:r>
          </a:p>
        </p:txBody>
      </p:sp>
      <p:sp>
        <p:nvSpPr>
          <p:cNvPr id="4" name="Line 5"/>
          <p:cNvSpPr>
            <a:spLocks noChangeShapeType="1"/>
          </p:cNvSpPr>
          <p:nvPr/>
        </p:nvSpPr>
        <p:spPr bwMode="auto">
          <a:xfrm>
            <a:off x="914400" y="12192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120091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Talk with Your PD/PO</a:t>
            </a:r>
            <a:endParaRPr lang="en-US" dirty="0"/>
          </a:p>
        </p:txBody>
      </p:sp>
      <p:sp>
        <p:nvSpPr>
          <p:cNvPr id="4" name="Line 5"/>
          <p:cNvSpPr>
            <a:spLocks noChangeShapeType="1"/>
          </p:cNvSpPr>
          <p:nvPr/>
        </p:nvSpPr>
        <p:spPr bwMode="auto">
          <a:xfrm>
            <a:off x="914400" y="19050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
        <p:nvSpPr>
          <p:cNvPr id="3" name="TextBox 2"/>
          <p:cNvSpPr txBox="1"/>
          <p:nvPr/>
        </p:nvSpPr>
        <p:spPr>
          <a:xfrm>
            <a:off x="152400" y="2234148"/>
            <a:ext cx="8994963" cy="4062651"/>
          </a:xfrm>
          <a:prstGeom prst="rect">
            <a:avLst/>
          </a:prstGeom>
          <a:noFill/>
        </p:spPr>
        <p:txBody>
          <a:bodyPr wrap="none" rtlCol="0">
            <a:spAutoFit/>
          </a:bodyPr>
          <a:lstStyle/>
          <a:p>
            <a:pPr algn="ctr"/>
            <a:r>
              <a:rPr lang="en-US" sz="2400" dirty="0" smtClean="0"/>
              <a:t>Other Information Sources</a:t>
            </a:r>
          </a:p>
          <a:p>
            <a:r>
              <a:rPr lang="en-US" dirty="0" smtClean="0"/>
              <a:t>NIH Office of </a:t>
            </a:r>
            <a:r>
              <a:rPr lang="en-US" dirty="0"/>
              <a:t>Extramural Research (</a:t>
            </a:r>
            <a:r>
              <a:rPr lang="en-US" dirty="0">
                <a:hlinkClick r:id="rId3"/>
              </a:rPr>
              <a:t>http://</a:t>
            </a:r>
            <a:r>
              <a:rPr lang="en-US" dirty="0" smtClean="0">
                <a:hlinkClick r:id="rId3"/>
              </a:rPr>
              <a:t>grants1.nih.gov/grants/oer.htm</a:t>
            </a:r>
            <a:r>
              <a:rPr lang="en-US" dirty="0" smtClean="0"/>
              <a:t>)</a:t>
            </a:r>
          </a:p>
          <a:p>
            <a:pPr marL="742950" lvl="1" indent="-285750">
              <a:buFont typeface="Arial" panose="020B0604020202020204" pitchFamily="34" charset="0"/>
              <a:buChar char="•"/>
            </a:pPr>
            <a:r>
              <a:rPr lang="en-US" dirty="0" smtClean="0"/>
              <a:t>Application forms, deadlines, policies</a:t>
            </a:r>
          </a:p>
          <a:p>
            <a:r>
              <a:rPr lang="en-US" dirty="0" smtClean="0"/>
              <a:t>NIH Center for Scientific Review, </a:t>
            </a:r>
            <a:r>
              <a:rPr lang="en-US" dirty="0"/>
              <a:t>Review Groups </a:t>
            </a:r>
            <a:endParaRPr lang="en-US" dirty="0" smtClean="0"/>
          </a:p>
          <a:p>
            <a:pPr marL="742950" lvl="1" indent="-285750">
              <a:buFont typeface="Arial" panose="020B0604020202020204" pitchFamily="34" charset="0"/>
              <a:buChar char="•"/>
            </a:pPr>
            <a:r>
              <a:rPr lang="en-US" dirty="0" smtClean="0"/>
              <a:t>(</a:t>
            </a:r>
            <a:r>
              <a:rPr lang="en-US" dirty="0">
                <a:hlinkClick r:id="rId4"/>
              </a:rPr>
              <a:t>http://</a:t>
            </a:r>
            <a:r>
              <a:rPr lang="en-US" dirty="0" smtClean="0">
                <a:hlinkClick r:id="rId4"/>
              </a:rPr>
              <a:t>public.csr.nih.gov/StudySections/IntegratedReviewGroups/Pages/default.aspx</a:t>
            </a:r>
            <a:r>
              <a:rPr lang="en-US" dirty="0" smtClean="0"/>
              <a:t>)</a:t>
            </a:r>
          </a:p>
          <a:p>
            <a:pPr marL="742950" lvl="1" indent="-285750">
              <a:buFont typeface="Arial" panose="020B0604020202020204" pitchFamily="34" charset="0"/>
              <a:buChar char="•"/>
            </a:pPr>
            <a:r>
              <a:rPr lang="en-US" dirty="0" smtClean="0"/>
              <a:t>FOA search, Study Section names, descriptions, &amp; rosters</a:t>
            </a:r>
          </a:p>
          <a:p>
            <a:r>
              <a:rPr lang="en-US" dirty="0" smtClean="0"/>
              <a:t>NIAID </a:t>
            </a:r>
            <a:r>
              <a:rPr lang="en-US" dirty="0"/>
              <a:t>Grant Tutorials (</a:t>
            </a:r>
            <a:r>
              <a:rPr lang="en-US" dirty="0">
                <a:hlinkClick r:id="rId5"/>
              </a:rPr>
              <a:t>http://</a:t>
            </a:r>
            <a:r>
              <a:rPr lang="en-US" dirty="0" smtClean="0">
                <a:hlinkClick r:id="rId5"/>
              </a:rPr>
              <a:t>www.niaid.nih.gov/researchfunding/grant/pages/aag.aspx</a:t>
            </a:r>
            <a:r>
              <a:rPr lang="en-US" dirty="0" smtClean="0"/>
              <a:t>)</a:t>
            </a:r>
          </a:p>
          <a:p>
            <a:r>
              <a:rPr lang="en-US" dirty="0" smtClean="0"/>
              <a:t>NIH </a:t>
            </a:r>
            <a:r>
              <a:rPr lang="en-US" dirty="0" err="1" smtClean="0"/>
              <a:t>RePORTER</a:t>
            </a:r>
            <a:r>
              <a:rPr lang="en-US" dirty="0"/>
              <a:t> (</a:t>
            </a:r>
            <a:r>
              <a:rPr lang="en-US" dirty="0">
                <a:hlinkClick r:id="rId6"/>
              </a:rPr>
              <a:t>http://</a:t>
            </a:r>
            <a:r>
              <a:rPr lang="en-US" dirty="0" smtClean="0">
                <a:hlinkClick r:id="rId6"/>
              </a:rPr>
              <a:t>projectreporter.nih.gov/reporter.cfm</a:t>
            </a:r>
            <a:r>
              <a:rPr lang="en-US" dirty="0" smtClean="0"/>
              <a:t>)</a:t>
            </a:r>
          </a:p>
          <a:p>
            <a:pPr marL="742950" lvl="1" indent="-285750">
              <a:buFont typeface="Arial" panose="020B0604020202020204" pitchFamily="34" charset="0"/>
              <a:buChar char="•"/>
            </a:pPr>
            <a:r>
              <a:rPr lang="en-US" dirty="0" smtClean="0"/>
              <a:t>Funded grants search; lists of grants by disease category</a:t>
            </a:r>
            <a:endParaRPr lang="en-US" dirty="0"/>
          </a:p>
          <a:p>
            <a:r>
              <a:rPr lang="en-US" dirty="0" smtClean="0"/>
              <a:t> NIH IC funding strategies</a:t>
            </a:r>
          </a:p>
          <a:p>
            <a:pPr marL="742950" lvl="1" indent="-285750">
              <a:buFont typeface="Arial" panose="020B0604020202020204" pitchFamily="34" charset="0"/>
              <a:buChar char="•"/>
            </a:pPr>
            <a:r>
              <a:rPr lang="en-US" dirty="0"/>
              <a:t>NINDS: </a:t>
            </a:r>
            <a:r>
              <a:rPr lang="en-US" dirty="0">
                <a:hlinkClick r:id="rId7"/>
              </a:rPr>
              <a:t>http://</a:t>
            </a:r>
            <a:r>
              <a:rPr lang="en-US" dirty="0" smtClean="0">
                <a:hlinkClick r:id="rId7"/>
              </a:rPr>
              <a:t>www.ninds.nih.gov/funding/ninds_funding_strategy.htm</a:t>
            </a:r>
            <a:endParaRPr lang="en-US" dirty="0" smtClean="0"/>
          </a:p>
          <a:p>
            <a:pPr marL="742950" lvl="1" indent="-285750">
              <a:buFont typeface="Arial" panose="020B0604020202020204" pitchFamily="34" charset="0"/>
              <a:buChar char="•"/>
            </a:pPr>
            <a:r>
              <a:rPr lang="en-US" dirty="0"/>
              <a:t>NIAMS: </a:t>
            </a:r>
            <a:r>
              <a:rPr lang="en-US" dirty="0">
                <a:hlinkClick r:id="rId8"/>
              </a:rPr>
              <a:t>http://</a:t>
            </a:r>
            <a:r>
              <a:rPr lang="en-US" dirty="0" smtClean="0">
                <a:hlinkClick r:id="rId8"/>
              </a:rPr>
              <a:t>www.niams.nih.gov/About_Us/Budget/funding_plan_fy2014.asp</a:t>
            </a:r>
            <a:r>
              <a:rPr lang="en-US" dirty="0" smtClean="0"/>
              <a:t> </a:t>
            </a:r>
          </a:p>
          <a:p>
            <a:pPr lvl="1"/>
            <a:endParaRPr lang="en-US" dirty="0" smtClean="0"/>
          </a:p>
          <a:p>
            <a:pPr marL="742950" lvl="1"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262345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rPr>
              <a:t>Take Home</a:t>
            </a:r>
            <a:r>
              <a:rPr lang="en-US" dirty="0" smtClean="0">
                <a:solidFill>
                  <a:srgbClr val="002060"/>
                </a:solidFill>
              </a:rPr>
              <a:t>: The 100 Cardinal Rules for Writing an NIH Grant Application*</a:t>
            </a:r>
            <a:endParaRPr lang="en-US" sz="3600" dirty="0">
              <a:solidFill>
                <a:srgbClr val="002060"/>
              </a:solidFill>
            </a:endParaRPr>
          </a:p>
        </p:txBody>
      </p:sp>
      <p:sp>
        <p:nvSpPr>
          <p:cNvPr id="3" name="Content Placeholder 2"/>
          <p:cNvSpPr>
            <a:spLocks noGrp="1"/>
          </p:cNvSpPr>
          <p:nvPr>
            <p:ph idx="1"/>
          </p:nvPr>
        </p:nvSpPr>
        <p:spPr>
          <a:xfrm>
            <a:off x="457200" y="1570037"/>
            <a:ext cx="8229600" cy="4525963"/>
          </a:xfrm>
        </p:spPr>
        <p:txBody>
          <a:bodyPr/>
          <a:lstStyle/>
          <a:p>
            <a:r>
              <a:rPr lang="en-US" dirty="0" smtClean="0"/>
              <a:t>Rule #1: Talk with your NIH Program Director </a:t>
            </a:r>
            <a:r>
              <a:rPr lang="en-US" i="1" dirty="0" smtClean="0"/>
              <a:t>before </a:t>
            </a:r>
            <a:r>
              <a:rPr lang="en-US" dirty="0" smtClean="0"/>
              <a:t>preparing your application</a:t>
            </a:r>
          </a:p>
          <a:p>
            <a:r>
              <a:rPr lang="en-US" dirty="0" smtClean="0"/>
              <a:t>…</a:t>
            </a:r>
          </a:p>
          <a:p>
            <a:r>
              <a:rPr lang="en-US" dirty="0" smtClean="0"/>
              <a:t>…</a:t>
            </a:r>
          </a:p>
          <a:p>
            <a:r>
              <a:rPr lang="en-US" dirty="0" smtClean="0"/>
              <a:t>…</a:t>
            </a:r>
          </a:p>
          <a:p>
            <a:r>
              <a:rPr lang="en-US" dirty="0" smtClean="0"/>
              <a:t>Rule #100:  Talk with your NIH Program Director </a:t>
            </a:r>
            <a:r>
              <a:rPr lang="en-US" i="1" dirty="0" smtClean="0"/>
              <a:t>before </a:t>
            </a:r>
            <a:r>
              <a:rPr lang="en-US" dirty="0" smtClean="0"/>
              <a:t>preparing your application</a:t>
            </a:r>
            <a:endParaRPr lang="en-US" dirty="0"/>
          </a:p>
        </p:txBody>
      </p:sp>
      <p:sp>
        <p:nvSpPr>
          <p:cNvPr id="5" name="Line 5"/>
          <p:cNvSpPr>
            <a:spLocks noChangeShapeType="1"/>
          </p:cNvSpPr>
          <p:nvPr/>
        </p:nvSpPr>
        <p:spPr bwMode="auto">
          <a:xfrm>
            <a:off x="914400" y="1524000"/>
            <a:ext cx="7162800" cy="0"/>
          </a:xfrm>
          <a:prstGeom prst="line">
            <a:avLst/>
          </a:prstGeom>
          <a:noFill/>
          <a:ln w="44450">
            <a:solidFill>
              <a:srgbClr val="008080"/>
            </a:solidFill>
            <a:round/>
            <a:headEnd/>
            <a:tailEnd/>
          </a:ln>
          <a:effectLst/>
        </p:spPr>
        <p:txBody>
          <a:bodyPr/>
          <a:lstStyle/>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
        <p:nvSpPr>
          <p:cNvPr id="4" name="TextBox 3"/>
          <p:cNvSpPr txBox="1"/>
          <p:nvPr/>
        </p:nvSpPr>
        <p:spPr>
          <a:xfrm>
            <a:off x="228600" y="6096000"/>
            <a:ext cx="3104696" cy="430887"/>
          </a:xfrm>
          <a:prstGeom prst="rect">
            <a:avLst/>
          </a:prstGeom>
          <a:noFill/>
        </p:spPr>
        <p:txBody>
          <a:bodyPr wrap="none" rtlCol="0">
            <a:spAutoFit/>
          </a:bodyPr>
          <a:lstStyle/>
          <a:p>
            <a:r>
              <a:rPr lang="en-US" sz="2200" dirty="0" smtClean="0">
                <a:solidFill>
                  <a:srgbClr val="002060"/>
                </a:solidFill>
              </a:rPr>
              <a:t>*if </a:t>
            </a:r>
            <a:r>
              <a:rPr lang="en-US" sz="2200" dirty="0">
                <a:solidFill>
                  <a:srgbClr val="002060"/>
                </a:solidFill>
              </a:rPr>
              <a:t>you want to </a:t>
            </a:r>
            <a:r>
              <a:rPr lang="en-US" sz="2200" dirty="0" smtClean="0">
                <a:solidFill>
                  <a:srgbClr val="002060"/>
                </a:solidFill>
              </a:rPr>
              <a:t>succeed…</a:t>
            </a:r>
            <a:endParaRPr lang="en-US" sz="2200" dirty="0"/>
          </a:p>
        </p:txBody>
      </p:sp>
    </p:spTree>
    <p:extLst>
      <p:ext uri="{BB962C8B-B14F-4D97-AF65-F5344CB8AC3E}">
        <p14:creationId xmlns:p14="http://schemas.microsoft.com/office/powerpoint/2010/main" val="17116515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002060"/>
                </a:solidFill>
              </a:rPr>
              <a:t>NIH 101 (Basics)</a:t>
            </a:r>
            <a:endParaRPr lang="en-US" dirty="0">
              <a:solidFill>
                <a:srgbClr val="002060"/>
              </a:solidFill>
            </a:endParaRPr>
          </a:p>
        </p:txBody>
      </p:sp>
      <p:sp>
        <p:nvSpPr>
          <p:cNvPr id="3" name="Content Placeholder 2"/>
          <p:cNvSpPr>
            <a:spLocks noGrp="1"/>
          </p:cNvSpPr>
          <p:nvPr>
            <p:ph idx="1"/>
          </p:nvPr>
        </p:nvSpPr>
        <p:spPr>
          <a:xfrm>
            <a:off x="457200" y="1371600"/>
            <a:ext cx="8229600" cy="4827578"/>
          </a:xfrm>
        </p:spPr>
        <p:txBody>
          <a:bodyPr>
            <a:normAutofit fontScale="77500" lnSpcReduction="20000"/>
          </a:bodyPr>
          <a:lstStyle/>
          <a:p>
            <a:r>
              <a:rPr lang="en-US" dirty="0" smtClean="0"/>
              <a:t>NIH: 27 institutes and centers (ICs); IC Program </a:t>
            </a:r>
            <a:r>
              <a:rPr lang="en-US" dirty="0"/>
              <a:t>Directors </a:t>
            </a:r>
            <a:r>
              <a:rPr lang="en-US" dirty="0" smtClean="0"/>
              <a:t>are </a:t>
            </a:r>
            <a:r>
              <a:rPr lang="en-US" dirty="0"/>
              <a:t>the interface point </a:t>
            </a:r>
            <a:r>
              <a:rPr lang="en-US" dirty="0" smtClean="0"/>
              <a:t>(filter &amp; facilitate)</a:t>
            </a:r>
            <a:endParaRPr lang="en-US" dirty="0"/>
          </a:p>
          <a:p>
            <a:r>
              <a:rPr lang="en-US" dirty="0"/>
              <a:t>Most NIH grants are </a:t>
            </a:r>
            <a:r>
              <a:rPr lang="en-US" dirty="0" smtClean="0"/>
              <a:t>competitive, investigator-initiated (80% of NIH budget)</a:t>
            </a:r>
          </a:p>
          <a:p>
            <a:r>
              <a:rPr lang="en-US" dirty="0" smtClean="0"/>
              <a:t>Review at each of 2 levels (Study Section &amp; Council) is by true peers with </a:t>
            </a:r>
            <a:r>
              <a:rPr lang="en-US" dirty="0"/>
              <a:t>decisions </a:t>
            </a:r>
            <a:r>
              <a:rPr lang="en-US" dirty="0" smtClean="0"/>
              <a:t>based </a:t>
            </a:r>
            <a:r>
              <a:rPr lang="en-US" dirty="0"/>
              <a:t>on </a:t>
            </a:r>
            <a:r>
              <a:rPr lang="en-US" dirty="0" smtClean="0"/>
              <a:t>outcome of peer review</a:t>
            </a:r>
          </a:p>
          <a:p>
            <a:r>
              <a:rPr lang="en-US" dirty="0" smtClean="0"/>
              <a:t>Main DM-funding ICs,  NINDS &amp; NIAMS, are “pay line” ICs</a:t>
            </a:r>
          </a:p>
          <a:p>
            <a:r>
              <a:rPr lang="en-US" dirty="0" smtClean="0"/>
              <a:t>IC “pay lines” vary, based on funding strategy &amp; funds </a:t>
            </a:r>
            <a:r>
              <a:rPr lang="en-US" dirty="0"/>
              <a:t>available </a:t>
            </a:r>
            <a:r>
              <a:rPr lang="en-US" dirty="0" smtClean="0"/>
              <a:t>(see IC websites) (NINDS FY2014 pay line: 14</a:t>
            </a:r>
            <a:r>
              <a:rPr lang="en-US" baseline="30000" dirty="0" smtClean="0"/>
              <a:t>th</a:t>
            </a:r>
            <a:r>
              <a:rPr lang="en-US" dirty="0" smtClean="0"/>
              <a:t> percentile)</a:t>
            </a:r>
            <a:endParaRPr lang="en-US" dirty="0"/>
          </a:p>
          <a:p>
            <a:r>
              <a:rPr lang="en-US" dirty="0" smtClean="0"/>
              <a:t>NIH institutes that are current funders of DM: NIAMS, NINDS, </a:t>
            </a:r>
            <a:r>
              <a:rPr lang="en-US" dirty="0"/>
              <a:t>NIGMS, &amp; </a:t>
            </a:r>
            <a:r>
              <a:rPr lang="en-US" dirty="0" smtClean="0"/>
              <a:t>NHLBI </a:t>
            </a:r>
          </a:p>
        </p:txBody>
      </p:sp>
      <p:sp>
        <p:nvSpPr>
          <p:cNvPr id="4" name="Line 5"/>
          <p:cNvSpPr>
            <a:spLocks noChangeShapeType="1"/>
          </p:cNvSpPr>
          <p:nvPr/>
        </p:nvSpPr>
        <p:spPr bwMode="auto">
          <a:xfrm>
            <a:off x="914400" y="9906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1319691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27" y="-158750"/>
            <a:ext cx="8229600" cy="1143000"/>
          </a:xfrm>
        </p:spPr>
        <p:txBody>
          <a:bodyPr>
            <a:normAutofit/>
          </a:bodyPr>
          <a:lstStyle/>
          <a:p>
            <a:r>
              <a:rPr lang="en-US" dirty="0" smtClean="0">
                <a:solidFill>
                  <a:srgbClr val="002060"/>
                </a:solidFill>
              </a:rPr>
              <a:t>NIH 101 (Processes)</a:t>
            </a:r>
            <a:endParaRPr lang="en-US" dirty="0">
              <a:solidFill>
                <a:srgbClr val="002060"/>
              </a:solidFill>
            </a:endParaRPr>
          </a:p>
        </p:txBody>
      </p:sp>
      <p:sp>
        <p:nvSpPr>
          <p:cNvPr id="4" name="Rectangle 2"/>
          <p:cNvSpPr>
            <a:spLocks noChangeArrowheads="1"/>
          </p:cNvSpPr>
          <p:nvPr/>
        </p:nvSpPr>
        <p:spPr bwMode="auto">
          <a:xfrm>
            <a:off x="5930900" y="6032500"/>
            <a:ext cx="2070100" cy="355600"/>
          </a:xfrm>
          <a:prstGeom prst="rect">
            <a:avLst/>
          </a:prstGeom>
          <a:solidFill>
            <a:schemeClr val="bg1"/>
          </a:solidFill>
          <a:ln w="25400">
            <a:solidFill>
              <a:schemeClr val="tx1"/>
            </a:solidFill>
            <a:miter lim="800000"/>
            <a:headEnd/>
            <a:tailEnd/>
          </a:ln>
          <a:effectLst>
            <a:outerShdw blurRad="63500" dist="107763" dir="2700000" algn="ctr" rotWithShape="0">
              <a:srgbClr val="FFC5CF">
                <a:alpha val="74998"/>
              </a:srgbClr>
            </a:outerShdw>
          </a:effectLst>
        </p:spPr>
        <p:txBody>
          <a:bodyPr wrap="none" anchor="ctr"/>
          <a:lstStyle/>
          <a:p>
            <a:endParaRPr lang="en-US"/>
          </a:p>
        </p:txBody>
      </p:sp>
      <p:sp>
        <p:nvSpPr>
          <p:cNvPr id="5" name="AutoShape 4"/>
          <p:cNvSpPr>
            <a:spLocks noChangeArrowheads="1"/>
          </p:cNvSpPr>
          <p:nvPr/>
        </p:nvSpPr>
        <p:spPr bwMode="auto">
          <a:xfrm>
            <a:off x="152400" y="1643062"/>
            <a:ext cx="1576388" cy="965200"/>
          </a:xfrm>
          <a:prstGeom prst="roundRect">
            <a:avLst>
              <a:gd name="adj" fmla="val 12495"/>
            </a:avLst>
          </a:prstGeom>
          <a:solidFill>
            <a:schemeClr val="bg1"/>
          </a:solidFill>
          <a:ln w="25400">
            <a:solidFill>
              <a:schemeClr val="tx1"/>
            </a:solidFill>
            <a:round/>
            <a:headEnd/>
            <a:tailEnd/>
          </a:ln>
          <a:effectLst>
            <a:outerShdw blurRad="63500" dist="107763" dir="2700000" algn="ctr" rotWithShape="0">
              <a:srgbClr val="C0FEF9">
                <a:alpha val="74998"/>
              </a:srgbClr>
            </a:outerShdw>
          </a:effectLst>
        </p:spPr>
        <p:txBody>
          <a:bodyPr wrap="none" anchor="ctr"/>
          <a:lstStyle/>
          <a:p>
            <a:endParaRPr lang="en-US"/>
          </a:p>
        </p:txBody>
      </p:sp>
      <p:sp>
        <p:nvSpPr>
          <p:cNvPr id="6" name="Rectangle 5"/>
          <p:cNvSpPr>
            <a:spLocks noChangeArrowheads="1"/>
          </p:cNvSpPr>
          <p:nvPr/>
        </p:nvSpPr>
        <p:spPr bwMode="auto">
          <a:xfrm>
            <a:off x="152400" y="1640523"/>
            <a:ext cx="15763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2200" dirty="0"/>
              <a:t>Research</a:t>
            </a:r>
          </a:p>
          <a:p>
            <a:pPr algn="ctr" eaLnBrk="0" hangingPunct="0">
              <a:lnSpc>
                <a:spcPct val="90000"/>
              </a:lnSpc>
            </a:pPr>
            <a:r>
              <a:rPr lang="en-US" sz="2200" dirty="0"/>
              <a:t>Grant</a:t>
            </a:r>
          </a:p>
          <a:p>
            <a:pPr algn="ctr" eaLnBrk="0" hangingPunct="0">
              <a:lnSpc>
                <a:spcPct val="90000"/>
              </a:lnSpc>
            </a:pPr>
            <a:r>
              <a:rPr lang="en-US" sz="2200" dirty="0"/>
              <a:t>Application</a:t>
            </a:r>
          </a:p>
        </p:txBody>
      </p:sp>
      <p:sp>
        <p:nvSpPr>
          <p:cNvPr id="7" name="AutoShape 6"/>
          <p:cNvSpPr>
            <a:spLocks noChangeArrowheads="1"/>
          </p:cNvSpPr>
          <p:nvPr/>
        </p:nvSpPr>
        <p:spPr bwMode="auto">
          <a:xfrm>
            <a:off x="2057400" y="3810000"/>
            <a:ext cx="2108994" cy="736600"/>
          </a:xfrm>
          <a:prstGeom prst="roundRect">
            <a:avLst>
              <a:gd name="adj" fmla="val 12495"/>
            </a:avLst>
          </a:prstGeom>
          <a:solidFill>
            <a:schemeClr val="bg1"/>
          </a:solidFill>
          <a:ln w="25400">
            <a:solidFill>
              <a:schemeClr val="tx1"/>
            </a:solidFill>
            <a:round/>
            <a:headEnd/>
            <a:tailEnd/>
          </a:ln>
          <a:effectLst>
            <a:outerShdw blurRad="63500" dist="107763" dir="2700000" algn="ctr" rotWithShape="0">
              <a:srgbClr val="F6BF69">
                <a:alpha val="74998"/>
              </a:srgbClr>
            </a:outerShdw>
          </a:effectLst>
        </p:spPr>
        <p:txBody>
          <a:bodyPr wrap="none" anchor="ctr"/>
          <a:lstStyle/>
          <a:p>
            <a:endParaRPr lang="en-US"/>
          </a:p>
        </p:txBody>
      </p:sp>
      <p:sp>
        <p:nvSpPr>
          <p:cNvPr id="8" name="Rectangle 7"/>
          <p:cNvSpPr>
            <a:spLocks noChangeArrowheads="1"/>
          </p:cNvSpPr>
          <p:nvPr/>
        </p:nvSpPr>
        <p:spPr bwMode="auto">
          <a:xfrm>
            <a:off x="2042160" y="3830320"/>
            <a:ext cx="206057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pPr algn="ctr" eaLnBrk="0" hangingPunct="0">
              <a:lnSpc>
                <a:spcPct val="90000"/>
              </a:lnSpc>
            </a:pPr>
            <a:r>
              <a:rPr lang="en-US" sz="2200" dirty="0"/>
              <a:t>School </a:t>
            </a:r>
            <a:r>
              <a:rPr lang="en-US" sz="2200" dirty="0" smtClean="0"/>
              <a:t>or</a:t>
            </a:r>
            <a:endParaRPr lang="en-US" sz="2200" dirty="0"/>
          </a:p>
          <a:p>
            <a:pPr algn="ctr" eaLnBrk="0" hangingPunct="0">
              <a:lnSpc>
                <a:spcPct val="90000"/>
              </a:lnSpc>
            </a:pPr>
            <a:r>
              <a:rPr lang="en-US" sz="2200" dirty="0"/>
              <a:t>Research Center</a:t>
            </a:r>
          </a:p>
        </p:txBody>
      </p:sp>
      <p:sp>
        <p:nvSpPr>
          <p:cNvPr id="9" name="AutoShape 8"/>
          <p:cNvSpPr>
            <a:spLocks noChangeArrowheads="1"/>
          </p:cNvSpPr>
          <p:nvPr/>
        </p:nvSpPr>
        <p:spPr bwMode="auto">
          <a:xfrm>
            <a:off x="5056188" y="1016000"/>
            <a:ext cx="3783012" cy="431800"/>
          </a:xfrm>
          <a:prstGeom prst="roundRect">
            <a:avLst>
              <a:gd name="adj" fmla="val 12495"/>
            </a:avLst>
          </a:prstGeom>
          <a:solidFill>
            <a:schemeClr val="bg1"/>
          </a:solidFill>
          <a:ln w="25400">
            <a:solidFill>
              <a:schemeClr val="tx1"/>
            </a:solidFill>
            <a:round/>
            <a:headEnd/>
            <a:tailEnd/>
          </a:ln>
          <a:effectLst>
            <a:outerShdw blurRad="63500" dist="107763" dir="2700000" algn="ctr" rotWithShape="0">
              <a:srgbClr val="C1CEFF">
                <a:alpha val="74998"/>
              </a:srgbClr>
            </a:outerShdw>
          </a:effectLst>
        </p:spPr>
        <p:txBody>
          <a:bodyPr wrap="none" anchor="ctr"/>
          <a:lstStyle/>
          <a:p>
            <a:endParaRPr lang="en-US"/>
          </a:p>
        </p:txBody>
      </p:sp>
      <p:sp>
        <p:nvSpPr>
          <p:cNvPr id="10" name="Rectangle 9"/>
          <p:cNvSpPr>
            <a:spLocks noChangeArrowheads="1"/>
          </p:cNvSpPr>
          <p:nvPr/>
        </p:nvSpPr>
        <p:spPr bwMode="auto">
          <a:xfrm>
            <a:off x="5074103" y="1019175"/>
            <a:ext cx="39465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sz="2400" dirty="0"/>
              <a:t>National Institutes of Health</a:t>
            </a:r>
          </a:p>
        </p:txBody>
      </p:sp>
      <p:sp>
        <p:nvSpPr>
          <p:cNvPr id="11" name="AutoShape 10"/>
          <p:cNvSpPr>
            <a:spLocks noChangeArrowheads="1"/>
          </p:cNvSpPr>
          <p:nvPr/>
        </p:nvSpPr>
        <p:spPr bwMode="auto">
          <a:xfrm>
            <a:off x="5189538" y="1580833"/>
            <a:ext cx="3338512" cy="431800"/>
          </a:xfrm>
          <a:prstGeom prst="roundRect">
            <a:avLst>
              <a:gd name="adj" fmla="val 12495"/>
            </a:avLst>
          </a:prstGeom>
          <a:solidFill>
            <a:schemeClr val="bg1"/>
          </a:solidFill>
          <a:ln w="25400">
            <a:solidFill>
              <a:schemeClr val="tx1"/>
            </a:solidFill>
            <a:round/>
            <a:headEnd/>
            <a:tailEnd/>
          </a:ln>
          <a:effectLst>
            <a:outerShdw blurRad="63500" dist="107763" dir="2700000" algn="ctr" rotWithShape="0">
              <a:srgbClr val="FDA4B5">
                <a:alpha val="74998"/>
              </a:srgbClr>
            </a:outerShdw>
          </a:effectLst>
        </p:spPr>
        <p:txBody>
          <a:bodyPr wrap="none" anchor="ctr"/>
          <a:lstStyle/>
          <a:p>
            <a:endParaRPr lang="en-US"/>
          </a:p>
        </p:txBody>
      </p:sp>
      <p:sp>
        <p:nvSpPr>
          <p:cNvPr id="12" name="Rectangle 11"/>
          <p:cNvSpPr>
            <a:spLocks noChangeArrowheads="1"/>
          </p:cNvSpPr>
          <p:nvPr/>
        </p:nvSpPr>
        <p:spPr bwMode="auto">
          <a:xfrm>
            <a:off x="5191125" y="1595121"/>
            <a:ext cx="3648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sz="2200" dirty="0"/>
              <a:t>Center for Scientific Review</a:t>
            </a:r>
          </a:p>
        </p:txBody>
      </p:sp>
      <p:sp>
        <p:nvSpPr>
          <p:cNvPr id="13" name="Rectangle 12"/>
          <p:cNvSpPr>
            <a:spLocks noChangeArrowheads="1"/>
          </p:cNvSpPr>
          <p:nvPr/>
        </p:nvSpPr>
        <p:spPr bwMode="auto">
          <a:xfrm>
            <a:off x="207963" y="2813844"/>
            <a:ext cx="1169987" cy="84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dirty="0"/>
              <a:t>Initiates</a:t>
            </a:r>
          </a:p>
          <a:p>
            <a:pPr eaLnBrk="0" hangingPunct="0">
              <a:lnSpc>
                <a:spcPct val="90000"/>
              </a:lnSpc>
            </a:pPr>
            <a:r>
              <a:rPr lang="en-US" dirty="0"/>
              <a:t>Research</a:t>
            </a:r>
          </a:p>
          <a:p>
            <a:pPr eaLnBrk="0" hangingPunct="0">
              <a:lnSpc>
                <a:spcPct val="90000"/>
              </a:lnSpc>
            </a:pPr>
            <a:r>
              <a:rPr lang="en-US" dirty="0"/>
              <a:t>Idea</a:t>
            </a:r>
          </a:p>
        </p:txBody>
      </p:sp>
      <p:sp>
        <p:nvSpPr>
          <p:cNvPr id="14" name="Rectangle 13"/>
          <p:cNvSpPr>
            <a:spLocks noChangeArrowheads="1"/>
          </p:cNvSpPr>
          <p:nvPr/>
        </p:nvSpPr>
        <p:spPr bwMode="auto">
          <a:xfrm>
            <a:off x="207963" y="5370196"/>
            <a:ext cx="116998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a:t>Conducts</a:t>
            </a:r>
          </a:p>
          <a:p>
            <a:pPr eaLnBrk="0" hangingPunct="0">
              <a:lnSpc>
                <a:spcPct val="90000"/>
              </a:lnSpc>
            </a:pPr>
            <a:r>
              <a:rPr lang="en-US"/>
              <a:t>Research</a:t>
            </a:r>
          </a:p>
        </p:txBody>
      </p:sp>
      <p:sp>
        <p:nvSpPr>
          <p:cNvPr id="15" name="Rectangle 14"/>
          <p:cNvSpPr>
            <a:spLocks noChangeArrowheads="1"/>
          </p:cNvSpPr>
          <p:nvPr/>
        </p:nvSpPr>
        <p:spPr bwMode="auto">
          <a:xfrm>
            <a:off x="2265363" y="2971800"/>
            <a:ext cx="2197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dirty="0"/>
              <a:t>Submits Application</a:t>
            </a:r>
          </a:p>
        </p:txBody>
      </p:sp>
      <p:sp>
        <p:nvSpPr>
          <p:cNvPr id="16" name="Rectangle 15"/>
          <p:cNvSpPr>
            <a:spLocks noChangeArrowheads="1"/>
          </p:cNvSpPr>
          <p:nvPr/>
        </p:nvSpPr>
        <p:spPr bwMode="auto">
          <a:xfrm>
            <a:off x="2209800" y="5105400"/>
            <a:ext cx="18367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dirty="0"/>
              <a:t>Allocates Funds</a:t>
            </a:r>
          </a:p>
        </p:txBody>
      </p:sp>
      <p:sp>
        <p:nvSpPr>
          <p:cNvPr id="17" name="Rectangle 16"/>
          <p:cNvSpPr>
            <a:spLocks noChangeArrowheads="1"/>
          </p:cNvSpPr>
          <p:nvPr/>
        </p:nvSpPr>
        <p:spPr bwMode="auto">
          <a:xfrm>
            <a:off x="5995573" y="2147253"/>
            <a:ext cx="1913987" cy="339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dirty="0"/>
              <a:t>Assigns </a:t>
            </a:r>
            <a:r>
              <a:rPr lang="en-US" dirty="0" smtClean="0"/>
              <a:t>for Review</a:t>
            </a:r>
            <a:endParaRPr lang="en-US" dirty="0"/>
          </a:p>
        </p:txBody>
      </p:sp>
      <p:sp>
        <p:nvSpPr>
          <p:cNvPr id="18" name="Rectangle 17"/>
          <p:cNvSpPr>
            <a:spLocks noChangeArrowheads="1"/>
          </p:cNvSpPr>
          <p:nvPr/>
        </p:nvSpPr>
        <p:spPr bwMode="auto">
          <a:xfrm>
            <a:off x="6048375" y="2679700"/>
            <a:ext cx="1800225" cy="431800"/>
          </a:xfrm>
          <a:prstGeom prst="rect">
            <a:avLst/>
          </a:prstGeom>
          <a:solidFill>
            <a:schemeClr val="bg1"/>
          </a:solidFill>
          <a:ln w="25400">
            <a:solidFill>
              <a:schemeClr val="tx1"/>
            </a:solidFill>
            <a:miter lim="800000"/>
            <a:headEnd/>
            <a:tailEnd/>
          </a:ln>
          <a:effectLst>
            <a:outerShdw blurRad="63500" dist="107763" dir="2700000" algn="ctr" rotWithShape="0">
              <a:srgbClr val="FFC5CF">
                <a:alpha val="74998"/>
              </a:srgbClr>
            </a:outerShdw>
          </a:effectLst>
        </p:spPr>
        <p:txBody>
          <a:bodyPr wrap="none" anchor="ctr"/>
          <a:lstStyle/>
          <a:p>
            <a:endParaRPr lang="en-US"/>
          </a:p>
        </p:txBody>
      </p:sp>
      <p:sp>
        <p:nvSpPr>
          <p:cNvPr id="19" name="Rectangle 18"/>
          <p:cNvSpPr>
            <a:spLocks noChangeArrowheads="1"/>
          </p:cNvSpPr>
          <p:nvPr/>
        </p:nvSpPr>
        <p:spPr bwMode="auto">
          <a:xfrm>
            <a:off x="6324600" y="3822700"/>
            <a:ext cx="1212850" cy="431800"/>
          </a:xfrm>
          <a:prstGeom prst="rect">
            <a:avLst/>
          </a:prstGeom>
          <a:solidFill>
            <a:schemeClr val="bg1"/>
          </a:solidFill>
          <a:ln w="25400">
            <a:solidFill>
              <a:schemeClr val="tx1"/>
            </a:solidFill>
            <a:miter lim="800000"/>
            <a:headEnd/>
            <a:tailEnd/>
          </a:ln>
          <a:effectLst>
            <a:outerShdw blurRad="63500" dist="107763" dir="2700000" algn="ctr" rotWithShape="0">
              <a:srgbClr val="FFC5CF">
                <a:alpha val="74998"/>
              </a:srgbClr>
            </a:outerShdw>
          </a:effectLst>
        </p:spPr>
        <p:txBody>
          <a:bodyPr wrap="none" anchor="ctr"/>
          <a:lstStyle/>
          <a:p>
            <a:endParaRPr lang="en-US"/>
          </a:p>
        </p:txBody>
      </p:sp>
      <p:sp>
        <p:nvSpPr>
          <p:cNvPr id="20" name="Rectangle 19"/>
          <p:cNvSpPr>
            <a:spLocks noChangeArrowheads="1"/>
          </p:cNvSpPr>
          <p:nvPr/>
        </p:nvSpPr>
        <p:spPr bwMode="auto">
          <a:xfrm>
            <a:off x="5348288" y="3268663"/>
            <a:ext cx="30956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a:t>Evaluates for Scientific Merit</a:t>
            </a:r>
          </a:p>
        </p:txBody>
      </p:sp>
      <p:sp>
        <p:nvSpPr>
          <p:cNvPr id="21" name="Rectangle 20"/>
          <p:cNvSpPr>
            <a:spLocks noChangeArrowheads="1"/>
          </p:cNvSpPr>
          <p:nvPr/>
        </p:nvSpPr>
        <p:spPr bwMode="auto">
          <a:xfrm>
            <a:off x="5078413" y="4335463"/>
            <a:ext cx="36353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a:t>Evaluates for Program Relevance</a:t>
            </a:r>
          </a:p>
        </p:txBody>
      </p:sp>
      <p:sp>
        <p:nvSpPr>
          <p:cNvPr id="22" name="Rectangle 21"/>
          <p:cNvSpPr>
            <a:spLocks noChangeArrowheads="1"/>
          </p:cNvSpPr>
          <p:nvPr/>
        </p:nvSpPr>
        <p:spPr bwMode="auto">
          <a:xfrm>
            <a:off x="5323840" y="4889500"/>
            <a:ext cx="3568700" cy="431800"/>
          </a:xfrm>
          <a:prstGeom prst="rect">
            <a:avLst/>
          </a:prstGeom>
          <a:solidFill>
            <a:schemeClr val="bg1"/>
          </a:solidFill>
          <a:ln w="25400">
            <a:solidFill>
              <a:schemeClr val="tx1"/>
            </a:solidFill>
            <a:miter lim="800000"/>
            <a:headEnd/>
            <a:tailEnd/>
          </a:ln>
          <a:effectLst>
            <a:outerShdw blurRad="63500" dist="107763" dir="2700000" algn="ctr" rotWithShape="0">
              <a:srgbClr val="FFC5CF">
                <a:alpha val="74998"/>
              </a:srgbClr>
            </a:outerShdw>
          </a:effectLst>
        </p:spPr>
        <p:txBody>
          <a:bodyPr wrap="none" anchor="ctr"/>
          <a:lstStyle/>
          <a:p>
            <a:endParaRPr lang="en-US"/>
          </a:p>
        </p:txBody>
      </p:sp>
      <p:sp>
        <p:nvSpPr>
          <p:cNvPr id="23" name="Rectangle 22"/>
          <p:cNvSpPr>
            <a:spLocks noChangeArrowheads="1"/>
          </p:cNvSpPr>
          <p:nvPr/>
        </p:nvSpPr>
        <p:spPr bwMode="auto">
          <a:xfrm>
            <a:off x="5413375" y="4903788"/>
            <a:ext cx="3395482" cy="39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sz="2200" dirty="0" smtClean="0"/>
              <a:t>IC National Advisory Council</a:t>
            </a:r>
            <a:endParaRPr lang="en-US" sz="2200" dirty="0"/>
          </a:p>
        </p:txBody>
      </p:sp>
      <p:sp>
        <p:nvSpPr>
          <p:cNvPr id="24" name="Rectangle 23"/>
          <p:cNvSpPr>
            <a:spLocks noChangeArrowheads="1"/>
          </p:cNvSpPr>
          <p:nvPr/>
        </p:nvSpPr>
        <p:spPr bwMode="auto">
          <a:xfrm>
            <a:off x="6259928" y="6016308"/>
            <a:ext cx="1397756" cy="39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2200" dirty="0" smtClean="0"/>
              <a:t>IC </a:t>
            </a:r>
            <a:r>
              <a:rPr lang="en-US" sz="2200" dirty="0"/>
              <a:t>Director</a:t>
            </a:r>
          </a:p>
        </p:txBody>
      </p:sp>
      <p:sp>
        <p:nvSpPr>
          <p:cNvPr id="25" name="Rectangle 24"/>
          <p:cNvSpPr>
            <a:spLocks noChangeArrowheads="1"/>
          </p:cNvSpPr>
          <p:nvPr/>
        </p:nvSpPr>
        <p:spPr bwMode="auto">
          <a:xfrm>
            <a:off x="5746750" y="5478463"/>
            <a:ext cx="22987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dirty="0"/>
              <a:t>Recommends Action</a:t>
            </a:r>
          </a:p>
        </p:txBody>
      </p:sp>
      <p:sp>
        <p:nvSpPr>
          <p:cNvPr id="26" name="Rectangle 25"/>
          <p:cNvSpPr>
            <a:spLocks noChangeArrowheads="1"/>
          </p:cNvSpPr>
          <p:nvPr/>
        </p:nvSpPr>
        <p:spPr bwMode="auto">
          <a:xfrm>
            <a:off x="5086350" y="6469063"/>
            <a:ext cx="3619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a:t>Takes final action for NIH Director</a:t>
            </a:r>
          </a:p>
        </p:txBody>
      </p:sp>
      <p:sp>
        <p:nvSpPr>
          <p:cNvPr id="27" name="Line 26"/>
          <p:cNvSpPr>
            <a:spLocks noChangeShapeType="1"/>
          </p:cNvSpPr>
          <p:nvPr/>
        </p:nvSpPr>
        <p:spPr bwMode="auto">
          <a:xfrm>
            <a:off x="6934200" y="2444750"/>
            <a:ext cx="0" cy="21590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a:off x="6934200" y="3587750"/>
            <a:ext cx="0" cy="21590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8"/>
          <p:cNvSpPr>
            <a:spLocks noChangeShapeType="1"/>
          </p:cNvSpPr>
          <p:nvPr/>
        </p:nvSpPr>
        <p:spPr bwMode="auto">
          <a:xfrm>
            <a:off x="6934200" y="4654550"/>
            <a:ext cx="0" cy="21590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a:off x="6934200" y="5797550"/>
            <a:ext cx="0" cy="21590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31" name="Group 59"/>
          <p:cNvGrpSpPr>
            <a:grpSpLocks/>
          </p:cNvGrpSpPr>
          <p:nvPr/>
        </p:nvGrpSpPr>
        <p:grpSpPr bwMode="auto">
          <a:xfrm>
            <a:off x="125413" y="3805238"/>
            <a:ext cx="857250" cy="1377950"/>
            <a:chOff x="89" y="2397"/>
            <a:chExt cx="607" cy="868"/>
          </a:xfrm>
        </p:grpSpPr>
        <p:grpSp>
          <p:nvGrpSpPr>
            <p:cNvPr id="32" name="Group 54"/>
            <p:cNvGrpSpPr>
              <a:grpSpLocks/>
            </p:cNvGrpSpPr>
            <p:nvPr/>
          </p:nvGrpSpPr>
          <p:grpSpPr bwMode="auto">
            <a:xfrm>
              <a:off x="100" y="2397"/>
              <a:ext cx="596" cy="868"/>
              <a:chOff x="100" y="2397"/>
              <a:chExt cx="596" cy="868"/>
            </a:xfrm>
          </p:grpSpPr>
          <p:sp>
            <p:nvSpPr>
              <p:cNvPr id="37" name="Oval 51"/>
              <p:cNvSpPr>
                <a:spLocks noChangeArrowheads="1"/>
              </p:cNvSpPr>
              <p:nvPr/>
            </p:nvSpPr>
            <p:spPr bwMode="auto">
              <a:xfrm>
                <a:off x="188" y="2397"/>
                <a:ext cx="193" cy="17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Oval 52"/>
              <p:cNvSpPr>
                <a:spLocks noChangeArrowheads="1"/>
              </p:cNvSpPr>
              <p:nvPr/>
            </p:nvSpPr>
            <p:spPr bwMode="auto">
              <a:xfrm>
                <a:off x="442" y="2397"/>
                <a:ext cx="193" cy="17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53"/>
              <p:cNvSpPr>
                <a:spLocks/>
              </p:cNvSpPr>
              <p:nvPr/>
            </p:nvSpPr>
            <p:spPr bwMode="auto">
              <a:xfrm>
                <a:off x="100" y="2590"/>
                <a:ext cx="596" cy="675"/>
              </a:xfrm>
              <a:custGeom>
                <a:avLst/>
                <a:gdLst>
                  <a:gd name="T0" fmla="*/ 0 w 1786"/>
                  <a:gd name="T1" fmla="*/ 0 h 2026"/>
                  <a:gd name="T2" fmla="*/ 0 w 1786"/>
                  <a:gd name="T3" fmla="*/ 1 h 2026"/>
                  <a:gd name="T4" fmla="*/ 0 w 1786"/>
                  <a:gd name="T5" fmla="*/ 1 h 2026"/>
                  <a:gd name="T6" fmla="*/ 0 w 1786"/>
                  <a:gd name="T7" fmla="*/ 1 h 2026"/>
                  <a:gd name="T8" fmla="*/ 0 w 1786"/>
                  <a:gd name="T9" fmla="*/ 3 h 2026"/>
                  <a:gd name="T10" fmla="*/ 1 w 1786"/>
                  <a:gd name="T11" fmla="*/ 3 h 2026"/>
                  <a:gd name="T12" fmla="*/ 1 w 1786"/>
                  <a:gd name="T13" fmla="*/ 1 h 2026"/>
                  <a:gd name="T14" fmla="*/ 1 w 1786"/>
                  <a:gd name="T15" fmla="*/ 3 h 2026"/>
                  <a:gd name="T16" fmla="*/ 2 w 1786"/>
                  <a:gd name="T17" fmla="*/ 3 h 2026"/>
                  <a:gd name="T18" fmla="*/ 2 w 1786"/>
                  <a:gd name="T19" fmla="*/ 1 h 2026"/>
                  <a:gd name="T20" fmla="*/ 2 w 1786"/>
                  <a:gd name="T21" fmla="*/ 1 h 2026"/>
                  <a:gd name="T22" fmla="*/ 2 w 1786"/>
                  <a:gd name="T23" fmla="*/ 3 h 2026"/>
                  <a:gd name="T24" fmla="*/ 2 w 1786"/>
                  <a:gd name="T25" fmla="*/ 3 h 2026"/>
                  <a:gd name="T26" fmla="*/ 2 w 1786"/>
                  <a:gd name="T27" fmla="*/ 1 h 2026"/>
                  <a:gd name="T28" fmla="*/ 2 w 1786"/>
                  <a:gd name="T29" fmla="*/ 1 h 2026"/>
                  <a:gd name="T30" fmla="*/ 2 w 1786"/>
                  <a:gd name="T31" fmla="*/ 0 h 2026"/>
                  <a:gd name="T32" fmla="*/ 2 w 1786"/>
                  <a:gd name="T33" fmla="*/ 0 h 2026"/>
                  <a:gd name="T34" fmla="*/ 2 w 1786"/>
                  <a:gd name="T35" fmla="*/ 0 h 2026"/>
                  <a:gd name="T36" fmla="*/ 2 w 1786"/>
                  <a:gd name="T37" fmla="*/ 0 h 2026"/>
                  <a:gd name="T38" fmla="*/ 2 w 1786"/>
                  <a:gd name="T39" fmla="*/ 0 h 2026"/>
                  <a:gd name="T40" fmla="*/ 2 w 1786"/>
                  <a:gd name="T41" fmla="*/ 0 h 2026"/>
                  <a:gd name="T42" fmla="*/ 2 w 1786"/>
                  <a:gd name="T43" fmla="*/ 0 h 2026"/>
                  <a:gd name="T44" fmla="*/ 2 w 1786"/>
                  <a:gd name="T45" fmla="*/ 0 h 2026"/>
                  <a:gd name="T46" fmla="*/ 2 w 1786"/>
                  <a:gd name="T47" fmla="*/ 0 h 2026"/>
                  <a:gd name="T48" fmla="*/ 2 w 1786"/>
                  <a:gd name="T49" fmla="*/ 0 h 2026"/>
                  <a:gd name="T50" fmla="*/ 1 w 1786"/>
                  <a:gd name="T51" fmla="*/ 0 h 2026"/>
                  <a:gd name="T52" fmla="*/ 1 w 1786"/>
                  <a:gd name="T53" fmla="*/ 0 h 2026"/>
                  <a:gd name="T54" fmla="*/ 1 w 1786"/>
                  <a:gd name="T55" fmla="*/ 0 h 2026"/>
                  <a:gd name="T56" fmla="*/ 1 w 1786"/>
                  <a:gd name="T57" fmla="*/ 0 h 2026"/>
                  <a:gd name="T58" fmla="*/ 0 w 1786"/>
                  <a:gd name="T59" fmla="*/ 0 h 20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86"/>
                  <a:gd name="T91" fmla="*/ 0 h 2026"/>
                  <a:gd name="T92" fmla="*/ 1786 w 1786"/>
                  <a:gd name="T93" fmla="*/ 2026 h 20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86" h="2026">
                    <a:moveTo>
                      <a:pt x="292" y="146"/>
                    </a:moveTo>
                    <a:lnTo>
                      <a:pt x="0" y="595"/>
                    </a:lnTo>
                    <a:lnTo>
                      <a:pt x="259" y="851"/>
                    </a:lnTo>
                    <a:lnTo>
                      <a:pt x="289" y="831"/>
                    </a:lnTo>
                    <a:lnTo>
                      <a:pt x="289" y="2026"/>
                    </a:lnTo>
                    <a:lnTo>
                      <a:pt x="679" y="2026"/>
                    </a:lnTo>
                    <a:lnTo>
                      <a:pt x="677" y="990"/>
                    </a:lnTo>
                    <a:lnTo>
                      <a:pt x="997" y="2026"/>
                    </a:lnTo>
                    <a:lnTo>
                      <a:pt x="1264" y="2026"/>
                    </a:lnTo>
                    <a:lnTo>
                      <a:pt x="1264" y="1061"/>
                    </a:lnTo>
                    <a:lnTo>
                      <a:pt x="1327" y="1061"/>
                    </a:lnTo>
                    <a:lnTo>
                      <a:pt x="1329" y="2026"/>
                    </a:lnTo>
                    <a:lnTo>
                      <a:pt x="1718" y="2026"/>
                    </a:lnTo>
                    <a:lnTo>
                      <a:pt x="1718" y="806"/>
                    </a:lnTo>
                    <a:lnTo>
                      <a:pt x="1786" y="797"/>
                    </a:lnTo>
                    <a:lnTo>
                      <a:pt x="1784" y="177"/>
                    </a:lnTo>
                    <a:lnTo>
                      <a:pt x="1609" y="0"/>
                    </a:lnTo>
                    <a:lnTo>
                      <a:pt x="1492" y="0"/>
                    </a:lnTo>
                    <a:lnTo>
                      <a:pt x="1377" y="222"/>
                    </a:lnTo>
                    <a:lnTo>
                      <a:pt x="1349" y="105"/>
                    </a:lnTo>
                    <a:lnTo>
                      <a:pt x="1400" y="25"/>
                    </a:lnTo>
                    <a:lnTo>
                      <a:pt x="1238" y="25"/>
                    </a:lnTo>
                    <a:lnTo>
                      <a:pt x="1282" y="105"/>
                    </a:lnTo>
                    <a:lnTo>
                      <a:pt x="1253" y="212"/>
                    </a:lnTo>
                    <a:lnTo>
                      <a:pt x="1133" y="0"/>
                    </a:lnTo>
                    <a:lnTo>
                      <a:pt x="1026" y="2"/>
                    </a:lnTo>
                    <a:lnTo>
                      <a:pt x="911" y="77"/>
                    </a:lnTo>
                    <a:lnTo>
                      <a:pt x="850" y="267"/>
                    </a:lnTo>
                    <a:lnTo>
                      <a:pt x="810" y="175"/>
                    </a:lnTo>
                    <a:lnTo>
                      <a:pt x="292" y="14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3" name="Oval 55"/>
            <p:cNvSpPr>
              <a:spLocks noChangeArrowheads="1"/>
            </p:cNvSpPr>
            <p:nvPr/>
          </p:nvSpPr>
          <p:spPr bwMode="auto">
            <a:xfrm>
              <a:off x="188" y="2594"/>
              <a:ext cx="188" cy="166"/>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Arc 56"/>
            <p:cNvSpPr>
              <a:spLocks/>
            </p:cNvSpPr>
            <p:nvPr/>
          </p:nvSpPr>
          <p:spPr bwMode="auto">
            <a:xfrm>
              <a:off x="89" y="2788"/>
              <a:ext cx="115" cy="96"/>
            </a:xfrm>
            <a:custGeom>
              <a:avLst/>
              <a:gdLst>
                <a:gd name="T0" fmla="*/ 0 w 38504"/>
                <a:gd name="T1" fmla="*/ 0 h 34657"/>
                <a:gd name="T2" fmla="*/ 0 w 38504"/>
                <a:gd name="T3" fmla="*/ 0 h 34657"/>
                <a:gd name="T4" fmla="*/ 0 w 38504"/>
                <a:gd name="T5" fmla="*/ 0 h 34657"/>
                <a:gd name="T6" fmla="*/ 0 60000 65536"/>
                <a:gd name="T7" fmla="*/ 0 60000 65536"/>
                <a:gd name="T8" fmla="*/ 0 60000 65536"/>
                <a:gd name="T9" fmla="*/ 0 w 38504"/>
                <a:gd name="T10" fmla="*/ 0 h 34657"/>
                <a:gd name="T11" fmla="*/ 38504 w 38504"/>
                <a:gd name="T12" fmla="*/ 34657 h 34657"/>
              </a:gdLst>
              <a:ahLst/>
              <a:cxnLst>
                <a:cxn ang="T6">
                  <a:pos x="T0" y="T1"/>
                </a:cxn>
                <a:cxn ang="T7">
                  <a:pos x="T2" y="T3"/>
                </a:cxn>
                <a:cxn ang="T8">
                  <a:pos x="T4" y="T5"/>
                </a:cxn>
              </a:cxnLst>
              <a:rect l="T9" t="T10" r="T11" b="T12"/>
              <a:pathLst>
                <a:path w="38504" h="34657" fill="none" extrusionOk="0">
                  <a:moveTo>
                    <a:pt x="38503" y="26503"/>
                  </a:moveTo>
                  <a:cubicBezTo>
                    <a:pt x="34405" y="31655"/>
                    <a:pt x="28182" y="34656"/>
                    <a:pt x="21600" y="34656"/>
                  </a:cubicBezTo>
                  <a:cubicBezTo>
                    <a:pt x="9670" y="34657"/>
                    <a:pt x="0" y="24986"/>
                    <a:pt x="0" y="13057"/>
                  </a:cubicBezTo>
                  <a:cubicBezTo>
                    <a:pt x="0" y="8341"/>
                    <a:pt x="1542" y="3756"/>
                    <a:pt x="4393" y="0"/>
                  </a:cubicBezTo>
                </a:path>
                <a:path w="38504" h="34657" stroke="0" extrusionOk="0">
                  <a:moveTo>
                    <a:pt x="38503" y="26503"/>
                  </a:moveTo>
                  <a:cubicBezTo>
                    <a:pt x="34405" y="31655"/>
                    <a:pt x="28182" y="34656"/>
                    <a:pt x="21600" y="34656"/>
                  </a:cubicBezTo>
                  <a:cubicBezTo>
                    <a:pt x="9670" y="34657"/>
                    <a:pt x="0" y="24986"/>
                    <a:pt x="0" y="13057"/>
                  </a:cubicBezTo>
                  <a:cubicBezTo>
                    <a:pt x="0" y="8341"/>
                    <a:pt x="1542" y="3756"/>
                    <a:pt x="4393" y="0"/>
                  </a:cubicBezTo>
                  <a:lnTo>
                    <a:pt x="21600" y="1305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Arc 57"/>
            <p:cNvSpPr>
              <a:spLocks/>
            </p:cNvSpPr>
            <p:nvPr/>
          </p:nvSpPr>
          <p:spPr bwMode="auto">
            <a:xfrm>
              <a:off x="402" y="2592"/>
              <a:ext cx="41" cy="3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Arc 58"/>
            <p:cNvSpPr>
              <a:spLocks/>
            </p:cNvSpPr>
            <p:nvPr/>
          </p:nvSpPr>
          <p:spPr bwMode="auto">
            <a:xfrm>
              <a:off x="637" y="2591"/>
              <a:ext cx="48" cy="4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0" name="Group 67"/>
          <p:cNvGrpSpPr>
            <a:grpSpLocks/>
          </p:cNvGrpSpPr>
          <p:nvPr/>
        </p:nvGrpSpPr>
        <p:grpSpPr bwMode="auto">
          <a:xfrm>
            <a:off x="869950" y="3763486"/>
            <a:ext cx="581025" cy="1374775"/>
            <a:chOff x="616" y="2397"/>
            <a:chExt cx="412" cy="866"/>
          </a:xfrm>
        </p:grpSpPr>
        <p:sp>
          <p:nvSpPr>
            <p:cNvPr id="41" name="Oval 60"/>
            <p:cNvSpPr>
              <a:spLocks noChangeArrowheads="1"/>
            </p:cNvSpPr>
            <p:nvPr/>
          </p:nvSpPr>
          <p:spPr bwMode="auto">
            <a:xfrm>
              <a:off x="716" y="2397"/>
              <a:ext cx="193" cy="179"/>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2" name="Group 66"/>
            <p:cNvGrpSpPr>
              <a:grpSpLocks/>
            </p:cNvGrpSpPr>
            <p:nvPr/>
          </p:nvGrpSpPr>
          <p:grpSpPr bwMode="auto">
            <a:xfrm>
              <a:off x="616" y="2590"/>
              <a:ext cx="412" cy="673"/>
              <a:chOff x="616" y="2590"/>
              <a:chExt cx="412" cy="673"/>
            </a:xfrm>
          </p:grpSpPr>
          <p:sp>
            <p:nvSpPr>
              <p:cNvPr id="43" name="Freeform 61"/>
              <p:cNvSpPr>
                <a:spLocks/>
              </p:cNvSpPr>
              <p:nvPr/>
            </p:nvSpPr>
            <p:spPr bwMode="auto">
              <a:xfrm>
                <a:off x="621" y="2590"/>
                <a:ext cx="400" cy="673"/>
              </a:xfrm>
              <a:custGeom>
                <a:avLst/>
                <a:gdLst>
                  <a:gd name="T0" fmla="*/ 1 w 1201"/>
                  <a:gd name="T1" fmla="*/ 0 h 2020"/>
                  <a:gd name="T2" fmla="*/ 1 w 1201"/>
                  <a:gd name="T3" fmla="*/ 0 h 2020"/>
                  <a:gd name="T4" fmla="*/ 1 w 1201"/>
                  <a:gd name="T5" fmla="*/ 0 h 2020"/>
                  <a:gd name="T6" fmla="*/ 1 w 1201"/>
                  <a:gd name="T7" fmla="*/ 0 h 2020"/>
                  <a:gd name="T8" fmla="*/ 0 w 1201"/>
                  <a:gd name="T9" fmla="*/ 0 h 2020"/>
                  <a:gd name="T10" fmla="*/ 0 w 1201"/>
                  <a:gd name="T11" fmla="*/ 0 h 2020"/>
                  <a:gd name="T12" fmla="*/ 0 w 1201"/>
                  <a:gd name="T13" fmla="*/ 1 h 2020"/>
                  <a:gd name="T14" fmla="*/ 0 w 1201"/>
                  <a:gd name="T15" fmla="*/ 1 h 2020"/>
                  <a:gd name="T16" fmla="*/ 0 w 1201"/>
                  <a:gd name="T17" fmla="*/ 1 h 2020"/>
                  <a:gd name="T18" fmla="*/ 0 w 1201"/>
                  <a:gd name="T19" fmla="*/ 3 h 2020"/>
                  <a:gd name="T20" fmla="*/ 1 w 1201"/>
                  <a:gd name="T21" fmla="*/ 3 h 2020"/>
                  <a:gd name="T22" fmla="*/ 1 w 1201"/>
                  <a:gd name="T23" fmla="*/ 1 h 2020"/>
                  <a:gd name="T24" fmla="*/ 1 w 1201"/>
                  <a:gd name="T25" fmla="*/ 3 h 2020"/>
                  <a:gd name="T26" fmla="*/ 2 w 1201"/>
                  <a:gd name="T27" fmla="*/ 3 h 2020"/>
                  <a:gd name="T28" fmla="*/ 1 w 1201"/>
                  <a:gd name="T29" fmla="*/ 1 h 2020"/>
                  <a:gd name="T30" fmla="*/ 1 w 1201"/>
                  <a:gd name="T31" fmla="*/ 1 h 2020"/>
                  <a:gd name="T32" fmla="*/ 2 w 1201"/>
                  <a:gd name="T33" fmla="*/ 1 h 2020"/>
                  <a:gd name="T34" fmla="*/ 1 w 1201"/>
                  <a:gd name="T35" fmla="*/ 1 h 2020"/>
                  <a:gd name="T36" fmla="*/ 1 w 1201"/>
                  <a:gd name="T37" fmla="*/ 1 h 2020"/>
                  <a:gd name="T38" fmla="*/ 1 w 1201"/>
                  <a:gd name="T39" fmla="*/ 1 h 2020"/>
                  <a:gd name="T40" fmla="*/ 1 w 1201"/>
                  <a:gd name="T41" fmla="*/ 1 h 2020"/>
                  <a:gd name="T42" fmla="*/ 1 w 1201"/>
                  <a:gd name="T43" fmla="*/ 1 h 2020"/>
                  <a:gd name="T44" fmla="*/ 0 w 1201"/>
                  <a:gd name="T45" fmla="*/ 1 h 2020"/>
                  <a:gd name="T46" fmla="*/ 0 w 1201"/>
                  <a:gd name="T47" fmla="*/ 0 h 2020"/>
                  <a:gd name="T48" fmla="*/ 1 w 1201"/>
                  <a:gd name="T49" fmla="*/ 0 h 2020"/>
                  <a:gd name="T50" fmla="*/ 1 w 1201"/>
                  <a:gd name="T51" fmla="*/ 1 h 2020"/>
                  <a:gd name="T52" fmla="*/ 2 w 1201"/>
                  <a:gd name="T53" fmla="*/ 1 h 2020"/>
                  <a:gd name="T54" fmla="*/ 1 w 1201"/>
                  <a:gd name="T55" fmla="*/ 0 h 2020"/>
                  <a:gd name="T56" fmla="*/ 1 w 1201"/>
                  <a:gd name="T57" fmla="*/ 0 h 2020"/>
                  <a:gd name="T58" fmla="*/ 1 w 1201"/>
                  <a:gd name="T59" fmla="*/ 0 h 2020"/>
                  <a:gd name="T60" fmla="*/ 1 w 1201"/>
                  <a:gd name="T61" fmla="*/ 0 h 2020"/>
                  <a:gd name="T62" fmla="*/ 1 w 1201"/>
                  <a:gd name="T63" fmla="*/ 0 h 2020"/>
                  <a:gd name="T64" fmla="*/ 1 w 1201"/>
                  <a:gd name="T65" fmla="*/ 0 h 2020"/>
                  <a:gd name="T66" fmla="*/ 1 w 1201"/>
                  <a:gd name="T67" fmla="*/ 0 h 2020"/>
                  <a:gd name="T68" fmla="*/ 1 w 1201"/>
                  <a:gd name="T69" fmla="*/ 0 h 20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01"/>
                  <a:gd name="T106" fmla="*/ 0 h 2020"/>
                  <a:gd name="T107" fmla="*/ 1201 w 1201"/>
                  <a:gd name="T108" fmla="*/ 2020 h 202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01" h="2020">
                    <a:moveTo>
                      <a:pt x="573" y="66"/>
                    </a:moveTo>
                    <a:lnTo>
                      <a:pt x="536" y="146"/>
                    </a:lnTo>
                    <a:lnTo>
                      <a:pt x="455" y="45"/>
                    </a:lnTo>
                    <a:lnTo>
                      <a:pt x="455" y="0"/>
                    </a:lnTo>
                    <a:lnTo>
                      <a:pt x="315" y="0"/>
                    </a:lnTo>
                    <a:lnTo>
                      <a:pt x="124" y="108"/>
                    </a:lnTo>
                    <a:lnTo>
                      <a:pt x="0" y="537"/>
                    </a:lnTo>
                    <a:lnTo>
                      <a:pt x="145" y="670"/>
                    </a:lnTo>
                    <a:lnTo>
                      <a:pt x="281" y="792"/>
                    </a:lnTo>
                    <a:lnTo>
                      <a:pt x="281" y="2020"/>
                    </a:lnTo>
                    <a:lnTo>
                      <a:pt x="646" y="2020"/>
                    </a:lnTo>
                    <a:lnTo>
                      <a:pt x="647" y="1069"/>
                    </a:lnTo>
                    <a:lnTo>
                      <a:pt x="805" y="2019"/>
                    </a:lnTo>
                    <a:lnTo>
                      <a:pt x="1186" y="2019"/>
                    </a:lnTo>
                    <a:lnTo>
                      <a:pt x="1014" y="1045"/>
                    </a:lnTo>
                    <a:lnTo>
                      <a:pt x="1014" y="809"/>
                    </a:lnTo>
                    <a:lnTo>
                      <a:pt x="1198" y="530"/>
                    </a:lnTo>
                    <a:lnTo>
                      <a:pt x="907" y="503"/>
                    </a:lnTo>
                    <a:lnTo>
                      <a:pt x="739" y="504"/>
                    </a:lnTo>
                    <a:lnTo>
                      <a:pt x="740" y="800"/>
                    </a:lnTo>
                    <a:lnTo>
                      <a:pt x="912" y="800"/>
                    </a:lnTo>
                    <a:lnTo>
                      <a:pt x="912" y="900"/>
                    </a:lnTo>
                    <a:lnTo>
                      <a:pt x="355" y="900"/>
                    </a:lnTo>
                    <a:lnTo>
                      <a:pt x="355" y="271"/>
                    </a:lnTo>
                    <a:lnTo>
                      <a:pt x="907" y="268"/>
                    </a:lnTo>
                    <a:lnTo>
                      <a:pt x="907" y="503"/>
                    </a:lnTo>
                    <a:lnTo>
                      <a:pt x="1201" y="530"/>
                    </a:lnTo>
                    <a:lnTo>
                      <a:pt x="1017" y="57"/>
                    </a:lnTo>
                    <a:lnTo>
                      <a:pt x="924" y="3"/>
                    </a:lnTo>
                    <a:lnTo>
                      <a:pt x="750" y="3"/>
                    </a:lnTo>
                    <a:lnTo>
                      <a:pt x="662" y="138"/>
                    </a:lnTo>
                    <a:lnTo>
                      <a:pt x="626" y="69"/>
                    </a:lnTo>
                    <a:lnTo>
                      <a:pt x="673" y="3"/>
                    </a:lnTo>
                    <a:lnTo>
                      <a:pt x="525" y="3"/>
                    </a:lnTo>
                    <a:lnTo>
                      <a:pt x="573" y="6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Arc 62"/>
              <p:cNvSpPr>
                <a:spLocks/>
              </p:cNvSpPr>
              <p:nvPr/>
            </p:nvSpPr>
            <p:spPr bwMode="auto">
              <a:xfrm>
                <a:off x="928" y="2594"/>
                <a:ext cx="37" cy="30"/>
              </a:xfrm>
              <a:custGeom>
                <a:avLst/>
                <a:gdLst>
                  <a:gd name="T0" fmla="*/ 0 w 22549"/>
                  <a:gd name="T1" fmla="*/ 0 h 21600"/>
                  <a:gd name="T2" fmla="*/ 0 w 22549"/>
                  <a:gd name="T3" fmla="*/ 0 h 21600"/>
                  <a:gd name="T4" fmla="*/ 0 w 22549"/>
                  <a:gd name="T5" fmla="*/ 0 h 21600"/>
                  <a:gd name="T6" fmla="*/ 0 60000 65536"/>
                  <a:gd name="T7" fmla="*/ 0 60000 65536"/>
                  <a:gd name="T8" fmla="*/ 0 60000 65536"/>
                  <a:gd name="T9" fmla="*/ 0 w 22549"/>
                  <a:gd name="T10" fmla="*/ 0 h 21600"/>
                  <a:gd name="T11" fmla="*/ 22549 w 22549"/>
                  <a:gd name="T12" fmla="*/ 21600 h 21600"/>
                </a:gdLst>
                <a:ahLst/>
                <a:cxnLst>
                  <a:cxn ang="T6">
                    <a:pos x="T0" y="T1"/>
                  </a:cxn>
                  <a:cxn ang="T7">
                    <a:pos x="T2" y="T3"/>
                  </a:cxn>
                  <a:cxn ang="T8">
                    <a:pos x="T4" y="T5"/>
                  </a:cxn>
                </a:cxnLst>
                <a:rect l="T9" t="T10" r="T11" b="T12"/>
                <a:pathLst>
                  <a:path w="22549" h="21600" fill="none" extrusionOk="0">
                    <a:moveTo>
                      <a:pt x="-1" y="20"/>
                    </a:moveTo>
                    <a:cubicBezTo>
                      <a:pt x="316" y="6"/>
                      <a:pt x="632" y="-1"/>
                      <a:pt x="949" y="-1"/>
                    </a:cubicBezTo>
                    <a:cubicBezTo>
                      <a:pt x="12878" y="-1"/>
                      <a:pt x="22549" y="9670"/>
                      <a:pt x="22549" y="21600"/>
                    </a:cubicBezTo>
                  </a:path>
                  <a:path w="22549" h="21600" stroke="0" extrusionOk="0">
                    <a:moveTo>
                      <a:pt x="-1" y="20"/>
                    </a:moveTo>
                    <a:cubicBezTo>
                      <a:pt x="316" y="6"/>
                      <a:pt x="632" y="-1"/>
                      <a:pt x="949" y="-1"/>
                    </a:cubicBezTo>
                    <a:cubicBezTo>
                      <a:pt x="12878" y="-1"/>
                      <a:pt x="22549" y="9670"/>
                      <a:pt x="22549" y="21600"/>
                    </a:cubicBezTo>
                    <a:lnTo>
                      <a:pt x="949" y="2160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Arc 63"/>
              <p:cNvSpPr>
                <a:spLocks/>
              </p:cNvSpPr>
              <p:nvPr/>
            </p:nvSpPr>
            <p:spPr bwMode="auto">
              <a:xfrm>
                <a:off x="664" y="2593"/>
                <a:ext cx="77" cy="52"/>
              </a:xfrm>
              <a:custGeom>
                <a:avLst/>
                <a:gdLst>
                  <a:gd name="T0" fmla="*/ 0 w 26882"/>
                  <a:gd name="T1" fmla="*/ 0 h 24911"/>
                  <a:gd name="T2" fmla="*/ 0 w 26882"/>
                  <a:gd name="T3" fmla="*/ 0 h 24911"/>
                  <a:gd name="T4" fmla="*/ 0 w 26882"/>
                  <a:gd name="T5" fmla="*/ 0 h 24911"/>
                  <a:gd name="T6" fmla="*/ 0 60000 65536"/>
                  <a:gd name="T7" fmla="*/ 0 60000 65536"/>
                  <a:gd name="T8" fmla="*/ 0 60000 65536"/>
                  <a:gd name="T9" fmla="*/ 0 w 26882"/>
                  <a:gd name="T10" fmla="*/ 0 h 24911"/>
                  <a:gd name="T11" fmla="*/ 26882 w 26882"/>
                  <a:gd name="T12" fmla="*/ 24911 h 24911"/>
                </a:gdLst>
                <a:ahLst/>
                <a:cxnLst>
                  <a:cxn ang="T6">
                    <a:pos x="T0" y="T1"/>
                  </a:cxn>
                  <a:cxn ang="T7">
                    <a:pos x="T2" y="T3"/>
                  </a:cxn>
                  <a:cxn ang="T8">
                    <a:pos x="T4" y="T5"/>
                  </a:cxn>
                </a:cxnLst>
                <a:rect l="T9" t="T10" r="T11" b="T12"/>
                <a:pathLst>
                  <a:path w="26882" h="24911" fill="none" extrusionOk="0">
                    <a:moveTo>
                      <a:pt x="255" y="24910"/>
                    </a:moveTo>
                    <a:cubicBezTo>
                      <a:pt x="85" y="23815"/>
                      <a:pt x="0" y="22708"/>
                      <a:pt x="0" y="21600"/>
                    </a:cubicBezTo>
                    <a:cubicBezTo>
                      <a:pt x="0" y="9670"/>
                      <a:pt x="9670" y="0"/>
                      <a:pt x="21600" y="0"/>
                    </a:cubicBezTo>
                    <a:cubicBezTo>
                      <a:pt x="23380" y="0"/>
                      <a:pt x="25155" y="220"/>
                      <a:pt x="26882" y="655"/>
                    </a:cubicBezTo>
                  </a:path>
                  <a:path w="26882" h="24911" stroke="0" extrusionOk="0">
                    <a:moveTo>
                      <a:pt x="255" y="24910"/>
                    </a:moveTo>
                    <a:cubicBezTo>
                      <a:pt x="85" y="23815"/>
                      <a:pt x="0" y="22708"/>
                      <a:pt x="0" y="21600"/>
                    </a:cubicBezTo>
                    <a:cubicBezTo>
                      <a:pt x="0" y="9670"/>
                      <a:pt x="9670" y="0"/>
                      <a:pt x="21600" y="0"/>
                    </a:cubicBezTo>
                    <a:cubicBezTo>
                      <a:pt x="23380" y="0"/>
                      <a:pt x="25155" y="220"/>
                      <a:pt x="26882" y="655"/>
                    </a:cubicBezTo>
                    <a:lnTo>
                      <a:pt x="21600" y="2160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Arc 64"/>
              <p:cNvSpPr>
                <a:spLocks/>
              </p:cNvSpPr>
              <p:nvPr/>
            </p:nvSpPr>
            <p:spPr bwMode="auto">
              <a:xfrm>
                <a:off x="616" y="2772"/>
                <a:ext cx="124" cy="92"/>
              </a:xfrm>
              <a:custGeom>
                <a:avLst/>
                <a:gdLst>
                  <a:gd name="T0" fmla="*/ 0 w 37923"/>
                  <a:gd name="T1" fmla="*/ 0 h 30087"/>
                  <a:gd name="T2" fmla="*/ 0 w 37923"/>
                  <a:gd name="T3" fmla="*/ 0 h 30087"/>
                  <a:gd name="T4" fmla="*/ 0 w 37923"/>
                  <a:gd name="T5" fmla="*/ 0 h 30087"/>
                  <a:gd name="T6" fmla="*/ 0 60000 65536"/>
                  <a:gd name="T7" fmla="*/ 0 60000 65536"/>
                  <a:gd name="T8" fmla="*/ 0 60000 65536"/>
                  <a:gd name="T9" fmla="*/ 0 w 37923"/>
                  <a:gd name="T10" fmla="*/ 0 h 30087"/>
                  <a:gd name="T11" fmla="*/ 37923 w 37923"/>
                  <a:gd name="T12" fmla="*/ 30087 h 30087"/>
                </a:gdLst>
                <a:ahLst/>
                <a:cxnLst>
                  <a:cxn ang="T6">
                    <a:pos x="T0" y="T1"/>
                  </a:cxn>
                  <a:cxn ang="T7">
                    <a:pos x="T2" y="T3"/>
                  </a:cxn>
                  <a:cxn ang="T8">
                    <a:pos x="T4" y="T5"/>
                  </a:cxn>
                </a:cxnLst>
                <a:rect l="T9" t="T10" r="T11" b="T12"/>
                <a:pathLst>
                  <a:path w="37923" h="30087" fill="none" extrusionOk="0">
                    <a:moveTo>
                      <a:pt x="37923" y="22633"/>
                    </a:moveTo>
                    <a:cubicBezTo>
                      <a:pt x="33820" y="27367"/>
                      <a:pt x="27864" y="30086"/>
                      <a:pt x="21600" y="30086"/>
                    </a:cubicBezTo>
                    <a:cubicBezTo>
                      <a:pt x="9670" y="30087"/>
                      <a:pt x="0" y="20416"/>
                      <a:pt x="0" y="8487"/>
                    </a:cubicBezTo>
                    <a:cubicBezTo>
                      <a:pt x="0" y="5569"/>
                      <a:pt x="590" y="2682"/>
                      <a:pt x="1737" y="0"/>
                    </a:cubicBezTo>
                  </a:path>
                  <a:path w="37923" h="30087" stroke="0" extrusionOk="0">
                    <a:moveTo>
                      <a:pt x="37923" y="22633"/>
                    </a:moveTo>
                    <a:cubicBezTo>
                      <a:pt x="33820" y="27367"/>
                      <a:pt x="27864" y="30086"/>
                      <a:pt x="21600" y="30086"/>
                    </a:cubicBezTo>
                    <a:cubicBezTo>
                      <a:pt x="9670" y="30087"/>
                      <a:pt x="0" y="20416"/>
                      <a:pt x="0" y="8487"/>
                    </a:cubicBezTo>
                    <a:cubicBezTo>
                      <a:pt x="0" y="5569"/>
                      <a:pt x="590" y="2682"/>
                      <a:pt x="1737" y="0"/>
                    </a:cubicBezTo>
                    <a:lnTo>
                      <a:pt x="21600" y="8487"/>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Arc 65"/>
              <p:cNvSpPr>
                <a:spLocks/>
              </p:cNvSpPr>
              <p:nvPr/>
            </p:nvSpPr>
            <p:spPr bwMode="auto">
              <a:xfrm>
                <a:off x="928" y="2735"/>
                <a:ext cx="100" cy="127"/>
              </a:xfrm>
              <a:custGeom>
                <a:avLst/>
                <a:gdLst>
                  <a:gd name="T0" fmla="*/ 0 w 31416"/>
                  <a:gd name="T1" fmla="*/ 0 h 41031"/>
                  <a:gd name="T2" fmla="*/ 0 w 31416"/>
                  <a:gd name="T3" fmla="*/ 0 h 41031"/>
                  <a:gd name="T4" fmla="*/ 0 w 31416"/>
                  <a:gd name="T5" fmla="*/ 0 h 41031"/>
                  <a:gd name="T6" fmla="*/ 0 60000 65536"/>
                  <a:gd name="T7" fmla="*/ 0 60000 65536"/>
                  <a:gd name="T8" fmla="*/ 0 60000 65536"/>
                  <a:gd name="T9" fmla="*/ 0 w 31416"/>
                  <a:gd name="T10" fmla="*/ 0 h 41031"/>
                  <a:gd name="T11" fmla="*/ 31416 w 31416"/>
                  <a:gd name="T12" fmla="*/ 41031 h 41031"/>
                </a:gdLst>
                <a:ahLst/>
                <a:cxnLst>
                  <a:cxn ang="T6">
                    <a:pos x="T0" y="T1"/>
                  </a:cxn>
                  <a:cxn ang="T7">
                    <a:pos x="T2" y="T3"/>
                  </a:cxn>
                  <a:cxn ang="T8">
                    <a:pos x="T4" y="T5"/>
                  </a:cxn>
                </a:cxnLst>
                <a:rect l="T9" t="T10" r="T11" b="T12"/>
                <a:pathLst>
                  <a:path w="31416" h="41031" fill="none" extrusionOk="0">
                    <a:moveTo>
                      <a:pt x="19249" y="0"/>
                    </a:moveTo>
                    <a:cubicBezTo>
                      <a:pt x="26691" y="3613"/>
                      <a:pt x="31416" y="11158"/>
                      <a:pt x="31416" y="19431"/>
                    </a:cubicBezTo>
                    <a:cubicBezTo>
                      <a:pt x="31416" y="31360"/>
                      <a:pt x="21745" y="41031"/>
                      <a:pt x="9816" y="41031"/>
                    </a:cubicBezTo>
                    <a:cubicBezTo>
                      <a:pt x="6403" y="41030"/>
                      <a:pt x="3039" y="40222"/>
                      <a:pt x="0" y="38671"/>
                    </a:cubicBezTo>
                  </a:path>
                  <a:path w="31416" h="41031" stroke="0" extrusionOk="0">
                    <a:moveTo>
                      <a:pt x="19249" y="0"/>
                    </a:moveTo>
                    <a:cubicBezTo>
                      <a:pt x="26691" y="3613"/>
                      <a:pt x="31416" y="11158"/>
                      <a:pt x="31416" y="19431"/>
                    </a:cubicBezTo>
                    <a:cubicBezTo>
                      <a:pt x="31416" y="31360"/>
                      <a:pt x="21745" y="41031"/>
                      <a:pt x="9816" y="41031"/>
                    </a:cubicBezTo>
                    <a:cubicBezTo>
                      <a:pt x="6403" y="41030"/>
                      <a:pt x="3039" y="40222"/>
                      <a:pt x="0" y="38671"/>
                    </a:cubicBezTo>
                    <a:lnTo>
                      <a:pt x="9816" y="19431"/>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8" name="Rectangle 31"/>
          <p:cNvSpPr>
            <a:spLocks noChangeArrowheads="1"/>
          </p:cNvSpPr>
          <p:nvPr/>
        </p:nvSpPr>
        <p:spPr bwMode="auto">
          <a:xfrm>
            <a:off x="6728362" y="3836988"/>
            <a:ext cx="403958" cy="394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pPr>
            <a:r>
              <a:rPr lang="en-US" sz="2200" dirty="0" smtClean="0"/>
              <a:t>IC</a:t>
            </a:r>
            <a:endParaRPr lang="en-US" sz="2200" dirty="0"/>
          </a:p>
        </p:txBody>
      </p:sp>
      <p:sp>
        <p:nvSpPr>
          <p:cNvPr id="49" name="Rectangle 32"/>
          <p:cNvSpPr>
            <a:spLocks noChangeArrowheads="1"/>
          </p:cNvSpPr>
          <p:nvPr/>
        </p:nvSpPr>
        <p:spPr bwMode="auto">
          <a:xfrm>
            <a:off x="6048375" y="2693988"/>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pPr algn="ctr" eaLnBrk="0" hangingPunct="0">
              <a:lnSpc>
                <a:spcPct val="90000"/>
              </a:lnSpc>
            </a:pPr>
            <a:r>
              <a:rPr lang="en-US" sz="2200" dirty="0"/>
              <a:t>Study Section</a:t>
            </a:r>
          </a:p>
        </p:txBody>
      </p:sp>
      <p:grpSp>
        <p:nvGrpSpPr>
          <p:cNvPr id="59" name="Group 42"/>
          <p:cNvGrpSpPr>
            <a:grpSpLocks/>
          </p:cNvGrpSpPr>
          <p:nvPr/>
        </p:nvGrpSpPr>
        <p:grpSpPr bwMode="auto">
          <a:xfrm>
            <a:off x="3687763" y="5562600"/>
            <a:ext cx="982662" cy="874712"/>
            <a:chOff x="2323" y="3597"/>
            <a:chExt cx="619" cy="551"/>
          </a:xfrm>
        </p:grpSpPr>
        <p:sp>
          <p:nvSpPr>
            <p:cNvPr id="60" name="Freeform 43"/>
            <p:cNvSpPr>
              <a:spLocks/>
            </p:cNvSpPr>
            <p:nvPr/>
          </p:nvSpPr>
          <p:spPr bwMode="auto">
            <a:xfrm>
              <a:off x="2323" y="3619"/>
              <a:ext cx="619" cy="529"/>
            </a:xfrm>
            <a:custGeom>
              <a:avLst/>
              <a:gdLst>
                <a:gd name="T0" fmla="*/ 579 w 619"/>
                <a:gd name="T1" fmla="*/ 528 h 529"/>
                <a:gd name="T2" fmla="*/ 525 w 619"/>
                <a:gd name="T3" fmla="*/ 511 h 529"/>
                <a:gd name="T4" fmla="*/ 463 w 619"/>
                <a:gd name="T5" fmla="*/ 488 h 529"/>
                <a:gd name="T6" fmla="*/ 408 w 619"/>
                <a:gd name="T7" fmla="*/ 459 h 529"/>
                <a:gd name="T8" fmla="*/ 348 w 619"/>
                <a:gd name="T9" fmla="*/ 426 h 529"/>
                <a:gd name="T10" fmla="*/ 288 w 619"/>
                <a:gd name="T11" fmla="*/ 387 h 529"/>
                <a:gd name="T12" fmla="*/ 228 w 619"/>
                <a:gd name="T13" fmla="*/ 338 h 529"/>
                <a:gd name="T14" fmla="*/ 180 w 619"/>
                <a:gd name="T15" fmla="*/ 293 h 529"/>
                <a:gd name="T16" fmla="*/ 144 w 619"/>
                <a:gd name="T17" fmla="*/ 241 h 529"/>
                <a:gd name="T18" fmla="*/ 124 w 619"/>
                <a:gd name="T19" fmla="*/ 190 h 529"/>
                <a:gd name="T20" fmla="*/ 124 w 619"/>
                <a:gd name="T21" fmla="*/ 156 h 529"/>
                <a:gd name="T22" fmla="*/ 130 w 619"/>
                <a:gd name="T23" fmla="*/ 128 h 529"/>
                <a:gd name="T24" fmla="*/ 0 w 619"/>
                <a:gd name="T25" fmla="*/ 116 h 529"/>
                <a:gd name="T26" fmla="*/ 74 w 619"/>
                <a:gd name="T27" fmla="*/ 86 h 529"/>
                <a:gd name="T28" fmla="*/ 150 w 619"/>
                <a:gd name="T29" fmla="*/ 45 h 529"/>
                <a:gd name="T30" fmla="*/ 193 w 619"/>
                <a:gd name="T31" fmla="*/ 0 h 529"/>
                <a:gd name="T32" fmla="*/ 243 w 619"/>
                <a:gd name="T33" fmla="*/ 24 h 529"/>
                <a:gd name="T34" fmla="*/ 298 w 619"/>
                <a:gd name="T35" fmla="*/ 73 h 529"/>
                <a:gd name="T36" fmla="*/ 350 w 619"/>
                <a:gd name="T37" fmla="*/ 104 h 529"/>
                <a:gd name="T38" fmla="*/ 267 w 619"/>
                <a:gd name="T39" fmla="*/ 117 h 529"/>
                <a:gd name="T40" fmla="*/ 257 w 619"/>
                <a:gd name="T41" fmla="*/ 164 h 529"/>
                <a:gd name="T42" fmla="*/ 266 w 619"/>
                <a:gd name="T43" fmla="*/ 213 h 529"/>
                <a:gd name="T44" fmla="*/ 288 w 619"/>
                <a:gd name="T45" fmla="*/ 266 h 529"/>
                <a:gd name="T46" fmla="*/ 333 w 619"/>
                <a:gd name="T47" fmla="*/ 331 h 529"/>
                <a:gd name="T48" fmla="*/ 385 w 619"/>
                <a:gd name="T49" fmla="*/ 384 h 529"/>
                <a:gd name="T50" fmla="*/ 411 w 619"/>
                <a:gd name="T51" fmla="*/ 409 h 529"/>
                <a:gd name="T52" fmla="*/ 436 w 619"/>
                <a:gd name="T53" fmla="*/ 429 h 529"/>
                <a:gd name="T54" fmla="*/ 479 w 619"/>
                <a:gd name="T55" fmla="*/ 459 h 529"/>
                <a:gd name="T56" fmla="*/ 509 w 619"/>
                <a:gd name="T57" fmla="*/ 478 h 529"/>
                <a:gd name="T58" fmla="*/ 540 w 619"/>
                <a:gd name="T59" fmla="*/ 495 h 529"/>
                <a:gd name="T60" fmla="*/ 578 w 619"/>
                <a:gd name="T61" fmla="*/ 512 h 529"/>
                <a:gd name="T62" fmla="*/ 618 w 619"/>
                <a:gd name="T63" fmla="*/ 528 h 5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19"/>
                <a:gd name="T97" fmla="*/ 0 h 529"/>
                <a:gd name="T98" fmla="*/ 619 w 619"/>
                <a:gd name="T99" fmla="*/ 529 h 5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19" h="529">
                  <a:moveTo>
                    <a:pt x="618" y="528"/>
                  </a:moveTo>
                  <a:lnTo>
                    <a:pt x="579" y="528"/>
                  </a:lnTo>
                  <a:lnTo>
                    <a:pt x="549" y="519"/>
                  </a:lnTo>
                  <a:lnTo>
                    <a:pt x="525" y="511"/>
                  </a:lnTo>
                  <a:lnTo>
                    <a:pt x="496" y="500"/>
                  </a:lnTo>
                  <a:lnTo>
                    <a:pt x="463" y="488"/>
                  </a:lnTo>
                  <a:lnTo>
                    <a:pt x="440" y="475"/>
                  </a:lnTo>
                  <a:lnTo>
                    <a:pt x="408" y="459"/>
                  </a:lnTo>
                  <a:lnTo>
                    <a:pt x="376" y="442"/>
                  </a:lnTo>
                  <a:lnTo>
                    <a:pt x="348" y="426"/>
                  </a:lnTo>
                  <a:lnTo>
                    <a:pt x="313" y="404"/>
                  </a:lnTo>
                  <a:lnTo>
                    <a:pt x="288" y="387"/>
                  </a:lnTo>
                  <a:lnTo>
                    <a:pt x="260" y="363"/>
                  </a:lnTo>
                  <a:lnTo>
                    <a:pt x="228" y="338"/>
                  </a:lnTo>
                  <a:lnTo>
                    <a:pt x="199" y="312"/>
                  </a:lnTo>
                  <a:lnTo>
                    <a:pt x="180" y="293"/>
                  </a:lnTo>
                  <a:lnTo>
                    <a:pt x="159" y="265"/>
                  </a:lnTo>
                  <a:lnTo>
                    <a:pt x="144" y="241"/>
                  </a:lnTo>
                  <a:lnTo>
                    <a:pt x="133" y="217"/>
                  </a:lnTo>
                  <a:lnTo>
                    <a:pt x="124" y="190"/>
                  </a:lnTo>
                  <a:lnTo>
                    <a:pt x="123" y="174"/>
                  </a:lnTo>
                  <a:lnTo>
                    <a:pt x="124" y="156"/>
                  </a:lnTo>
                  <a:lnTo>
                    <a:pt x="127" y="142"/>
                  </a:lnTo>
                  <a:lnTo>
                    <a:pt x="130" y="128"/>
                  </a:lnTo>
                  <a:lnTo>
                    <a:pt x="136" y="116"/>
                  </a:lnTo>
                  <a:lnTo>
                    <a:pt x="0" y="116"/>
                  </a:lnTo>
                  <a:lnTo>
                    <a:pt x="35" y="102"/>
                  </a:lnTo>
                  <a:lnTo>
                    <a:pt x="74" y="86"/>
                  </a:lnTo>
                  <a:lnTo>
                    <a:pt x="114" y="67"/>
                  </a:lnTo>
                  <a:lnTo>
                    <a:pt x="150" y="45"/>
                  </a:lnTo>
                  <a:lnTo>
                    <a:pt x="172" y="29"/>
                  </a:lnTo>
                  <a:lnTo>
                    <a:pt x="193" y="0"/>
                  </a:lnTo>
                  <a:lnTo>
                    <a:pt x="223" y="0"/>
                  </a:lnTo>
                  <a:lnTo>
                    <a:pt x="243" y="24"/>
                  </a:lnTo>
                  <a:lnTo>
                    <a:pt x="265" y="48"/>
                  </a:lnTo>
                  <a:lnTo>
                    <a:pt x="298" y="73"/>
                  </a:lnTo>
                  <a:lnTo>
                    <a:pt x="330" y="94"/>
                  </a:lnTo>
                  <a:lnTo>
                    <a:pt x="350" y="104"/>
                  </a:lnTo>
                  <a:lnTo>
                    <a:pt x="383" y="117"/>
                  </a:lnTo>
                  <a:lnTo>
                    <a:pt x="267" y="117"/>
                  </a:lnTo>
                  <a:lnTo>
                    <a:pt x="260" y="142"/>
                  </a:lnTo>
                  <a:lnTo>
                    <a:pt x="257" y="164"/>
                  </a:lnTo>
                  <a:lnTo>
                    <a:pt x="260" y="188"/>
                  </a:lnTo>
                  <a:lnTo>
                    <a:pt x="266" y="213"/>
                  </a:lnTo>
                  <a:lnTo>
                    <a:pt x="277" y="241"/>
                  </a:lnTo>
                  <a:lnTo>
                    <a:pt x="288" y="266"/>
                  </a:lnTo>
                  <a:lnTo>
                    <a:pt x="311" y="301"/>
                  </a:lnTo>
                  <a:lnTo>
                    <a:pt x="333" y="331"/>
                  </a:lnTo>
                  <a:lnTo>
                    <a:pt x="355" y="357"/>
                  </a:lnTo>
                  <a:lnTo>
                    <a:pt x="385" y="384"/>
                  </a:lnTo>
                  <a:lnTo>
                    <a:pt x="398" y="397"/>
                  </a:lnTo>
                  <a:lnTo>
                    <a:pt x="411" y="409"/>
                  </a:lnTo>
                  <a:lnTo>
                    <a:pt x="424" y="420"/>
                  </a:lnTo>
                  <a:lnTo>
                    <a:pt x="436" y="429"/>
                  </a:lnTo>
                  <a:lnTo>
                    <a:pt x="459" y="447"/>
                  </a:lnTo>
                  <a:lnTo>
                    <a:pt x="479" y="459"/>
                  </a:lnTo>
                  <a:lnTo>
                    <a:pt x="494" y="469"/>
                  </a:lnTo>
                  <a:lnTo>
                    <a:pt x="509" y="478"/>
                  </a:lnTo>
                  <a:lnTo>
                    <a:pt x="526" y="488"/>
                  </a:lnTo>
                  <a:lnTo>
                    <a:pt x="540" y="495"/>
                  </a:lnTo>
                  <a:lnTo>
                    <a:pt x="557" y="503"/>
                  </a:lnTo>
                  <a:lnTo>
                    <a:pt x="578" y="512"/>
                  </a:lnTo>
                  <a:lnTo>
                    <a:pt x="597" y="521"/>
                  </a:lnTo>
                  <a:lnTo>
                    <a:pt x="618" y="528"/>
                  </a:lnTo>
                </a:path>
              </a:pathLst>
            </a:custGeom>
            <a:solidFill>
              <a:srgbClr val="FF9966"/>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61" name="Freeform 44"/>
            <p:cNvSpPr>
              <a:spLocks/>
            </p:cNvSpPr>
            <p:nvPr/>
          </p:nvSpPr>
          <p:spPr bwMode="auto">
            <a:xfrm>
              <a:off x="2340" y="3597"/>
              <a:ext cx="586" cy="528"/>
            </a:xfrm>
            <a:custGeom>
              <a:avLst/>
              <a:gdLst>
                <a:gd name="T0" fmla="*/ 585 w 586"/>
                <a:gd name="T1" fmla="*/ 527 h 528"/>
                <a:gd name="T2" fmla="*/ 552 w 586"/>
                <a:gd name="T3" fmla="*/ 520 h 528"/>
                <a:gd name="T4" fmla="*/ 526 w 586"/>
                <a:gd name="T5" fmla="*/ 514 h 528"/>
                <a:gd name="T6" fmla="*/ 504 w 586"/>
                <a:gd name="T7" fmla="*/ 507 h 528"/>
                <a:gd name="T8" fmla="*/ 477 w 586"/>
                <a:gd name="T9" fmla="*/ 498 h 528"/>
                <a:gd name="T10" fmla="*/ 443 w 586"/>
                <a:gd name="T11" fmla="*/ 487 h 528"/>
                <a:gd name="T12" fmla="*/ 411 w 586"/>
                <a:gd name="T13" fmla="*/ 474 h 528"/>
                <a:gd name="T14" fmla="*/ 379 w 586"/>
                <a:gd name="T15" fmla="*/ 458 h 528"/>
                <a:gd name="T16" fmla="*/ 348 w 586"/>
                <a:gd name="T17" fmla="*/ 441 h 528"/>
                <a:gd name="T18" fmla="*/ 320 w 586"/>
                <a:gd name="T19" fmla="*/ 425 h 528"/>
                <a:gd name="T20" fmla="*/ 285 w 586"/>
                <a:gd name="T21" fmla="*/ 403 h 528"/>
                <a:gd name="T22" fmla="*/ 262 w 586"/>
                <a:gd name="T23" fmla="*/ 386 h 528"/>
                <a:gd name="T24" fmla="*/ 234 w 586"/>
                <a:gd name="T25" fmla="*/ 362 h 528"/>
                <a:gd name="T26" fmla="*/ 203 w 586"/>
                <a:gd name="T27" fmla="*/ 337 h 528"/>
                <a:gd name="T28" fmla="*/ 175 w 586"/>
                <a:gd name="T29" fmla="*/ 311 h 528"/>
                <a:gd name="T30" fmla="*/ 155 w 586"/>
                <a:gd name="T31" fmla="*/ 292 h 528"/>
                <a:gd name="T32" fmla="*/ 135 w 586"/>
                <a:gd name="T33" fmla="*/ 264 h 528"/>
                <a:gd name="T34" fmla="*/ 121 w 586"/>
                <a:gd name="T35" fmla="*/ 240 h 528"/>
                <a:gd name="T36" fmla="*/ 110 w 586"/>
                <a:gd name="T37" fmla="*/ 216 h 528"/>
                <a:gd name="T38" fmla="*/ 102 w 586"/>
                <a:gd name="T39" fmla="*/ 189 h 528"/>
                <a:gd name="T40" fmla="*/ 101 w 586"/>
                <a:gd name="T41" fmla="*/ 173 h 528"/>
                <a:gd name="T42" fmla="*/ 102 w 586"/>
                <a:gd name="T43" fmla="*/ 155 h 528"/>
                <a:gd name="T44" fmla="*/ 105 w 586"/>
                <a:gd name="T45" fmla="*/ 141 h 528"/>
                <a:gd name="T46" fmla="*/ 108 w 586"/>
                <a:gd name="T47" fmla="*/ 127 h 528"/>
                <a:gd name="T48" fmla="*/ 112 w 586"/>
                <a:gd name="T49" fmla="*/ 115 h 528"/>
                <a:gd name="T50" fmla="*/ 0 w 586"/>
                <a:gd name="T51" fmla="*/ 115 h 528"/>
                <a:gd name="T52" fmla="*/ 36 w 586"/>
                <a:gd name="T53" fmla="*/ 100 h 528"/>
                <a:gd name="T54" fmla="*/ 68 w 586"/>
                <a:gd name="T55" fmla="*/ 86 h 528"/>
                <a:gd name="T56" fmla="*/ 110 w 586"/>
                <a:gd name="T57" fmla="*/ 66 h 528"/>
                <a:gd name="T58" fmla="*/ 144 w 586"/>
                <a:gd name="T59" fmla="*/ 44 h 528"/>
                <a:gd name="T60" fmla="*/ 172 w 586"/>
                <a:gd name="T61" fmla="*/ 25 h 528"/>
                <a:gd name="T62" fmla="*/ 197 w 586"/>
                <a:gd name="T63" fmla="*/ 0 h 528"/>
                <a:gd name="T64" fmla="*/ 217 w 586"/>
                <a:gd name="T65" fmla="*/ 23 h 528"/>
                <a:gd name="T66" fmla="*/ 241 w 586"/>
                <a:gd name="T67" fmla="*/ 47 h 528"/>
                <a:gd name="T68" fmla="*/ 271 w 586"/>
                <a:gd name="T69" fmla="*/ 73 h 528"/>
                <a:gd name="T70" fmla="*/ 303 w 586"/>
                <a:gd name="T71" fmla="*/ 93 h 528"/>
                <a:gd name="T72" fmla="*/ 323 w 586"/>
                <a:gd name="T73" fmla="*/ 104 h 528"/>
                <a:gd name="T74" fmla="*/ 355 w 586"/>
                <a:gd name="T75" fmla="*/ 116 h 528"/>
                <a:gd name="T76" fmla="*/ 242 w 586"/>
                <a:gd name="T77" fmla="*/ 116 h 528"/>
                <a:gd name="T78" fmla="*/ 234 w 586"/>
                <a:gd name="T79" fmla="*/ 141 h 528"/>
                <a:gd name="T80" fmla="*/ 232 w 586"/>
                <a:gd name="T81" fmla="*/ 163 h 528"/>
                <a:gd name="T82" fmla="*/ 234 w 586"/>
                <a:gd name="T83" fmla="*/ 187 h 528"/>
                <a:gd name="T84" fmla="*/ 240 w 586"/>
                <a:gd name="T85" fmla="*/ 212 h 528"/>
                <a:gd name="T86" fmla="*/ 252 w 586"/>
                <a:gd name="T87" fmla="*/ 240 h 528"/>
                <a:gd name="T88" fmla="*/ 262 w 586"/>
                <a:gd name="T89" fmla="*/ 265 h 528"/>
                <a:gd name="T90" fmla="*/ 283 w 586"/>
                <a:gd name="T91" fmla="*/ 300 h 528"/>
                <a:gd name="T92" fmla="*/ 306 w 586"/>
                <a:gd name="T93" fmla="*/ 330 h 528"/>
                <a:gd name="T94" fmla="*/ 329 w 586"/>
                <a:gd name="T95" fmla="*/ 356 h 528"/>
                <a:gd name="T96" fmla="*/ 356 w 586"/>
                <a:gd name="T97" fmla="*/ 382 h 528"/>
                <a:gd name="T98" fmla="*/ 370 w 586"/>
                <a:gd name="T99" fmla="*/ 396 h 528"/>
                <a:gd name="T100" fmla="*/ 382 w 586"/>
                <a:gd name="T101" fmla="*/ 408 h 528"/>
                <a:gd name="T102" fmla="*/ 394 w 586"/>
                <a:gd name="T103" fmla="*/ 419 h 528"/>
                <a:gd name="T104" fmla="*/ 407 w 586"/>
                <a:gd name="T105" fmla="*/ 428 h 528"/>
                <a:gd name="T106" fmla="*/ 430 w 586"/>
                <a:gd name="T107" fmla="*/ 446 h 528"/>
                <a:gd name="T108" fmla="*/ 449 w 586"/>
                <a:gd name="T109" fmla="*/ 458 h 528"/>
                <a:gd name="T110" fmla="*/ 464 w 586"/>
                <a:gd name="T111" fmla="*/ 468 h 528"/>
                <a:gd name="T112" fmla="*/ 479 w 586"/>
                <a:gd name="T113" fmla="*/ 477 h 528"/>
                <a:gd name="T114" fmla="*/ 495 w 586"/>
                <a:gd name="T115" fmla="*/ 486 h 528"/>
                <a:gd name="T116" fmla="*/ 509 w 586"/>
                <a:gd name="T117" fmla="*/ 494 h 528"/>
                <a:gd name="T118" fmla="*/ 526 w 586"/>
                <a:gd name="T119" fmla="*/ 502 h 528"/>
                <a:gd name="T120" fmla="*/ 546 w 586"/>
                <a:gd name="T121" fmla="*/ 511 h 528"/>
                <a:gd name="T122" fmla="*/ 565 w 586"/>
                <a:gd name="T123" fmla="*/ 519 h 528"/>
                <a:gd name="T124" fmla="*/ 585 w 586"/>
                <a:gd name="T125" fmla="*/ 527 h 52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86"/>
                <a:gd name="T190" fmla="*/ 0 h 528"/>
                <a:gd name="T191" fmla="*/ 586 w 586"/>
                <a:gd name="T192" fmla="*/ 528 h 52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86" h="528">
                  <a:moveTo>
                    <a:pt x="585" y="527"/>
                  </a:moveTo>
                  <a:lnTo>
                    <a:pt x="552" y="520"/>
                  </a:lnTo>
                  <a:lnTo>
                    <a:pt x="526" y="514"/>
                  </a:lnTo>
                  <a:lnTo>
                    <a:pt x="504" y="507"/>
                  </a:lnTo>
                  <a:lnTo>
                    <a:pt x="477" y="498"/>
                  </a:lnTo>
                  <a:lnTo>
                    <a:pt x="443" y="487"/>
                  </a:lnTo>
                  <a:lnTo>
                    <a:pt x="411" y="474"/>
                  </a:lnTo>
                  <a:lnTo>
                    <a:pt x="379" y="458"/>
                  </a:lnTo>
                  <a:lnTo>
                    <a:pt x="348" y="441"/>
                  </a:lnTo>
                  <a:lnTo>
                    <a:pt x="320" y="425"/>
                  </a:lnTo>
                  <a:lnTo>
                    <a:pt x="285" y="403"/>
                  </a:lnTo>
                  <a:lnTo>
                    <a:pt x="262" y="386"/>
                  </a:lnTo>
                  <a:lnTo>
                    <a:pt x="234" y="362"/>
                  </a:lnTo>
                  <a:lnTo>
                    <a:pt x="203" y="337"/>
                  </a:lnTo>
                  <a:lnTo>
                    <a:pt x="175" y="311"/>
                  </a:lnTo>
                  <a:lnTo>
                    <a:pt x="155" y="292"/>
                  </a:lnTo>
                  <a:lnTo>
                    <a:pt x="135" y="264"/>
                  </a:lnTo>
                  <a:lnTo>
                    <a:pt x="121" y="240"/>
                  </a:lnTo>
                  <a:lnTo>
                    <a:pt x="110" y="216"/>
                  </a:lnTo>
                  <a:lnTo>
                    <a:pt x="102" y="189"/>
                  </a:lnTo>
                  <a:lnTo>
                    <a:pt x="101" y="173"/>
                  </a:lnTo>
                  <a:lnTo>
                    <a:pt x="102" y="155"/>
                  </a:lnTo>
                  <a:lnTo>
                    <a:pt x="105" y="141"/>
                  </a:lnTo>
                  <a:lnTo>
                    <a:pt x="108" y="127"/>
                  </a:lnTo>
                  <a:lnTo>
                    <a:pt x="112" y="115"/>
                  </a:lnTo>
                  <a:lnTo>
                    <a:pt x="0" y="115"/>
                  </a:lnTo>
                  <a:lnTo>
                    <a:pt x="36" y="100"/>
                  </a:lnTo>
                  <a:lnTo>
                    <a:pt x="68" y="86"/>
                  </a:lnTo>
                  <a:lnTo>
                    <a:pt x="110" y="66"/>
                  </a:lnTo>
                  <a:lnTo>
                    <a:pt x="144" y="44"/>
                  </a:lnTo>
                  <a:lnTo>
                    <a:pt x="172" y="25"/>
                  </a:lnTo>
                  <a:lnTo>
                    <a:pt x="197" y="0"/>
                  </a:lnTo>
                  <a:lnTo>
                    <a:pt x="217" y="23"/>
                  </a:lnTo>
                  <a:lnTo>
                    <a:pt x="241" y="47"/>
                  </a:lnTo>
                  <a:lnTo>
                    <a:pt x="271" y="73"/>
                  </a:lnTo>
                  <a:lnTo>
                    <a:pt x="303" y="93"/>
                  </a:lnTo>
                  <a:lnTo>
                    <a:pt x="323" y="104"/>
                  </a:lnTo>
                  <a:lnTo>
                    <a:pt x="355" y="116"/>
                  </a:lnTo>
                  <a:lnTo>
                    <a:pt x="242" y="116"/>
                  </a:lnTo>
                  <a:lnTo>
                    <a:pt x="234" y="141"/>
                  </a:lnTo>
                  <a:lnTo>
                    <a:pt x="232" y="163"/>
                  </a:lnTo>
                  <a:lnTo>
                    <a:pt x="234" y="187"/>
                  </a:lnTo>
                  <a:lnTo>
                    <a:pt x="240" y="212"/>
                  </a:lnTo>
                  <a:lnTo>
                    <a:pt x="252" y="240"/>
                  </a:lnTo>
                  <a:lnTo>
                    <a:pt x="262" y="265"/>
                  </a:lnTo>
                  <a:lnTo>
                    <a:pt x="283" y="300"/>
                  </a:lnTo>
                  <a:lnTo>
                    <a:pt x="306" y="330"/>
                  </a:lnTo>
                  <a:lnTo>
                    <a:pt x="329" y="356"/>
                  </a:lnTo>
                  <a:lnTo>
                    <a:pt x="356" y="382"/>
                  </a:lnTo>
                  <a:lnTo>
                    <a:pt x="370" y="396"/>
                  </a:lnTo>
                  <a:lnTo>
                    <a:pt x="382" y="408"/>
                  </a:lnTo>
                  <a:lnTo>
                    <a:pt x="394" y="419"/>
                  </a:lnTo>
                  <a:lnTo>
                    <a:pt x="407" y="428"/>
                  </a:lnTo>
                  <a:lnTo>
                    <a:pt x="430" y="446"/>
                  </a:lnTo>
                  <a:lnTo>
                    <a:pt x="449" y="458"/>
                  </a:lnTo>
                  <a:lnTo>
                    <a:pt x="464" y="468"/>
                  </a:lnTo>
                  <a:lnTo>
                    <a:pt x="479" y="477"/>
                  </a:lnTo>
                  <a:lnTo>
                    <a:pt x="495" y="486"/>
                  </a:lnTo>
                  <a:lnTo>
                    <a:pt x="509" y="494"/>
                  </a:lnTo>
                  <a:lnTo>
                    <a:pt x="526" y="502"/>
                  </a:lnTo>
                  <a:lnTo>
                    <a:pt x="546" y="511"/>
                  </a:lnTo>
                  <a:lnTo>
                    <a:pt x="565" y="519"/>
                  </a:lnTo>
                  <a:lnTo>
                    <a:pt x="585" y="527"/>
                  </a:lnTo>
                </a:path>
              </a:pathLst>
            </a:custGeom>
            <a:solidFill>
              <a:srgbClr val="FF9966"/>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grpSp>
      <p:sp>
        <p:nvSpPr>
          <p:cNvPr id="62" name="Freeform 45"/>
          <p:cNvSpPr>
            <a:spLocks/>
          </p:cNvSpPr>
          <p:nvPr/>
        </p:nvSpPr>
        <p:spPr bwMode="auto">
          <a:xfrm>
            <a:off x="1397000" y="5486400"/>
            <a:ext cx="839788" cy="982663"/>
          </a:xfrm>
          <a:custGeom>
            <a:avLst/>
            <a:gdLst>
              <a:gd name="T0" fmla="*/ 2147483647 w 529"/>
              <a:gd name="T1" fmla="*/ 2147483647 h 619"/>
              <a:gd name="T2" fmla="*/ 2147483647 w 529"/>
              <a:gd name="T3" fmla="*/ 2147483647 h 619"/>
              <a:gd name="T4" fmla="*/ 2147483647 w 529"/>
              <a:gd name="T5" fmla="*/ 2147483647 h 619"/>
              <a:gd name="T6" fmla="*/ 2147483647 w 529"/>
              <a:gd name="T7" fmla="*/ 2147483647 h 619"/>
              <a:gd name="T8" fmla="*/ 2147483647 w 529"/>
              <a:gd name="T9" fmla="*/ 2147483647 h 619"/>
              <a:gd name="T10" fmla="*/ 2147483647 w 529"/>
              <a:gd name="T11" fmla="*/ 2147483647 h 619"/>
              <a:gd name="T12" fmla="*/ 2147483647 w 529"/>
              <a:gd name="T13" fmla="*/ 2147483647 h 619"/>
              <a:gd name="T14" fmla="*/ 2147483647 w 529"/>
              <a:gd name="T15" fmla="*/ 2147483647 h 619"/>
              <a:gd name="T16" fmla="*/ 2147483647 w 529"/>
              <a:gd name="T17" fmla="*/ 2147483647 h 619"/>
              <a:gd name="T18" fmla="*/ 2147483647 w 529"/>
              <a:gd name="T19" fmla="*/ 2147483647 h 619"/>
              <a:gd name="T20" fmla="*/ 2147483647 w 529"/>
              <a:gd name="T21" fmla="*/ 2147483647 h 619"/>
              <a:gd name="T22" fmla="*/ 2147483647 w 529"/>
              <a:gd name="T23" fmla="*/ 2147483647 h 619"/>
              <a:gd name="T24" fmla="*/ 2147483647 w 529"/>
              <a:gd name="T25" fmla="*/ 2147483647 h 619"/>
              <a:gd name="T26" fmla="*/ 2147483647 w 529"/>
              <a:gd name="T27" fmla="*/ 2147483647 h 619"/>
              <a:gd name="T28" fmla="*/ 2147483647 w 529"/>
              <a:gd name="T29" fmla="*/ 2147483647 h 619"/>
              <a:gd name="T30" fmla="*/ 0 w 529"/>
              <a:gd name="T31" fmla="*/ 2147483647 h 619"/>
              <a:gd name="T32" fmla="*/ 2147483647 w 529"/>
              <a:gd name="T33" fmla="*/ 2147483647 h 619"/>
              <a:gd name="T34" fmla="*/ 2147483647 w 529"/>
              <a:gd name="T35" fmla="*/ 2147483647 h 619"/>
              <a:gd name="T36" fmla="*/ 2147483647 w 529"/>
              <a:gd name="T37" fmla="*/ 2147483647 h 619"/>
              <a:gd name="T38" fmla="*/ 2147483647 w 529"/>
              <a:gd name="T39" fmla="*/ 2147483647 h 619"/>
              <a:gd name="T40" fmla="*/ 2147483647 w 529"/>
              <a:gd name="T41" fmla="*/ 2147483647 h 619"/>
              <a:gd name="T42" fmla="*/ 2147483647 w 529"/>
              <a:gd name="T43" fmla="*/ 2147483647 h 619"/>
              <a:gd name="T44" fmla="*/ 2147483647 w 529"/>
              <a:gd name="T45" fmla="*/ 2147483647 h 619"/>
              <a:gd name="T46" fmla="*/ 2147483647 w 529"/>
              <a:gd name="T47" fmla="*/ 2147483647 h 619"/>
              <a:gd name="T48" fmla="*/ 2147483647 w 529"/>
              <a:gd name="T49" fmla="*/ 2147483647 h 619"/>
              <a:gd name="T50" fmla="*/ 2147483647 w 529"/>
              <a:gd name="T51" fmla="*/ 2147483647 h 619"/>
              <a:gd name="T52" fmla="*/ 2147483647 w 529"/>
              <a:gd name="T53" fmla="*/ 2147483647 h 619"/>
              <a:gd name="T54" fmla="*/ 2147483647 w 529"/>
              <a:gd name="T55" fmla="*/ 2147483647 h 619"/>
              <a:gd name="T56" fmla="*/ 2147483647 w 529"/>
              <a:gd name="T57" fmla="*/ 2147483647 h 619"/>
              <a:gd name="T58" fmla="*/ 2147483647 w 529"/>
              <a:gd name="T59" fmla="*/ 2147483647 h 619"/>
              <a:gd name="T60" fmla="*/ 2147483647 w 529"/>
              <a:gd name="T61" fmla="*/ 2147483647 h 619"/>
              <a:gd name="T62" fmla="*/ 2147483647 w 529"/>
              <a:gd name="T63" fmla="*/ 0 h 6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619"/>
              <a:gd name="T98" fmla="*/ 529 w 529"/>
              <a:gd name="T99" fmla="*/ 619 h 6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619">
                <a:moveTo>
                  <a:pt x="528" y="0"/>
                </a:moveTo>
                <a:lnTo>
                  <a:pt x="528" y="39"/>
                </a:lnTo>
                <a:lnTo>
                  <a:pt x="519" y="69"/>
                </a:lnTo>
                <a:lnTo>
                  <a:pt x="511" y="93"/>
                </a:lnTo>
                <a:lnTo>
                  <a:pt x="500" y="122"/>
                </a:lnTo>
                <a:lnTo>
                  <a:pt x="488" y="155"/>
                </a:lnTo>
                <a:lnTo>
                  <a:pt x="475" y="178"/>
                </a:lnTo>
                <a:lnTo>
                  <a:pt x="459" y="210"/>
                </a:lnTo>
                <a:lnTo>
                  <a:pt x="442" y="242"/>
                </a:lnTo>
                <a:lnTo>
                  <a:pt x="426" y="270"/>
                </a:lnTo>
                <a:lnTo>
                  <a:pt x="404" y="305"/>
                </a:lnTo>
                <a:lnTo>
                  <a:pt x="387" y="330"/>
                </a:lnTo>
                <a:lnTo>
                  <a:pt x="363" y="358"/>
                </a:lnTo>
                <a:lnTo>
                  <a:pt x="338" y="390"/>
                </a:lnTo>
                <a:lnTo>
                  <a:pt x="312" y="419"/>
                </a:lnTo>
                <a:lnTo>
                  <a:pt x="293" y="438"/>
                </a:lnTo>
                <a:lnTo>
                  <a:pt x="265" y="459"/>
                </a:lnTo>
                <a:lnTo>
                  <a:pt x="241" y="474"/>
                </a:lnTo>
                <a:lnTo>
                  <a:pt x="217" y="485"/>
                </a:lnTo>
                <a:lnTo>
                  <a:pt x="190" y="494"/>
                </a:lnTo>
                <a:lnTo>
                  <a:pt x="174" y="495"/>
                </a:lnTo>
                <a:lnTo>
                  <a:pt x="156" y="494"/>
                </a:lnTo>
                <a:lnTo>
                  <a:pt x="142" y="491"/>
                </a:lnTo>
                <a:lnTo>
                  <a:pt x="128" y="488"/>
                </a:lnTo>
                <a:lnTo>
                  <a:pt x="116" y="482"/>
                </a:lnTo>
                <a:lnTo>
                  <a:pt x="116" y="618"/>
                </a:lnTo>
                <a:lnTo>
                  <a:pt x="102" y="583"/>
                </a:lnTo>
                <a:lnTo>
                  <a:pt x="86" y="544"/>
                </a:lnTo>
                <a:lnTo>
                  <a:pt x="67" y="504"/>
                </a:lnTo>
                <a:lnTo>
                  <a:pt x="45" y="468"/>
                </a:lnTo>
                <a:lnTo>
                  <a:pt x="29" y="446"/>
                </a:lnTo>
                <a:lnTo>
                  <a:pt x="0" y="425"/>
                </a:lnTo>
                <a:lnTo>
                  <a:pt x="0" y="395"/>
                </a:lnTo>
                <a:lnTo>
                  <a:pt x="24" y="375"/>
                </a:lnTo>
                <a:lnTo>
                  <a:pt x="48" y="353"/>
                </a:lnTo>
                <a:lnTo>
                  <a:pt x="73" y="320"/>
                </a:lnTo>
                <a:lnTo>
                  <a:pt x="94" y="288"/>
                </a:lnTo>
                <a:lnTo>
                  <a:pt x="104" y="268"/>
                </a:lnTo>
                <a:lnTo>
                  <a:pt x="117" y="235"/>
                </a:lnTo>
                <a:lnTo>
                  <a:pt x="117" y="351"/>
                </a:lnTo>
                <a:lnTo>
                  <a:pt x="142" y="358"/>
                </a:lnTo>
                <a:lnTo>
                  <a:pt x="164" y="361"/>
                </a:lnTo>
                <a:lnTo>
                  <a:pt x="188" y="358"/>
                </a:lnTo>
                <a:lnTo>
                  <a:pt x="213" y="352"/>
                </a:lnTo>
                <a:lnTo>
                  <a:pt x="241" y="341"/>
                </a:lnTo>
                <a:lnTo>
                  <a:pt x="266" y="330"/>
                </a:lnTo>
                <a:lnTo>
                  <a:pt x="301" y="307"/>
                </a:lnTo>
                <a:lnTo>
                  <a:pt x="331" y="285"/>
                </a:lnTo>
                <a:lnTo>
                  <a:pt x="357" y="263"/>
                </a:lnTo>
                <a:lnTo>
                  <a:pt x="384" y="233"/>
                </a:lnTo>
                <a:lnTo>
                  <a:pt x="397" y="220"/>
                </a:lnTo>
                <a:lnTo>
                  <a:pt x="409" y="207"/>
                </a:lnTo>
                <a:lnTo>
                  <a:pt x="420" y="194"/>
                </a:lnTo>
                <a:lnTo>
                  <a:pt x="429" y="182"/>
                </a:lnTo>
                <a:lnTo>
                  <a:pt x="447" y="159"/>
                </a:lnTo>
                <a:lnTo>
                  <a:pt x="459" y="139"/>
                </a:lnTo>
                <a:lnTo>
                  <a:pt x="469" y="124"/>
                </a:lnTo>
                <a:lnTo>
                  <a:pt x="478" y="109"/>
                </a:lnTo>
                <a:lnTo>
                  <a:pt x="488" y="92"/>
                </a:lnTo>
                <a:lnTo>
                  <a:pt x="495" y="78"/>
                </a:lnTo>
                <a:lnTo>
                  <a:pt x="503" y="61"/>
                </a:lnTo>
                <a:lnTo>
                  <a:pt x="512" y="40"/>
                </a:lnTo>
                <a:lnTo>
                  <a:pt x="521" y="21"/>
                </a:lnTo>
                <a:lnTo>
                  <a:pt x="528" y="0"/>
                </a:lnTo>
              </a:path>
            </a:pathLst>
          </a:custGeom>
          <a:solidFill>
            <a:srgbClr val="FE9B0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64" name="Freeform 47"/>
          <p:cNvSpPr>
            <a:spLocks/>
          </p:cNvSpPr>
          <p:nvPr/>
        </p:nvSpPr>
        <p:spPr bwMode="auto">
          <a:xfrm>
            <a:off x="1244600" y="2736373"/>
            <a:ext cx="839788" cy="982663"/>
          </a:xfrm>
          <a:custGeom>
            <a:avLst/>
            <a:gdLst>
              <a:gd name="T0" fmla="*/ 0 w 529"/>
              <a:gd name="T1" fmla="*/ 2147483647 h 619"/>
              <a:gd name="T2" fmla="*/ 2147483647 w 529"/>
              <a:gd name="T3" fmla="*/ 2147483647 h 619"/>
              <a:gd name="T4" fmla="*/ 2147483647 w 529"/>
              <a:gd name="T5" fmla="*/ 2147483647 h 619"/>
              <a:gd name="T6" fmla="*/ 2147483647 w 529"/>
              <a:gd name="T7" fmla="*/ 2147483647 h 619"/>
              <a:gd name="T8" fmla="*/ 2147483647 w 529"/>
              <a:gd name="T9" fmla="*/ 2147483647 h 619"/>
              <a:gd name="T10" fmla="*/ 2147483647 w 529"/>
              <a:gd name="T11" fmla="*/ 2147483647 h 619"/>
              <a:gd name="T12" fmla="*/ 2147483647 w 529"/>
              <a:gd name="T13" fmla="*/ 2147483647 h 619"/>
              <a:gd name="T14" fmla="*/ 2147483647 w 529"/>
              <a:gd name="T15" fmla="*/ 2147483647 h 619"/>
              <a:gd name="T16" fmla="*/ 2147483647 w 529"/>
              <a:gd name="T17" fmla="*/ 2147483647 h 619"/>
              <a:gd name="T18" fmla="*/ 2147483647 w 529"/>
              <a:gd name="T19" fmla="*/ 2147483647 h 619"/>
              <a:gd name="T20" fmla="*/ 2147483647 w 529"/>
              <a:gd name="T21" fmla="*/ 2147483647 h 619"/>
              <a:gd name="T22" fmla="*/ 2147483647 w 529"/>
              <a:gd name="T23" fmla="*/ 2147483647 h 619"/>
              <a:gd name="T24" fmla="*/ 2147483647 w 529"/>
              <a:gd name="T25" fmla="*/ 0 h 619"/>
              <a:gd name="T26" fmla="*/ 2147483647 w 529"/>
              <a:gd name="T27" fmla="*/ 2147483647 h 619"/>
              <a:gd name="T28" fmla="*/ 2147483647 w 529"/>
              <a:gd name="T29" fmla="*/ 2147483647 h 619"/>
              <a:gd name="T30" fmla="*/ 2147483647 w 529"/>
              <a:gd name="T31" fmla="*/ 2147483647 h 619"/>
              <a:gd name="T32" fmla="*/ 2147483647 w 529"/>
              <a:gd name="T33" fmla="*/ 2147483647 h 619"/>
              <a:gd name="T34" fmla="*/ 2147483647 w 529"/>
              <a:gd name="T35" fmla="*/ 2147483647 h 619"/>
              <a:gd name="T36" fmla="*/ 2147483647 w 529"/>
              <a:gd name="T37" fmla="*/ 2147483647 h 619"/>
              <a:gd name="T38" fmla="*/ 2147483647 w 529"/>
              <a:gd name="T39" fmla="*/ 2147483647 h 619"/>
              <a:gd name="T40" fmla="*/ 2147483647 w 529"/>
              <a:gd name="T41" fmla="*/ 2147483647 h 619"/>
              <a:gd name="T42" fmla="*/ 2147483647 w 529"/>
              <a:gd name="T43" fmla="*/ 2147483647 h 619"/>
              <a:gd name="T44" fmla="*/ 2147483647 w 529"/>
              <a:gd name="T45" fmla="*/ 2147483647 h 619"/>
              <a:gd name="T46" fmla="*/ 2147483647 w 529"/>
              <a:gd name="T47" fmla="*/ 2147483647 h 619"/>
              <a:gd name="T48" fmla="*/ 2147483647 w 529"/>
              <a:gd name="T49" fmla="*/ 2147483647 h 619"/>
              <a:gd name="T50" fmla="*/ 2147483647 w 529"/>
              <a:gd name="T51" fmla="*/ 2147483647 h 619"/>
              <a:gd name="T52" fmla="*/ 2147483647 w 529"/>
              <a:gd name="T53" fmla="*/ 2147483647 h 619"/>
              <a:gd name="T54" fmla="*/ 2147483647 w 529"/>
              <a:gd name="T55" fmla="*/ 2147483647 h 619"/>
              <a:gd name="T56" fmla="*/ 2147483647 w 529"/>
              <a:gd name="T57" fmla="*/ 2147483647 h 619"/>
              <a:gd name="T58" fmla="*/ 2147483647 w 529"/>
              <a:gd name="T59" fmla="*/ 2147483647 h 619"/>
              <a:gd name="T60" fmla="*/ 2147483647 w 529"/>
              <a:gd name="T61" fmla="*/ 2147483647 h 619"/>
              <a:gd name="T62" fmla="*/ 0 w 529"/>
              <a:gd name="T63" fmla="*/ 2147483647 h 6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619"/>
              <a:gd name="T98" fmla="*/ 529 w 529"/>
              <a:gd name="T99" fmla="*/ 619 h 6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619">
                <a:moveTo>
                  <a:pt x="0" y="618"/>
                </a:moveTo>
                <a:lnTo>
                  <a:pt x="0" y="579"/>
                </a:lnTo>
                <a:lnTo>
                  <a:pt x="9" y="549"/>
                </a:lnTo>
                <a:lnTo>
                  <a:pt x="17" y="525"/>
                </a:lnTo>
                <a:lnTo>
                  <a:pt x="28" y="496"/>
                </a:lnTo>
                <a:lnTo>
                  <a:pt x="40" y="463"/>
                </a:lnTo>
                <a:lnTo>
                  <a:pt x="53" y="440"/>
                </a:lnTo>
                <a:lnTo>
                  <a:pt x="69" y="408"/>
                </a:lnTo>
                <a:lnTo>
                  <a:pt x="86" y="376"/>
                </a:lnTo>
                <a:lnTo>
                  <a:pt x="102" y="348"/>
                </a:lnTo>
                <a:lnTo>
                  <a:pt x="124" y="313"/>
                </a:lnTo>
                <a:lnTo>
                  <a:pt x="141" y="288"/>
                </a:lnTo>
                <a:lnTo>
                  <a:pt x="165" y="260"/>
                </a:lnTo>
                <a:lnTo>
                  <a:pt x="190" y="228"/>
                </a:lnTo>
                <a:lnTo>
                  <a:pt x="216" y="199"/>
                </a:lnTo>
                <a:lnTo>
                  <a:pt x="235" y="180"/>
                </a:lnTo>
                <a:lnTo>
                  <a:pt x="263" y="159"/>
                </a:lnTo>
                <a:lnTo>
                  <a:pt x="287" y="144"/>
                </a:lnTo>
                <a:lnTo>
                  <a:pt x="311" y="133"/>
                </a:lnTo>
                <a:lnTo>
                  <a:pt x="338" y="124"/>
                </a:lnTo>
                <a:lnTo>
                  <a:pt x="354" y="123"/>
                </a:lnTo>
                <a:lnTo>
                  <a:pt x="372" y="124"/>
                </a:lnTo>
                <a:lnTo>
                  <a:pt x="386" y="127"/>
                </a:lnTo>
                <a:lnTo>
                  <a:pt x="400" y="130"/>
                </a:lnTo>
                <a:lnTo>
                  <a:pt x="412" y="136"/>
                </a:lnTo>
                <a:lnTo>
                  <a:pt x="412" y="0"/>
                </a:lnTo>
                <a:lnTo>
                  <a:pt x="426" y="35"/>
                </a:lnTo>
                <a:lnTo>
                  <a:pt x="442" y="74"/>
                </a:lnTo>
                <a:lnTo>
                  <a:pt x="461" y="114"/>
                </a:lnTo>
                <a:lnTo>
                  <a:pt x="483" y="150"/>
                </a:lnTo>
                <a:lnTo>
                  <a:pt x="499" y="172"/>
                </a:lnTo>
                <a:lnTo>
                  <a:pt x="528" y="193"/>
                </a:lnTo>
                <a:lnTo>
                  <a:pt x="528" y="223"/>
                </a:lnTo>
                <a:lnTo>
                  <a:pt x="504" y="243"/>
                </a:lnTo>
                <a:lnTo>
                  <a:pt x="480" y="265"/>
                </a:lnTo>
                <a:lnTo>
                  <a:pt x="455" y="298"/>
                </a:lnTo>
                <a:lnTo>
                  <a:pt x="434" y="330"/>
                </a:lnTo>
                <a:lnTo>
                  <a:pt x="424" y="350"/>
                </a:lnTo>
                <a:lnTo>
                  <a:pt x="411" y="383"/>
                </a:lnTo>
                <a:lnTo>
                  <a:pt x="411" y="267"/>
                </a:lnTo>
                <a:lnTo>
                  <a:pt x="386" y="260"/>
                </a:lnTo>
                <a:lnTo>
                  <a:pt x="364" y="257"/>
                </a:lnTo>
                <a:lnTo>
                  <a:pt x="340" y="260"/>
                </a:lnTo>
                <a:lnTo>
                  <a:pt x="315" y="266"/>
                </a:lnTo>
                <a:lnTo>
                  <a:pt x="287" y="277"/>
                </a:lnTo>
                <a:lnTo>
                  <a:pt x="262" y="288"/>
                </a:lnTo>
                <a:lnTo>
                  <a:pt x="227" y="311"/>
                </a:lnTo>
                <a:lnTo>
                  <a:pt x="197" y="333"/>
                </a:lnTo>
                <a:lnTo>
                  <a:pt x="171" y="355"/>
                </a:lnTo>
                <a:lnTo>
                  <a:pt x="144" y="385"/>
                </a:lnTo>
                <a:lnTo>
                  <a:pt x="131" y="398"/>
                </a:lnTo>
                <a:lnTo>
                  <a:pt x="119" y="411"/>
                </a:lnTo>
                <a:lnTo>
                  <a:pt x="108" y="424"/>
                </a:lnTo>
                <a:lnTo>
                  <a:pt x="99" y="436"/>
                </a:lnTo>
                <a:lnTo>
                  <a:pt x="81" y="459"/>
                </a:lnTo>
                <a:lnTo>
                  <a:pt x="69" y="479"/>
                </a:lnTo>
                <a:lnTo>
                  <a:pt x="59" y="494"/>
                </a:lnTo>
                <a:lnTo>
                  <a:pt x="50" y="509"/>
                </a:lnTo>
                <a:lnTo>
                  <a:pt x="40" y="526"/>
                </a:lnTo>
                <a:lnTo>
                  <a:pt x="33" y="540"/>
                </a:lnTo>
                <a:lnTo>
                  <a:pt x="25" y="557"/>
                </a:lnTo>
                <a:lnTo>
                  <a:pt x="16" y="578"/>
                </a:lnTo>
                <a:lnTo>
                  <a:pt x="7" y="597"/>
                </a:lnTo>
                <a:lnTo>
                  <a:pt x="0" y="618"/>
                </a:lnTo>
              </a:path>
            </a:pathLst>
          </a:custGeom>
          <a:solidFill>
            <a:srgbClr val="00DFCA"/>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65" name="Freeform 48"/>
          <p:cNvSpPr>
            <a:spLocks/>
          </p:cNvSpPr>
          <p:nvPr/>
        </p:nvSpPr>
        <p:spPr bwMode="auto">
          <a:xfrm>
            <a:off x="1246188" y="2728436"/>
            <a:ext cx="838200" cy="930275"/>
          </a:xfrm>
          <a:custGeom>
            <a:avLst/>
            <a:gdLst>
              <a:gd name="T0" fmla="*/ 0 w 528"/>
              <a:gd name="T1" fmla="*/ 2147483647 h 586"/>
              <a:gd name="T2" fmla="*/ 2147483647 w 528"/>
              <a:gd name="T3" fmla="*/ 2147483647 h 586"/>
              <a:gd name="T4" fmla="*/ 2147483647 w 528"/>
              <a:gd name="T5" fmla="*/ 2147483647 h 586"/>
              <a:gd name="T6" fmla="*/ 2147483647 w 528"/>
              <a:gd name="T7" fmla="*/ 2147483647 h 586"/>
              <a:gd name="T8" fmla="*/ 2147483647 w 528"/>
              <a:gd name="T9" fmla="*/ 2147483647 h 586"/>
              <a:gd name="T10" fmla="*/ 2147483647 w 528"/>
              <a:gd name="T11" fmla="*/ 2147483647 h 586"/>
              <a:gd name="T12" fmla="*/ 2147483647 w 528"/>
              <a:gd name="T13" fmla="*/ 2147483647 h 586"/>
              <a:gd name="T14" fmla="*/ 2147483647 w 528"/>
              <a:gd name="T15" fmla="*/ 2147483647 h 586"/>
              <a:gd name="T16" fmla="*/ 2147483647 w 528"/>
              <a:gd name="T17" fmla="*/ 2147483647 h 586"/>
              <a:gd name="T18" fmla="*/ 2147483647 w 528"/>
              <a:gd name="T19" fmla="*/ 2147483647 h 586"/>
              <a:gd name="T20" fmla="*/ 2147483647 w 528"/>
              <a:gd name="T21" fmla="*/ 2147483647 h 586"/>
              <a:gd name="T22" fmla="*/ 2147483647 w 528"/>
              <a:gd name="T23" fmla="*/ 2147483647 h 586"/>
              <a:gd name="T24" fmla="*/ 2147483647 w 528"/>
              <a:gd name="T25" fmla="*/ 2147483647 h 586"/>
              <a:gd name="T26" fmla="*/ 2147483647 w 528"/>
              <a:gd name="T27" fmla="*/ 2147483647 h 586"/>
              <a:gd name="T28" fmla="*/ 2147483647 w 528"/>
              <a:gd name="T29" fmla="*/ 2147483647 h 586"/>
              <a:gd name="T30" fmla="*/ 2147483647 w 528"/>
              <a:gd name="T31" fmla="*/ 2147483647 h 586"/>
              <a:gd name="T32" fmla="*/ 2147483647 w 528"/>
              <a:gd name="T33" fmla="*/ 2147483647 h 586"/>
              <a:gd name="T34" fmla="*/ 2147483647 w 528"/>
              <a:gd name="T35" fmla="*/ 2147483647 h 586"/>
              <a:gd name="T36" fmla="*/ 2147483647 w 528"/>
              <a:gd name="T37" fmla="*/ 2147483647 h 586"/>
              <a:gd name="T38" fmla="*/ 2147483647 w 528"/>
              <a:gd name="T39" fmla="*/ 2147483647 h 586"/>
              <a:gd name="T40" fmla="*/ 2147483647 w 528"/>
              <a:gd name="T41" fmla="*/ 2147483647 h 586"/>
              <a:gd name="T42" fmla="*/ 2147483647 w 528"/>
              <a:gd name="T43" fmla="*/ 2147483647 h 586"/>
              <a:gd name="T44" fmla="*/ 2147483647 w 528"/>
              <a:gd name="T45" fmla="*/ 2147483647 h 586"/>
              <a:gd name="T46" fmla="*/ 2147483647 w 528"/>
              <a:gd name="T47" fmla="*/ 2147483647 h 586"/>
              <a:gd name="T48" fmla="*/ 2147483647 w 528"/>
              <a:gd name="T49" fmla="*/ 2147483647 h 586"/>
              <a:gd name="T50" fmla="*/ 2147483647 w 528"/>
              <a:gd name="T51" fmla="*/ 0 h 586"/>
              <a:gd name="T52" fmla="*/ 2147483647 w 528"/>
              <a:gd name="T53" fmla="*/ 2147483647 h 586"/>
              <a:gd name="T54" fmla="*/ 2147483647 w 528"/>
              <a:gd name="T55" fmla="*/ 2147483647 h 586"/>
              <a:gd name="T56" fmla="*/ 2147483647 w 528"/>
              <a:gd name="T57" fmla="*/ 2147483647 h 586"/>
              <a:gd name="T58" fmla="*/ 2147483647 w 528"/>
              <a:gd name="T59" fmla="*/ 2147483647 h 586"/>
              <a:gd name="T60" fmla="*/ 2147483647 w 528"/>
              <a:gd name="T61" fmla="*/ 2147483647 h 586"/>
              <a:gd name="T62" fmla="*/ 2147483647 w 528"/>
              <a:gd name="T63" fmla="*/ 2147483647 h 586"/>
              <a:gd name="T64" fmla="*/ 2147483647 w 528"/>
              <a:gd name="T65" fmla="*/ 2147483647 h 586"/>
              <a:gd name="T66" fmla="*/ 2147483647 w 528"/>
              <a:gd name="T67" fmla="*/ 2147483647 h 586"/>
              <a:gd name="T68" fmla="*/ 2147483647 w 528"/>
              <a:gd name="T69" fmla="*/ 2147483647 h 586"/>
              <a:gd name="T70" fmla="*/ 2147483647 w 528"/>
              <a:gd name="T71" fmla="*/ 2147483647 h 586"/>
              <a:gd name="T72" fmla="*/ 2147483647 w 528"/>
              <a:gd name="T73" fmla="*/ 2147483647 h 586"/>
              <a:gd name="T74" fmla="*/ 2147483647 w 528"/>
              <a:gd name="T75" fmla="*/ 2147483647 h 586"/>
              <a:gd name="T76" fmla="*/ 2147483647 w 528"/>
              <a:gd name="T77" fmla="*/ 2147483647 h 586"/>
              <a:gd name="T78" fmla="*/ 2147483647 w 528"/>
              <a:gd name="T79" fmla="*/ 2147483647 h 586"/>
              <a:gd name="T80" fmla="*/ 2147483647 w 528"/>
              <a:gd name="T81" fmla="*/ 2147483647 h 586"/>
              <a:gd name="T82" fmla="*/ 2147483647 w 528"/>
              <a:gd name="T83" fmla="*/ 2147483647 h 586"/>
              <a:gd name="T84" fmla="*/ 2147483647 w 528"/>
              <a:gd name="T85" fmla="*/ 2147483647 h 586"/>
              <a:gd name="T86" fmla="*/ 2147483647 w 528"/>
              <a:gd name="T87" fmla="*/ 2147483647 h 586"/>
              <a:gd name="T88" fmla="*/ 2147483647 w 528"/>
              <a:gd name="T89" fmla="*/ 2147483647 h 586"/>
              <a:gd name="T90" fmla="*/ 2147483647 w 528"/>
              <a:gd name="T91" fmla="*/ 2147483647 h 586"/>
              <a:gd name="T92" fmla="*/ 2147483647 w 528"/>
              <a:gd name="T93" fmla="*/ 2147483647 h 586"/>
              <a:gd name="T94" fmla="*/ 2147483647 w 528"/>
              <a:gd name="T95" fmla="*/ 2147483647 h 586"/>
              <a:gd name="T96" fmla="*/ 2147483647 w 528"/>
              <a:gd name="T97" fmla="*/ 2147483647 h 586"/>
              <a:gd name="T98" fmla="*/ 2147483647 w 528"/>
              <a:gd name="T99" fmla="*/ 2147483647 h 586"/>
              <a:gd name="T100" fmla="*/ 2147483647 w 528"/>
              <a:gd name="T101" fmla="*/ 2147483647 h 586"/>
              <a:gd name="T102" fmla="*/ 2147483647 w 528"/>
              <a:gd name="T103" fmla="*/ 2147483647 h 586"/>
              <a:gd name="T104" fmla="*/ 2147483647 w 528"/>
              <a:gd name="T105" fmla="*/ 2147483647 h 586"/>
              <a:gd name="T106" fmla="*/ 2147483647 w 528"/>
              <a:gd name="T107" fmla="*/ 2147483647 h 586"/>
              <a:gd name="T108" fmla="*/ 2147483647 w 528"/>
              <a:gd name="T109" fmla="*/ 2147483647 h 586"/>
              <a:gd name="T110" fmla="*/ 2147483647 w 528"/>
              <a:gd name="T111" fmla="*/ 2147483647 h 586"/>
              <a:gd name="T112" fmla="*/ 2147483647 w 528"/>
              <a:gd name="T113" fmla="*/ 2147483647 h 586"/>
              <a:gd name="T114" fmla="*/ 2147483647 w 528"/>
              <a:gd name="T115" fmla="*/ 2147483647 h 586"/>
              <a:gd name="T116" fmla="*/ 2147483647 w 528"/>
              <a:gd name="T117" fmla="*/ 2147483647 h 586"/>
              <a:gd name="T118" fmla="*/ 2147483647 w 528"/>
              <a:gd name="T119" fmla="*/ 2147483647 h 586"/>
              <a:gd name="T120" fmla="*/ 2147483647 w 528"/>
              <a:gd name="T121" fmla="*/ 2147483647 h 586"/>
              <a:gd name="T122" fmla="*/ 2147483647 w 528"/>
              <a:gd name="T123" fmla="*/ 2147483647 h 586"/>
              <a:gd name="T124" fmla="*/ 0 w 528"/>
              <a:gd name="T125" fmla="*/ 2147483647 h 58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28"/>
              <a:gd name="T190" fmla="*/ 0 h 586"/>
              <a:gd name="T191" fmla="*/ 528 w 528"/>
              <a:gd name="T192" fmla="*/ 586 h 58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28" h="586">
                <a:moveTo>
                  <a:pt x="0" y="585"/>
                </a:moveTo>
                <a:lnTo>
                  <a:pt x="7" y="552"/>
                </a:lnTo>
                <a:lnTo>
                  <a:pt x="13" y="526"/>
                </a:lnTo>
                <a:lnTo>
                  <a:pt x="20" y="504"/>
                </a:lnTo>
                <a:lnTo>
                  <a:pt x="29" y="477"/>
                </a:lnTo>
                <a:lnTo>
                  <a:pt x="40" y="443"/>
                </a:lnTo>
                <a:lnTo>
                  <a:pt x="53" y="411"/>
                </a:lnTo>
                <a:lnTo>
                  <a:pt x="69" y="379"/>
                </a:lnTo>
                <a:lnTo>
                  <a:pt x="86" y="348"/>
                </a:lnTo>
                <a:lnTo>
                  <a:pt x="102" y="320"/>
                </a:lnTo>
                <a:lnTo>
                  <a:pt x="124" y="285"/>
                </a:lnTo>
                <a:lnTo>
                  <a:pt x="141" y="262"/>
                </a:lnTo>
                <a:lnTo>
                  <a:pt x="165" y="234"/>
                </a:lnTo>
                <a:lnTo>
                  <a:pt x="190" y="203"/>
                </a:lnTo>
                <a:lnTo>
                  <a:pt x="216" y="175"/>
                </a:lnTo>
                <a:lnTo>
                  <a:pt x="235" y="155"/>
                </a:lnTo>
                <a:lnTo>
                  <a:pt x="263" y="135"/>
                </a:lnTo>
                <a:lnTo>
                  <a:pt x="287" y="121"/>
                </a:lnTo>
                <a:lnTo>
                  <a:pt x="311" y="110"/>
                </a:lnTo>
                <a:lnTo>
                  <a:pt x="338" y="102"/>
                </a:lnTo>
                <a:lnTo>
                  <a:pt x="354" y="101"/>
                </a:lnTo>
                <a:lnTo>
                  <a:pt x="372" y="102"/>
                </a:lnTo>
                <a:lnTo>
                  <a:pt x="386" y="105"/>
                </a:lnTo>
                <a:lnTo>
                  <a:pt x="400" y="108"/>
                </a:lnTo>
                <a:lnTo>
                  <a:pt x="412" y="112"/>
                </a:lnTo>
                <a:lnTo>
                  <a:pt x="412" y="0"/>
                </a:lnTo>
                <a:lnTo>
                  <a:pt x="427" y="36"/>
                </a:lnTo>
                <a:lnTo>
                  <a:pt x="441" y="68"/>
                </a:lnTo>
                <a:lnTo>
                  <a:pt x="461" y="110"/>
                </a:lnTo>
                <a:lnTo>
                  <a:pt x="483" y="144"/>
                </a:lnTo>
                <a:lnTo>
                  <a:pt x="502" y="172"/>
                </a:lnTo>
                <a:lnTo>
                  <a:pt x="527" y="197"/>
                </a:lnTo>
                <a:lnTo>
                  <a:pt x="504" y="217"/>
                </a:lnTo>
                <a:lnTo>
                  <a:pt x="480" y="241"/>
                </a:lnTo>
                <a:lnTo>
                  <a:pt x="454" y="271"/>
                </a:lnTo>
                <a:lnTo>
                  <a:pt x="434" y="303"/>
                </a:lnTo>
                <a:lnTo>
                  <a:pt x="423" y="323"/>
                </a:lnTo>
                <a:lnTo>
                  <a:pt x="411" y="355"/>
                </a:lnTo>
                <a:lnTo>
                  <a:pt x="411" y="242"/>
                </a:lnTo>
                <a:lnTo>
                  <a:pt x="386" y="234"/>
                </a:lnTo>
                <a:lnTo>
                  <a:pt x="364" y="232"/>
                </a:lnTo>
                <a:lnTo>
                  <a:pt x="340" y="234"/>
                </a:lnTo>
                <a:lnTo>
                  <a:pt x="315" y="240"/>
                </a:lnTo>
                <a:lnTo>
                  <a:pt x="287" y="252"/>
                </a:lnTo>
                <a:lnTo>
                  <a:pt x="262" y="262"/>
                </a:lnTo>
                <a:lnTo>
                  <a:pt x="227" y="283"/>
                </a:lnTo>
                <a:lnTo>
                  <a:pt x="197" y="306"/>
                </a:lnTo>
                <a:lnTo>
                  <a:pt x="171" y="329"/>
                </a:lnTo>
                <a:lnTo>
                  <a:pt x="145" y="356"/>
                </a:lnTo>
                <a:lnTo>
                  <a:pt x="131" y="370"/>
                </a:lnTo>
                <a:lnTo>
                  <a:pt x="119" y="382"/>
                </a:lnTo>
                <a:lnTo>
                  <a:pt x="108" y="394"/>
                </a:lnTo>
                <a:lnTo>
                  <a:pt x="99" y="407"/>
                </a:lnTo>
                <a:lnTo>
                  <a:pt x="81" y="430"/>
                </a:lnTo>
                <a:lnTo>
                  <a:pt x="69" y="449"/>
                </a:lnTo>
                <a:lnTo>
                  <a:pt x="59" y="464"/>
                </a:lnTo>
                <a:lnTo>
                  <a:pt x="50" y="479"/>
                </a:lnTo>
                <a:lnTo>
                  <a:pt x="41" y="495"/>
                </a:lnTo>
                <a:lnTo>
                  <a:pt x="33" y="509"/>
                </a:lnTo>
                <a:lnTo>
                  <a:pt x="25" y="526"/>
                </a:lnTo>
                <a:lnTo>
                  <a:pt x="16" y="546"/>
                </a:lnTo>
                <a:lnTo>
                  <a:pt x="8" y="565"/>
                </a:lnTo>
                <a:lnTo>
                  <a:pt x="0" y="585"/>
                </a:lnTo>
              </a:path>
            </a:pathLst>
          </a:custGeom>
          <a:solidFill>
            <a:srgbClr val="FF9966"/>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66" name="Freeform 49"/>
          <p:cNvSpPr>
            <a:spLocks/>
          </p:cNvSpPr>
          <p:nvPr/>
        </p:nvSpPr>
        <p:spPr bwMode="auto">
          <a:xfrm>
            <a:off x="3835400" y="1905000"/>
            <a:ext cx="839788" cy="982663"/>
          </a:xfrm>
          <a:custGeom>
            <a:avLst/>
            <a:gdLst>
              <a:gd name="T0" fmla="*/ 0 w 529"/>
              <a:gd name="T1" fmla="*/ 2147483647 h 619"/>
              <a:gd name="T2" fmla="*/ 2147483647 w 529"/>
              <a:gd name="T3" fmla="*/ 2147483647 h 619"/>
              <a:gd name="T4" fmla="*/ 2147483647 w 529"/>
              <a:gd name="T5" fmla="*/ 2147483647 h 619"/>
              <a:gd name="T6" fmla="*/ 2147483647 w 529"/>
              <a:gd name="T7" fmla="*/ 2147483647 h 619"/>
              <a:gd name="T8" fmla="*/ 2147483647 w 529"/>
              <a:gd name="T9" fmla="*/ 2147483647 h 619"/>
              <a:gd name="T10" fmla="*/ 2147483647 w 529"/>
              <a:gd name="T11" fmla="*/ 2147483647 h 619"/>
              <a:gd name="T12" fmla="*/ 2147483647 w 529"/>
              <a:gd name="T13" fmla="*/ 2147483647 h 619"/>
              <a:gd name="T14" fmla="*/ 2147483647 w 529"/>
              <a:gd name="T15" fmla="*/ 2147483647 h 619"/>
              <a:gd name="T16" fmla="*/ 2147483647 w 529"/>
              <a:gd name="T17" fmla="*/ 2147483647 h 619"/>
              <a:gd name="T18" fmla="*/ 2147483647 w 529"/>
              <a:gd name="T19" fmla="*/ 2147483647 h 619"/>
              <a:gd name="T20" fmla="*/ 2147483647 w 529"/>
              <a:gd name="T21" fmla="*/ 2147483647 h 619"/>
              <a:gd name="T22" fmla="*/ 2147483647 w 529"/>
              <a:gd name="T23" fmla="*/ 2147483647 h 619"/>
              <a:gd name="T24" fmla="*/ 2147483647 w 529"/>
              <a:gd name="T25" fmla="*/ 0 h 619"/>
              <a:gd name="T26" fmla="*/ 2147483647 w 529"/>
              <a:gd name="T27" fmla="*/ 2147483647 h 619"/>
              <a:gd name="T28" fmla="*/ 2147483647 w 529"/>
              <a:gd name="T29" fmla="*/ 2147483647 h 619"/>
              <a:gd name="T30" fmla="*/ 2147483647 w 529"/>
              <a:gd name="T31" fmla="*/ 2147483647 h 619"/>
              <a:gd name="T32" fmla="*/ 2147483647 w 529"/>
              <a:gd name="T33" fmla="*/ 2147483647 h 619"/>
              <a:gd name="T34" fmla="*/ 2147483647 w 529"/>
              <a:gd name="T35" fmla="*/ 2147483647 h 619"/>
              <a:gd name="T36" fmla="*/ 2147483647 w 529"/>
              <a:gd name="T37" fmla="*/ 2147483647 h 619"/>
              <a:gd name="T38" fmla="*/ 2147483647 w 529"/>
              <a:gd name="T39" fmla="*/ 2147483647 h 619"/>
              <a:gd name="T40" fmla="*/ 2147483647 w 529"/>
              <a:gd name="T41" fmla="*/ 2147483647 h 619"/>
              <a:gd name="T42" fmla="*/ 2147483647 w 529"/>
              <a:gd name="T43" fmla="*/ 2147483647 h 619"/>
              <a:gd name="T44" fmla="*/ 2147483647 w 529"/>
              <a:gd name="T45" fmla="*/ 2147483647 h 619"/>
              <a:gd name="T46" fmla="*/ 2147483647 w 529"/>
              <a:gd name="T47" fmla="*/ 2147483647 h 619"/>
              <a:gd name="T48" fmla="*/ 2147483647 w 529"/>
              <a:gd name="T49" fmla="*/ 2147483647 h 619"/>
              <a:gd name="T50" fmla="*/ 2147483647 w 529"/>
              <a:gd name="T51" fmla="*/ 2147483647 h 619"/>
              <a:gd name="T52" fmla="*/ 2147483647 w 529"/>
              <a:gd name="T53" fmla="*/ 2147483647 h 619"/>
              <a:gd name="T54" fmla="*/ 2147483647 w 529"/>
              <a:gd name="T55" fmla="*/ 2147483647 h 619"/>
              <a:gd name="T56" fmla="*/ 2147483647 w 529"/>
              <a:gd name="T57" fmla="*/ 2147483647 h 619"/>
              <a:gd name="T58" fmla="*/ 2147483647 w 529"/>
              <a:gd name="T59" fmla="*/ 2147483647 h 619"/>
              <a:gd name="T60" fmla="*/ 2147483647 w 529"/>
              <a:gd name="T61" fmla="*/ 2147483647 h 619"/>
              <a:gd name="T62" fmla="*/ 0 w 529"/>
              <a:gd name="T63" fmla="*/ 2147483647 h 6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619"/>
              <a:gd name="T98" fmla="*/ 529 w 529"/>
              <a:gd name="T99" fmla="*/ 619 h 6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619">
                <a:moveTo>
                  <a:pt x="0" y="618"/>
                </a:moveTo>
                <a:lnTo>
                  <a:pt x="0" y="579"/>
                </a:lnTo>
                <a:lnTo>
                  <a:pt x="9" y="549"/>
                </a:lnTo>
                <a:lnTo>
                  <a:pt x="17" y="525"/>
                </a:lnTo>
                <a:lnTo>
                  <a:pt x="28" y="496"/>
                </a:lnTo>
                <a:lnTo>
                  <a:pt x="40" y="463"/>
                </a:lnTo>
                <a:lnTo>
                  <a:pt x="53" y="440"/>
                </a:lnTo>
                <a:lnTo>
                  <a:pt x="69" y="408"/>
                </a:lnTo>
                <a:lnTo>
                  <a:pt x="86" y="376"/>
                </a:lnTo>
                <a:lnTo>
                  <a:pt x="102" y="348"/>
                </a:lnTo>
                <a:lnTo>
                  <a:pt x="124" y="313"/>
                </a:lnTo>
                <a:lnTo>
                  <a:pt x="141" y="288"/>
                </a:lnTo>
                <a:lnTo>
                  <a:pt x="165" y="260"/>
                </a:lnTo>
                <a:lnTo>
                  <a:pt x="190" y="228"/>
                </a:lnTo>
                <a:lnTo>
                  <a:pt x="216" y="199"/>
                </a:lnTo>
                <a:lnTo>
                  <a:pt x="235" y="180"/>
                </a:lnTo>
                <a:lnTo>
                  <a:pt x="263" y="159"/>
                </a:lnTo>
                <a:lnTo>
                  <a:pt x="287" y="144"/>
                </a:lnTo>
                <a:lnTo>
                  <a:pt x="311" y="133"/>
                </a:lnTo>
                <a:lnTo>
                  <a:pt x="338" y="124"/>
                </a:lnTo>
                <a:lnTo>
                  <a:pt x="354" y="123"/>
                </a:lnTo>
                <a:lnTo>
                  <a:pt x="372" y="124"/>
                </a:lnTo>
                <a:lnTo>
                  <a:pt x="386" y="127"/>
                </a:lnTo>
                <a:lnTo>
                  <a:pt x="400" y="130"/>
                </a:lnTo>
                <a:lnTo>
                  <a:pt x="412" y="136"/>
                </a:lnTo>
                <a:lnTo>
                  <a:pt x="412" y="0"/>
                </a:lnTo>
                <a:lnTo>
                  <a:pt x="426" y="35"/>
                </a:lnTo>
                <a:lnTo>
                  <a:pt x="442" y="74"/>
                </a:lnTo>
                <a:lnTo>
                  <a:pt x="461" y="114"/>
                </a:lnTo>
                <a:lnTo>
                  <a:pt x="483" y="150"/>
                </a:lnTo>
                <a:lnTo>
                  <a:pt x="499" y="172"/>
                </a:lnTo>
                <a:lnTo>
                  <a:pt x="528" y="193"/>
                </a:lnTo>
                <a:lnTo>
                  <a:pt x="528" y="223"/>
                </a:lnTo>
                <a:lnTo>
                  <a:pt x="504" y="243"/>
                </a:lnTo>
                <a:lnTo>
                  <a:pt x="480" y="265"/>
                </a:lnTo>
                <a:lnTo>
                  <a:pt x="455" y="298"/>
                </a:lnTo>
                <a:lnTo>
                  <a:pt x="434" y="330"/>
                </a:lnTo>
                <a:lnTo>
                  <a:pt x="424" y="350"/>
                </a:lnTo>
                <a:lnTo>
                  <a:pt x="411" y="383"/>
                </a:lnTo>
                <a:lnTo>
                  <a:pt x="411" y="267"/>
                </a:lnTo>
                <a:lnTo>
                  <a:pt x="386" y="260"/>
                </a:lnTo>
                <a:lnTo>
                  <a:pt x="364" y="257"/>
                </a:lnTo>
                <a:lnTo>
                  <a:pt x="340" y="260"/>
                </a:lnTo>
                <a:lnTo>
                  <a:pt x="315" y="266"/>
                </a:lnTo>
                <a:lnTo>
                  <a:pt x="287" y="277"/>
                </a:lnTo>
                <a:lnTo>
                  <a:pt x="262" y="288"/>
                </a:lnTo>
                <a:lnTo>
                  <a:pt x="227" y="311"/>
                </a:lnTo>
                <a:lnTo>
                  <a:pt x="197" y="333"/>
                </a:lnTo>
                <a:lnTo>
                  <a:pt x="171" y="355"/>
                </a:lnTo>
                <a:lnTo>
                  <a:pt x="144" y="385"/>
                </a:lnTo>
                <a:lnTo>
                  <a:pt x="131" y="398"/>
                </a:lnTo>
                <a:lnTo>
                  <a:pt x="119" y="411"/>
                </a:lnTo>
                <a:lnTo>
                  <a:pt x="108" y="424"/>
                </a:lnTo>
                <a:lnTo>
                  <a:pt x="99" y="436"/>
                </a:lnTo>
                <a:lnTo>
                  <a:pt x="81" y="459"/>
                </a:lnTo>
                <a:lnTo>
                  <a:pt x="69" y="479"/>
                </a:lnTo>
                <a:lnTo>
                  <a:pt x="59" y="494"/>
                </a:lnTo>
                <a:lnTo>
                  <a:pt x="50" y="509"/>
                </a:lnTo>
                <a:lnTo>
                  <a:pt x="40" y="526"/>
                </a:lnTo>
                <a:lnTo>
                  <a:pt x="33" y="540"/>
                </a:lnTo>
                <a:lnTo>
                  <a:pt x="25" y="557"/>
                </a:lnTo>
                <a:lnTo>
                  <a:pt x="16" y="578"/>
                </a:lnTo>
                <a:lnTo>
                  <a:pt x="7" y="597"/>
                </a:lnTo>
                <a:lnTo>
                  <a:pt x="0" y="618"/>
                </a:lnTo>
              </a:path>
            </a:pathLst>
          </a:custGeom>
          <a:solidFill>
            <a:srgbClr val="FE9B0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56" name="Line 5"/>
          <p:cNvSpPr>
            <a:spLocks noChangeShapeType="1"/>
          </p:cNvSpPr>
          <p:nvPr/>
        </p:nvSpPr>
        <p:spPr bwMode="auto">
          <a:xfrm>
            <a:off x="914400" y="80772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095880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Who(m) to Talk with &amp; When?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6283790"/>
              </p:ext>
            </p:extLst>
          </p:nvPr>
        </p:nvGraphicFramePr>
        <p:xfrm>
          <a:off x="457200" y="838200"/>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838200" y="1892300"/>
            <a:ext cx="7216381" cy="461665"/>
            <a:chOff x="1193799" y="1866900"/>
            <a:chExt cx="7216381" cy="461665"/>
          </a:xfrm>
        </p:grpSpPr>
        <p:sp>
          <p:nvSpPr>
            <p:cNvPr id="6" name="Line 11"/>
            <p:cNvSpPr>
              <a:spLocks noChangeShapeType="1"/>
            </p:cNvSpPr>
            <p:nvPr/>
          </p:nvSpPr>
          <p:spPr bwMode="auto">
            <a:xfrm>
              <a:off x="4018209" y="2110146"/>
              <a:ext cx="3361386" cy="0"/>
            </a:xfrm>
            <a:prstGeom prst="line">
              <a:avLst/>
            </a:prstGeom>
            <a:noFill/>
            <a:ln w="76200">
              <a:solidFill>
                <a:srgbClr val="00B0F0"/>
              </a:solidFill>
              <a:round/>
              <a:headEnd/>
              <a:tailEnd type="stealth" w="med" len="lg"/>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effectLst>
                  <a:outerShdw blurRad="38100" dist="38100" dir="2700000" algn="tl">
                    <a:srgbClr val="000000">
                      <a:alpha val="43137"/>
                    </a:srgbClr>
                  </a:outerShdw>
                </a:effectLst>
              </a:endParaRPr>
            </a:p>
          </p:txBody>
        </p:sp>
        <p:sp>
          <p:nvSpPr>
            <p:cNvPr id="7" name="Line 13"/>
            <p:cNvSpPr>
              <a:spLocks noChangeShapeType="1"/>
            </p:cNvSpPr>
            <p:nvPr/>
          </p:nvSpPr>
          <p:spPr bwMode="auto">
            <a:xfrm flipV="1">
              <a:off x="1193799" y="2104845"/>
              <a:ext cx="1161211" cy="5301"/>
            </a:xfrm>
            <a:prstGeom prst="line">
              <a:avLst/>
            </a:prstGeom>
            <a:noFill/>
            <a:ln w="76200">
              <a:solidFill>
                <a:srgbClr val="00B0F0"/>
              </a:solidFill>
              <a:round/>
              <a:headEnd type="stealth" w="med" len="lg"/>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effectLst>
                  <a:outerShdw blurRad="38100" dist="38100" dir="2700000" algn="tl">
                    <a:srgbClr val="000000">
                      <a:alpha val="43137"/>
                    </a:srgbClr>
                  </a:outerShdw>
                </a:effectLst>
              </a:endParaRPr>
            </a:p>
          </p:txBody>
        </p:sp>
        <p:sp>
          <p:nvSpPr>
            <p:cNvPr id="8" name="Text Box 15"/>
            <p:cNvSpPr txBox="1">
              <a:spLocks noChangeArrowheads="1"/>
            </p:cNvSpPr>
            <p:nvPr/>
          </p:nvSpPr>
          <p:spPr bwMode="auto">
            <a:xfrm>
              <a:off x="7396761" y="1866900"/>
              <a:ext cx="1013419" cy="461665"/>
            </a:xfrm>
            <a:prstGeom prst="rect">
              <a:avLst/>
            </a:prstGeom>
            <a:noFill/>
            <a:ln w="9525">
              <a:noFill/>
              <a:miter lim="800000"/>
              <a:headEnd/>
              <a:tailEnd/>
            </a:ln>
            <a:effec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rgbClr val="00B0F0"/>
                  </a:solidFill>
                  <a:effectLst>
                    <a:outerShdw blurRad="38100" dist="38100" dir="2700000" algn="tl">
                      <a:srgbClr val="000000">
                        <a:alpha val="43137"/>
                      </a:srgbClr>
                    </a:outerShdw>
                  </a:effectLst>
                </a:rPr>
                <a:t>PD/PO</a:t>
              </a:r>
              <a:endParaRPr lang="en-US" sz="2400" dirty="0">
                <a:solidFill>
                  <a:srgbClr val="00B0F0"/>
                </a:solidFill>
                <a:effectLst>
                  <a:outerShdw blurRad="38100" dist="38100" dir="2700000" algn="tl">
                    <a:srgbClr val="000000">
                      <a:alpha val="43137"/>
                    </a:srgbClr>
                  </a:outerShdw>
                </a:effectLst>
              </a:endParaRPr>
            </a:p>
          </p:txBody>
        </p:sp>
        <p:cxnSp>
          <p:nvCxnSpPr>
            <p:cNvPr id="9" name="Straight Connector 8"/>
            <p:cNvCxnSpPr/>
            <p:nvPr/>
          </p:nvCxnSpPr>
          <p:spPr>
            <a:xfrm>
              <a:off x="2137893" y="2112132"/>
              <a:ext cx="1906073" cy="0"/>
            </a:xfrm>
            <a:prstGeom prst="line">
              <a:avLst/>
            </a:prstGeom>
            <a:ln w="28575">
              <a:solidFill>
                <a:srgbClr val="00B0F0"/>
              </a:solidFill>
              <a:prstDash val="sysDash"/>
            </a:ln>
          </p:spPr>
          <p:style>
            <a:lnRef idx="1">
              <a:schemeClr val="accent1"/>
            </a:lnRef>
            <a:fillRef idx="0">
              <a:schemeClr val="accent1"/>
            </a:fillRef>
            <a:effectRef idx="0">
              <a:schemeClr val="accent1"/>
            </a:effectRef>
            <a:fontRef idx="minor">
              <a:schemeClr val="tx1"/>
            </a:fontRef>
          </p:style>
        </p:cxnSp>
      </p:grpSp>
      <p:sp>
        <p:nvSpPr>
          <p:cNvPr id="15" name="Line 7"/>
          <p:cNvSpPr>
            <a:spLocks noChangeShapeType="1"/>
          </p:cNvSpPr>
          <p:nvPr/>
        </p:nvSpPr>
        <p:spPr bwMode="auto">
          <a:xfrm>
            <a:off x="1982353" y="1826516"/>
            <a:ext cx="1680450" cy="4409"/>
          </a:xfrm>
          <a:prstGeom prst="line">
            <a:avLst/>
          </a:prstGeom>
          <a:noFill/>
          <a:ln w="76200">
            <a:solidFill>
              <a:srgbClr val="92D050"/>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effectLst>
                <a:outerShdw blurRad="38100" dist="38100" dir="2700000" algn="tl">
                  <a:srgbClr val="000000">
                    <a:alpha val="43137"/>
                  </a:srgbClr>
                </a:outerShdw>
              </a:effectLst>
            </a:endParaRPr>
          </a:p>
        </p:txBody>
      </p:sp>
      <p:sp>
        <p:nvSpPr>
          <p:cNvPr id="16" name="Text Box 14"/>
          <p:cNvSpPr txBox="1">
            <a:spLocks noChangeArrowheads="1"/>
          </p:cNvSpPr>
          <p:nvPr/>
        </p:nvSpPr>
        <p:spPr bwMode="auto">
          <a:xfrm>
            <a:off x="3644285" y="1600200"/>
            <a:ext cx="693010" cy="461665"/>
          </a:xfrm>
          <a:prstGeom prst="rect">
            <a:avLst/>
          </a:prstGeom>
          <a:noFill/>
          <a:ln w="9525">
            <a:noFill/>
            <a:miter lim="800000"/>
            <a:headEnd/>
            <a:tailEnd/>
          </a:ln>
          <a:effec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smtClean="0">
                <a:solidFill>
                  <a:srgbClr val="92D050"/>
                </a:solidFill>
                <a:effectLst>
                  <a:outerShdw blurRad="38100" dist="38100" dir="2700000" algn="tl">
                    <a:srgbClr val="000000">
                      <a:alpha val="43137"/>
                    </a:srgbClr>
                  </a:outerShdw>
                </a:effectLst>
              </a:rPr>
              <a:t>SRO</a:t>
            </a:r>
            <a:endParaRPr lang="en-US" sz="2400" dirty="0">
              <a:solidFill>
                <a:srgbClr val="92D050"/>
              </a:solidFill>
              <a:effectLst>
                <a:outerShdw blurRad="38100" dist="38100" dir="2700000" algn="tl">
                  <a:srgbClr val="000000">
                    <a:alpha val="43137"/>
                  </a:srgbClr>
                </a:outerShdw>
              </a:effectLst>
            </a:endParaRPr>
          </a:p>
        </p:txBody>
      </p:sp>
      <p:grpSp>
        <p:nvGrpSpPr>
          <p:cNvPr id="18" name="Group 17"/>
          <p:cNvGrpSpPr/>
          <p:nvPr/>
        </p:nvGrpSpPr>
        <p:grpSpPr>
          <a:xfrm>
            <a:off x="5171269" y="2326416"/>
            <a:ext cx="3972731" cy="507832"/>
            <a:chOff x="5193102" y="2211769"/>
            <a:chExt cx="3895093" cy="461665"/>
          </a:xfrm>
        </p:grpSpPr>
        <p:sp>
          <p:nvSpPr>
            <p:cNvPr id="19" name="Line 12"/>
            <p:cNvSpPr>
              <a:spLocks noChangeShapeType="1"/>
            </p:cNvSpPr>
            <p:nvPr/>
          </p:nvSpPr>
          <p:spPr bwMode="auto">
            <a:xfrm>
              <a:off x="5193102" y="2429973"/>
              <a:ext cx="2190422" cy="0"/>
            </a:xfrm>
            <a:prstGeom prst="line">
              <a:avLst/>
            </a:prstGeom>
            <a:noFill/>
            <a:ln w="76200">
              <a:solidFill>
                <a:srgbClr val="CC99FF"/>
              </a:solidFill>
              <a:round/>
              <a:headEnd/>
              <a:tailEnd type="stealth" w="med" len="lg"/>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effectLst>
                  <a:outerShdw blurRad="38100" dist="38100" dir="2700000" algn="tl">
                    <a:srgbClr val="000000">
                      <a:alpha val="43137"/>
                    </a:srgbClr>
                  </a:outerShdw>
                </a:effectLst>
              </a:endParaRPr>
            </a:p>
          </p:txBody>
        </p:sp>
        <p:sp>
          <p:nvSpPr>
            <p:cNvPr id="20" name="Text Box 16"/>
            <p:cNvSpPr txBox="1">
              <a:spLocks noChangeArrowheads="1"/>
            </p:cNvSpPr>
            <p:nvPr/>
          </p:nvSpPr>
          <p:spPr bwMode="auto">
            <a:xfrm>
              <a:off x="7383882" y="2211769"/>
              <a:ext cx="1704313" cy="461665"/>
            </a:xfrm>
            <a:prstGeom prst="rect">
              <a:avLst/>
            </a:prstGeom>
            <a:noFill/>
            <a:ln w="9525">
              <a:noFill/>
              <a:miter lim="800000"/>
              <a:headEnd/>
              <a:tailEnd/>
            </a:ln>
            <a:effec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solidFill>
                    <a:srgbClr val="CC99FF"/>
                  </a:solidFill>
                  <a:effectLst>
                    <a:outerShdw blurRad="38100" dist="38100" dir="2700000" algn="tl">
                      <a:srgbClr val="000000">
                        <a:alpha val="43137"/>
                      </a:srgbClr>
                    </a:outerShdw>
                  </a:effectLst>
                </a:rPr>
                <a:t>GMO/GMS</a:t>
              </a:r>
            </a:p>
          </p:txBody>
        </p:sp>
      </p:grpSp>
      <p:sp>
        <p:nvSpPr>
          <p:cNvPr id="21" name="Text Box 8"/>
          <p:cNvSpPr txBox="1">
            <a:spLocks noChangeArrowheads="1"/>
          </p:cNvSpPr>
          <p:nvPr/>
        </p:nvSpPr>
        <p:spPr bwMode="auto">
          <a:xfrm>
            <a:off x="150812" y="2743200"/>
            <a:ext cx="4545013" cy="2000548"/>
          </a:xfrm>
          <a:prstGeom prst="rect">
            <a:avLst/>
          </a:prstGeom>
          <a:noFill/>
          <a:ln w="9525">
            <a:noFill/>
            <a:miter lim="800000"/>
            <a:headEnd/>
            <a:tailEnd/>
          </a:ln>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indent="-177800"/>
            <a:r>
              <a:rPr lang="en-US" sz="2400" dirty="0">
                <a:solidFill>
                  <a:srgbClr val="92D050"/>
                </a:solidFill>
                <a:effectLst>
                  <a:outerShdw blurRad="38100" dist="38100" dir="2700000" algn="tl">
                    <a:srgbClr val="000000">
                      <a:alpha val="43137"/>
                    </a:srgbClr>
                  </a:outerShdw>
                </a:effectLst>
              </a:rPr>
              <a:t>Scientific Review </a:t>
            </a:r>
            <a:r>
              <a:rPr lang="en-US" sz="2400" dirty="0" smtClean="0">
                <a:solidFill>
                  <a:srgbClr val="92D050"/>
                </a:solidFill>
                <a:effectLst>
                  <a:outerShdw blurRad="38100" dist="38100" dir="2700000" algn="tl">
                    <a:srgbClr val="000000">
                      <a:alpha val="43137"/>
                    </a:srgbClr>
                  </a:outerShdw>
                </a:effectLst>
              </a:rPr>
              <a:t>Officer (SRO)</a:t>
            </a:r>
            <a:endParaRPr lang="en-US" sz="2000" dirty="0">
              <a:solidFill>
                <a:srgbClr val="92D050"/>
              </a:solidFill>
              <a:effectLst>
                <a:outerShdw blurRad="38100" dist="38100" dir="2700000" algn="tl">
                  <a:srgbClr val="000000">
                    <a:alpha val="43137"/>
                  </a:srgbClr>
                </a:outerShdw>
              </a:effectLst>
            </a:endParaRPr>
          </a:p>
          <a:p>
            <a:pPr marL="177800" indent="-177800">
              <a:buFontTx/>
              <a:buChar char="•"/>
            </a:pPr>
            <a:r>
              <a:rPr lang="en-US" sz="2000" dirty="0">
                <a:solidFill>
                  <a:srgbClr val="92D050"/>
                </a:solidFill>
                <a:effectLst>
                  <a:outerShdw blurRad="38100" dist="38100" dir="2700000" algn="tl">
                    <a:srgbClr val="000000">
                      <a:alpha val="43137"/>
                    </a:srgbClr>
                  </a:outerShdw>
                </a:effectLst>
              </a:rPr>
              <a:t>Manages, coordinates &amp;</a:t>
            </a:r>
            <a:r>
              <a:rPr lang="en-US" sz="2000" dirty="0" smtClean="0">
                <a:solidFill>
                  <a:srgbClr val="92D050"/>
                </a:solidFill>
                <a:effectLst>
                  <a:outerShdw blurRad="38100" dist="38100" dir="2700000" algn="tl">
                    <a:srgbClr val="000000">
                      <a:alpha val="43137"/>
                    </a:srgbClr>
                  </a:outerShdw>
                </a:effectLst>
              </a:rPr>
              <a:t> </a:t>
            </a:r>
            <a:r>
              <a:rPr lang="en-US" sz="2000" dirty="0">
                <a:solidFill>
                  <a:srgbClr val="92D050"/>
                </a:solidFill>
                <a:effectLst>
                  <a:outerShdw blurRad="38100" dist="38100" dir="2700000" algn="tl">
                    <a:srgbClr val="000000">
                      <a:alpha val="43137"/>
                    </a:srgbClr>
                  </a:outerShdw>
                </a:effectLst>
              </a:rPr>
              <a:t>conducts initial peer review</a:t>
            </a:r>
          </a:p>
          <a:p>
            <a:pPr marL="177800" indent="-177800">
              <a:buFontTx/>
              <a:buChar char="•"/>
            </a:pPr>
            <a:r>
              <a:rPr lang="en-US" sz="2000" dirty="0">
                <a:solidFill>
                  <a:srgbClr val="92D050"/>
                </a:solidFill>
                <a:effectLst>
                  <a:outerShdw blurRad="38100" dist="38100" dir="2700000" algn="tl">
                    <a:srgbClr val="000000">
                      <a:alpha val="43137"/>
                    </a:srgbClr>
                  </a:outerShdw>
                </a:effectLst>
              </a:rPr>
              <a:t>Ensures fairness </a:t>
            </a:r>
            <a:r>
              <a:rPr lang="en-US" sz="2000" dirty="0" smtClean="0">
                <a:solidFill>
                  <a:srgbClr val="92D050"/>
                </a:solidFill>
                <a:effectLst>
                  <a:outerShdw blurRad="38100" dist="38100" dir="2700000" algn="tl">
                    <a:srgbClr val="000000">
                      <a:alpha val="43137"/>
                    </a:srgbClr>
                  </a:outerShdw>
                </a:effectLst>
              </a:rPr>
              <a:t>&amp; </a:t>
            </a:r>
            <a:r>
              <a:rPr lang="en-US" sz="2000" dirty="0">
                <a:solidFill>
                  <a:srgbClr val="92D050"/>
                </a:solidFill>
                <a:effectLst>
                  <a:outerShdw blurRad="38100" dist="38100" dir="2700000" algn="tl">
                    <a:srgbClr val="000000">
                      <a:alpha val="43137"/>
                    </a:srgbClr>
                  </a:outerShdw>
                </a:effectLst>
              </a:rPr>
              <a:t>administrative compliance of applications</a:t>
            </a:r>
          </a:p>
          <a:p>
            <a:pPr marL="177800" indent="-177800">
              <a:buFontTx/>
              <a:buChar char="•"/>
            </a:pPr>
            <a:r>
              <a:rPr lang="en-US" sz="2000" dirty="0">
                <a:solidFill>
                  <a:srgbClr val="92D050"/>
                </a:solidFill>
                <a:effectLst>
                  <a:outerShdw blurRad="38100" dist="38100" dir="2700000" algn="tl">
                    <a:srgbClr val="000000">
                      <a:alpha val="43137"/>
                    </a:srgbClr>
                  </a:outerShdw>
                </a:effectLst>
              </a:rPr>
              <a:t>Prepares summary statements</a:t>
            </a:r>
          </a:p>
        </p:txBody>
      </p:sp>
      <p:sp>
        <p:nvSpPr>
          <p:cNvPr id="22" name="Text Box 9"/>
          <p:cNvSpPr txBox="1">
            <a:spLocks noChangeArrowheads="1"/>
          </p:cNvSpPr>
          <p:nvPr/>
        </p:nvSpPr>
        <p:spPr bwMode="auto">
          <a:xfrm>
            <a:off x="620712" y="4833867"/>
            <a:ext cx="7904163" cy="1981200"/>
          </a:xfrm>
          <a:prstGeom prst="rect">
            <a:avLst/>
          </a:prstGeom>
          <a:noFill/>
          <a:ln w="9525">
            <a:noFill/>
            <a:miter lim="800000"/>
            <a:headEnd/>
            <a:tailEnd/>
          </a:ln>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indent="-177800"/>
            <a:r>
              <a:rPr lang="en-US" sz="2400" dirty="0">
                <a:solidFill>
                  <a:srgbClr val="00B0F0"/>
                </a:solidFill>
                <a:effectLst>
                  <a:outerShdw blurRad="38100" dist="38100" dir="2700000" algn="tl">
                    <a:srgbClr val="000000">
                      <a:alpha val="43137"/>
                    </a:srgbClr>
                  </a:outerShdw>
                </a:effectLst>
              </a:rPr>
              <a:t>Program </a:t>
            </a:r>
            <a:r>
              <a:rPr lang="en-US" sz="2400" dirty="0" smtClean="0">
                <a:solidFill>
                  <a:srgbClr val="00B0F0"/>
                </a:solidFill>
                <a:effectLst>
                  <a:outerShdw blurRad="38100" dist="38100" dir="2700000" algn="tl">
                    <a:srgbClr val="000000">
                      <a:alpha val="43137"/>
                    </a:srgbClr>
                  </a:outerShdw>
                </a:effectLst>
              </a:rPr>
              <a:t>Director/Officer (PD/PO)</a:t>
            </a:r>
            <a:endParaRPr lang="en-US" sz="2000" dirty="0">
              <a:solidFill>
                <a:srgbClr val="00B0F0"/>
              </a:solidFill>
              <a:effectLst>
                <a:outerShdw blurRad="38100" dist="38100" dir="2700000" algn="tl">
                  <a:srgbClr val="000000">
                    <a:alpha val="43137"/>
                  </a:srgbClr>
                </a:outerShdw>
              </a:effectLst>
            </a:endParaRPr>
          </a:p>
          <a:p>
            <a:pPr marL="177800" indent="-177800">
              <a:buFontTx/>
              <a:buChar char="•"/>
            </a:pPr>
            <a:r>
              <a:rPr lang="en-US" sz="2000" dirty="0">
                <a:solidFill>
                  <a:srgbClr val="00B0F0"/>
                </a:solidFill>
                <a:effectLst>
                  <a:outerShdw blurRad="38100" dist="38100" dir="2700000" algn="tl">
                    <a:srgbClr val="000000">
                      <a:alpha val="43137"/>
                    </a:srgbClr>
                  </a:outerShdw>
                </a:effectLst>
              </a:rPr>
              <a:t>Advises on funding opportunities </a:t>
            </a:r>
            <a:r>
              <a:rPr lang="en-US" sz="2000" dirty="0" smtClean="0">
                <a:solidFill>
                  <a:srgbClr val="00B0F0"/>
                </a:solidFill>
                <a:effectLst>
                  <a:outerShdw blurRad="38100" dist="38100" dir="2700000" algn="tl">
                    <a:srgbClr val="000000">
                      <a:alpha val="43137"/>
                    </a:srgbClr>
                  </a:outerShdw>
                </a:effectLst>
              </a:rPr>
              <a:t>&amp; </a:t>
            </a:r>
            <a:r>
              <a:rPr lang="en-US" sz="2000" dirty="0">
                <a:solidFill>
                  <a:srgbClr val="00B0F0"/>
                </a:solidFill>
                <a:effectLst>
                  <a:outerShdw blurRad="38100" dist="38100" dir="2700000" algn="tl">
                    <a:srgbClr val="000000">
                      <a:alpha val="43137"/>
                    </a:srgbClr>
                  </a:outerShdw>
                </a:effectLst>
              </a:rPr>
              <a:t>requirements for applications</a:t>
            </a:r>
          </a:p>
          <a:p>
            <a:pPr marL="177800" indent="-177800">
              <a:buFontTx/>
              <a:buChar char="•"/>
            </a:pPr>
            <a:r>
              <a:rPr lang="en-US" sz="2000" dirty="0">
                <a:solidFill>
                  <a:srgbClr val="00B0F0"/>
                </a:solidFill>
                <a:effectLst>
                  <a:outerShdw blurRad="38100" dist="38100" dir="2700000" algn="tl">
                    <a:srgbClr val="000000">
                      <a:alpha val="43137"/>
                    </a:srgbClr>
                  </a:outerShdw>
                </a:effectLst>
              </a:rPr>
              <a:t>Observes review meetings </a:t>
            </a:r>
            <a:r>
              <a:rPr lang="en-US" sz="2000" dirty="0" smtClean="0">
                <a:solidFill>
                  <a:srgbClr val="00B0F0"/>
                </a:solidFill>
                <a:effectLst>
                  <a:outerShdw blurRad="38100" dist="38100" dir="2700000" algn="tl">
                    <a:srgbClr val="000000">
                      <a:alpha val="43137"/>
                    </a:srgbClr>
                  </a:outerShdw>
                </a:effectLst>
              </a:rPr>
              <a:t>&amp; </a:t>
            </a:r>
            <a:r>
              <a:rPr lang="en-US" sz="2000" dirty="0">
                <a:solidFill>
                  <a:srgbClr val="00B0F0"/>
                </a:solidFill>
                <a:effectLst>
                  <a:outerShdw blurRad="38100" dist="38100" dir="2700000" algn="tl">
                    <a:srgbClr val="000000">
                      <a:alpha val="43137"/>
                    </a:srgbClr>
                  </a:outerShdw>
                </a:effectLst>
              </a:rPr>
              <a:t>interprets summary statements</a:t>
            </a:r>
          </a:p>
          <a:p>
            <a:pPr marL="177800" indent="-177800">
              <a:buFontTx/>
              <a:buChar char="•"/>
            </a:pPr>
            <a:r>
              <a:rPr lang="en-US" sz="2000" dirty="0">
                <a:solidFill>
                  <a:srgbClr val="00B0F0"/>
                </a:solidFill>
                <a:effectLst>
                  <a:outerShdw blurRad="38100" dist="38100" dir="2700000" algn="tl">
                    <a:srgbClr val="000000">
                      <a:alpha val="43137"/>
                    </a:srgbClr>
                  </a:outerShdw>
                </a:effectLst>
              </a:rPr>
              <a:t>Approves funding </a:t>
            </a:r>
            <a:r>
              <a:rPr lang="en-US" sz="2000" dirty="0" smtClean="0">
                <a:solidFill>
                  <a:srgbClr val="00B0F0"/>
                </a:solidFill>
                <a:effectLst>
                  <a:outerShdw blurRad="38100" dist="38100" dir="2700000" algn="tl">
                    <a:srgbClr val="000000">
                      <a:alpha val="43137"/>
                    </a:srgbClr>
                  </a:outerShdw>
                </a:effectLst>
              </a:rPr>
              <a:t>&amp; </a:t>
            </a:r>
            <a:r>
              <a:rPr lang="en-US" sz="2000" dirty="0">
                <a:solidFill>
                  <a:srgbClr val="00B0F0"/>
                </a:solidFill>
                <a:effectLst>
                  <a:outerShdw blurRad="38100" dist="38100" dir="2700000" algn="tl">
                    <a:srgbClr val="000000">
                      <a:alpha val="43137"/>
                    </a:srgbClr>
                  </a:outerShdw>
                </a:effectLst>
              </a:rPr>
              <a:t>monitors scientific progress</a:t>
            </a:r>
          </a:p>
          <a:p>
            <a:pPr marL="177800" indent="-177800">
              <a:buFontTx/>
              <a:buChar char="•"/>
            </a:pPr>
            <a:r>
              <a:rPr lang="en-US" sz="2000" dirty="0">
                <a:solidFill>
                  <a:srgbClr val="00B0F0"/>
                </a:solidFill>
                <a:effectLst>
                  <a:outerShdw blurRad="38100" dist="38100" dir="2700000" algn="tl">
                    <a:srgbClr val="000000">
                      <a:alpha val="43137"/>
                    </a:srgbClr>
                  </a:outerShdw>
                </a:effectLst>
              </a:rPr>
              <a:t>Anticipates future scientific directions, assesses research </a:t>
            </a:r>
            <a:r>
              <a:rPr lang="en-US" sz="2000" dirty="0" smtClean="0">
                <a:solidFill>
                  <a:srgbClr val="00B0F0"/>
                </a:solidFill>
                <a:effectLst>
                  <a:outerShdw blurRad="38100" dist="38100" dir="2700000" algn="tl">
                    <a:srgbClr val="000000">
                      <a:alpha val="43137"/>
                    </a:srgbClr>
                  </a:outerShdw>
                </a:effectLst>
              </a:rPr>
              <a:t>needs &amp; opportunities</a:t>
            </a:r>
            <a:endParaRPr lang="en-US" sz="2000" dirty="0">
              <a:solidFill>
                <a:srgbClr val="00B0F0"/>
              </a:solidFill>
              <a:effectLst>
                <a:outerShdw blurRad="38100" dist="38100" dir="2700000" algn="tl">
                  <a:srgbClr val="000000">
                    <a:alpha val="43137"/>
                  </a:srgbClr>
                </a:outerShdw>
              </a:effectLst>
            </a:endParaRPr>
          </a:p>
        </p:txBody>
      </p:sp>
      <p:sp>
        <p:nvSpPr>
          <p:cNvPr id="23" name="Text Box 10"/>
          <p:cNvSpPr txBox="1">
            <a:spLocks noChangeArrowheads="1"/>
          </p:cNvSpPr>
          <p:nvPr/>
        </p:nvSpPr>
        <p:spPr bwMode="auto">
          <a:xfrm>
            <a:off x="4725987" y="2743200"/>
            <a:ext cx="4267200" cy="2062103"/>
          </a:xfrm>
          <a:prstGeom prst="rect">
            <a:avLst/>
          </a:prstGeom>
          <a:noFill/>
          <a:ln w="9525">
            <a:noFill/>
            <a:miter lim="800000"/>
            <a:headEnd/>
            <a:tailEnd/>
          </a:ln>
          <a:effec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indent="-177800"/>
            <a:r>
              <a:rPr lang="en-US" sz="2400" dirty="0">
                <a:solidFill>
                  <a:srgbClr val="CC99FF"/>
                </a:solidFill>
                <a:effectLst>
                  <a:outerShdw blurRad="38100" dist="38100" dir="2700000" algn="tl">
                    <a:srgbClr val="000000">
                      <a:alpha val="43137"/>
                    </a:srgbClr>
                  </a:outerShdw>
                </a:effectLst>
              </a:rPr>
              <a:t>Grants Management </a:t>
            </a:r>
            <a:r>
              <a:rPr lang="en-US" sz="2400" dirty="0" smtClean="0">
                <a:solidFill>
                  <a:srgbClr val="CC99FF"/>
                </a:solidFill>
                <a:effectLst>
                  <a:outerShdw blurRad="38100" dist="38100" dir="2700000" algn="tl">
                    <a:srgbClr val="000000">
                      <a:alpha val="43137"/>
                    </a:srgbClr>
                  </a:outerShdw>
                </a:effectLst>
              </a:rPr>
              <a:t>Officer/</a:t>
            </a:r>
            <a:r>
              <a:rPr lang="en-US" sz="2400" dirty="0">
                <a:solidFill>
                  <a:srgbClr val="CC99FF"/>
                </a:solidFill>
                <a:effectLst>
                  <a:outerShdw blurRad="38100" dist="38100" dir="2700000" algn="tl">
                    <a:srgbClr val="000000">
                      <a:alpha val="43137"/>
                    </a:srgbClr>
                  </a:outerShdw>
                </a:effectLst>
              </a:rPr>
              <a:t/>
            </a:r>
            <a:br>
              <a:rPr lang="en-US" sz="2400" dirty="0">
                <a:solidFill>
                  <a:srgbClr val="CC99FF"/>
                </a:solidFill>
                <a:effectLst>
                  <a:outerShdw blurRad="38100" dist="38100" dir="2700000" algn="tl">
                    <a:srgbClr val="000000">
                      <a:alpha val="43137"/>
                    </a:srgbClr>
                  </a:outerShdw>
                </a:effectLst>
              </a:rPr>
            </a:br>
            <a:r>
              <a:rPr lang="en-US" sz="2400" dirty="0">
                <a:solidFill>
                  <a:srgbClr val="CC99FF"/>
                </a:solidFill>
                <a:effectLst>
                  <a:outerShdw blurRad="38100" dist="38100" dir="2700000" algn="tl">
                    <a:srgbClr val="000000">
                      <a:alpha val="43137"/>
                    </a:srgbClr>
                  </a:outerShdw>
                </a:effectLst>
              </a:rPr>
              <a:t>Specialist (GMO/GMS)</a:t>
            </a:r>
            <a:endParaRPr lang="en-US" sz="2000" dirty="0">
              <a:solidFill>
                <a:srgbClr val="CC99FF"/>
              </a:solidFill>
              <a:effectLst>
                <a:outerShdw blurRad="38100" dist="38100" dir="2700000" algn="tl">
                  <a:srgbClr val="000000">
                    <a:alpha val="43137"/>
                  </a:srgbClr>
                </a:outerShdw>
              </a:effectLst>
            </a:endParaRPr>
          </a:p>
          <a:p>
            <a:pPr marL="177800" indent="-177800">
              <a:buFontTx/>
              <a:buChar char="•"/>
            </a:pPr>
            <a:r>
              <a:rPr lang="en-US" sz="2000" dirty="0">
                <a:solidFill>
                  <a:srgbClr val="CC99FF"/>
                </a:solidFill>
                <a:effectLst>
                  <a:outerShdw blurRad="38100" dist="38100" dir="2700000" algn="tl">
                    <a:srgbClr val="000000">
                      <a:alpha val="43137"/>
                    </a:srgbClr>
                  </a:outerShdw>
                </a:effectLst>
              </a:rPr>
              <a:t>Sets up </a:t>
            </a:r>
            <a:r>
              <a:rPr lang="en-US" sz="2000" dirty="0" smtClean="0">
                <a:solidFill>
                  <a:srgbClr val="CC99FF"/>
                </a:solidFill>
                <a:effectLst>
                  <a:outerShdw blurRad="38100" dist="38100" dir="2700000" algn="tl">
                    <a:srgbClr val="000000">
                      <a:alpha val="43137"/>
                    </a:srgbClr>
                  </a:outerShdw>
                </a:effectLst>
              </a:rPr>
              <a:t>&amp; </a:t>
            </a:r>
            <a:r>
              <a:rPr lang="en-US" sz="2000" dirty="0">
                <a:solidFill>
                  <a:srgbClr val="CC99FF"/>
                </a:solidFill>
                <a:effectLst>
                  <a:outerShdw blurRad="38100" dist="38100" dir="2700000" algn="tl">
                    <a:srgbClr val="000000">
                      <a:alpha val="43137"/>
                    </a:srgbClr>
                  </a:outerShdw>
                </a:effectLst>
              </a:rPr>
              <a:t>issues awards</a:t>
            </a:r>
          </a:p>
          <a:p>
            <a:pPr marL="177800" indent="-177800">
              <a:buFontTx/>
              <a:buChar char="•"/>
            </a:pPr>
            <a:r>
              <a:rPr lang="en-US" sz="2000" dirty="0">
                <a:solidFill>
                  <a:srgbClr val="CC99FF"/>
                </a:solidFill>
                <a:effectLst>
                  <a:outerShdw blurRad="38100" dist="38100" dir="2700000" algn="tl">
                    <a:srgbClr val="000000">
                      <a:alpha val="43137"/>
                    </a:srgbClr>
                  </a:outerShdw>
                </a:effectLst>
              </a:rPr>
              <a:t>Interprets </a:t>
            </a:r>
            <a:r>
              <a:rPr lang="en-US" sz="2000" dirty="0" smtClean="0">
                <a:solidFill>
                  <a:srgbClr val="CC99FF"/>
                </a:solidFill>
                <a:effectLst>
                  <a:outerShdw blurRad="38100" dist="38100" dir="2700000" algn="tl">
                    <a:srgbClr val="000000">
                      <a:alpha val="43137"/>
                    </a:srgbClr>
                  </a:outerShdw>
                </a:effectLst>
              </a:rPr>
              <a:t>&amp; </a:t>
            </a:r>
            <a:r>
              <a:rPr lang="en-US" sz="2000" dirty="0">
                <a:solidFill>
                  <a:srgbClr val="CC99FF"/>
                </a:solidFill>
                <a:effectLst>
                  <a:outerShdw blurRad="38100" dist="38100" dir="2700000" algn="tl">
                    <a:srgbClr val="000000">
                      <a:alpha val="43137"/>
                    </a:srgbClr>
                  </a:outerShdw>
                </a:effectLst>
              </a:rPr>
              <a:t>ensures compliance with grant policies</a:t>
            </a:r>
          </a:p>
          <a:p>
            <a:pPr marL="177800" indent="-177800">
              <a:buFontTx/>
              <a:buChar char="•"/>
            </a:pPr>
            <a:r>
              <a:rPr lang="en-US" sz="2000" dirty="0">
                <a:solidFill>
                  <a:srgbClr val="CC99FF"/>
                </a:solidFill>
                <a:effectLst>
                  <a:outerShdw blurRad="38100" dist="38100" dir="2700000" algn="tl">
                    <a:srgbClr val="000000">
                      <a:alpha val="43137"/>
                    </a:srgbClr>
                  </a:outerShdw>
                </a:effectLst>
              </a:rPr>
              <a:t>Reviews grant business activities</a:t>
            </a:r>
          </a:p>
        </p:txBody>
      </p:sp>
      <p:sp>
        <p:nvSpPr>
          <p:cNvPr id="24" name="Line 5"/>
          <p:cNvSpPr>
            <a:spLocks noChangeShapeType="1"/>
          </p:cNvSpPr>
          <p:nvPr/>
        </p:nvSpPr>
        <p:spPr bwMode="auto">
          <a:xfrm>
            <a:off x="914400" y="6350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980557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Just Who(m) </a:t>
            </a:r>
            <a:r>
              <a:rPr lang="en-US" i="1" dirty="0" smtClean="0"/>
              <a:t>Are</a:t>
            </a:r>
            <a:r>
              <a:rPr lang="en-US" dirty="0" smtClean="0"/>
              <a:t> “My People?”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smtClean="0">
                <a:solidFill>
                  <a:srgbClr val="FF0000"/>
                </a:solidFill>
              </a:rPr>
              <a:t>PO/PD</a:t>
            </a:r>
            <a:r>
              <a:rPr lang="en-US" dirty="0" smtClean="0"/>
              <a:t> for “your” area </a:t>
            </a:r>
            <a:r>
              <a:rPr lang="en-US" i="1" dirty="0" smtClean="0"/>
              <a:t>should</a:t>
            </a:r>
            <a:r>
              <a:rPr lang="en-US" dirty="0" smtClean="0"/>
              <a:t> be identifiable from NIH IC websites; reality—can be hard to find, you can consult a funded colleague</a:t>
            </a:r>
          </a:p>
          <a:p>
            <a:r>
              <a:rPr lang="en-US" dirty="0" smtClean="0"/>
              <a:t>The </a:t>
            </a:r>
            <a:r>
              <a:rPr lang="en-US" dirty="0" smtClean="0">
                <a:solidFill>
                  <a:srgbClr val="FF0000"/>
                </a:solidFill>
              </a:rPr>
              <a:t>SRO</a:t>
            </a:r>
            <a:r>
              <a:rPr lang="en-US" dirty="0" smtClean="0"/>
              <a:t> will be identified in your eRA Commons account when your application is assigned to an IC and study section (if you have questions about the SS assignment or about reviewers with potential conflicts, as soon as the SS assignment is made is the time to ask)</a:t>
            </a:r>
          </a:p>
          <a:p>
            <a:r>
              <a:rPr lang="en-US" dirty="0" smtClean="0"/>
              <a:t>The </a:t>
            </a:r>
            <a:r>
              <a:rPr lang="en-US" dirty="0" smtClean="0">
                <a:solidFill>
                  <a:srgbClr val="FF0000"/>
                </a:solidFill>
              </a:rPr>
              <a:t>GMO/GMS</a:t>
            </a:r>
            <a:r>
              <a:rPr lang="en-US" dirty="0" smtClean="0"/>
              <a:t> will also </a:t>
            </a:r>
            <a:r>
              <a:rPr lang="en-US" dirty="0"/>
              <a:t>be identified in your eRA Commons account</a:t>
            </a:r>
          </a:p>
        </p:txBody>
      </p:sp>
      <p:sp>
        <p:nvSpPr>
          <p:cNvPr id="4" name="Line 5"/>
          <p:cNvSpPr>
            <a:spLocks noChangeShapeType="1"/>
          </p:cNvSpPr>
          <p:nvPr/>
        </p:nvSpPr>
        <p:spPr bwMode="auto">
          <a:xfrm>
            <a:off x="914400" y="13716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233635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rPr>
              <a:t>What’s Up with Funding Opportunity Announcements (FOAs)</a:t>
            </a:r>
            <a:endParaRPr lang="en-US" dirty="0">
              <a:solidFill>
                <a:srgbClr val="002060"/>
              </a:solidFill>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With NIH submissions, you must apply to an FOA (read it!)</a:t>
            </a:r>
          </a:p>
          <a:p>
            <a:r>
              <a:rPr lang="en-US" dirty="0"/>
              <a:t>Types of FOAs</a:t>
            </a:r>
          </a:p>
          <a:p>
            <a:pPr lvl="1"/>
            <a:r>
              <a:rPr lang="en-US" dirty="0"/>
              <a:t>Parent Announcements--generic</a:t>
            </a:r>
          </a:p>
          <a:p>
            <a:pPr lvl="1"/>
            <a:r>
              <a:rPr lang="en-US" dirty="0"/>
              <a:t>Program Announcements (PA)--targeted</a:t>
            </a:r>
          </a:p>
          <a:p>
            <a:pPr lvl="2"/>
            <a:r>
              <a:rPr lang="en-US" dirty="0"/>
              <a:t>Special cases: PAR &amp; PAS</a:t>
            </a:r>
          </a:p>
          <a:p>
            <a:pPr lvl="1"/>
            <a:r>
              <a:rPr lang="en-US" dirty="0"/>
              <a:t>Request for Applications (RFA)--targeted</a:t>
            </a:r>
          </a:p>
          <a:p>
            <a:r>
              <a:rPr lang="en-US" i="1" dirty="0" smtClean="0"/>
              <a:t>Think</a:t>
            </a:r>
            <a:r>
              <a:rPr lang="en-US" dirty="0" smtClean="0"/>
              <a:t> Parent FOAs; getting too ‘exotic’ may mean you don’t understand what’s competitive and/or are not a fit (very easy to fail)</a:t>
            </a:r>
          </a:p>
          <a:p>
            <a:r>
              <a:rPr lang="en-US" i="1" dirty="0" smtClean="0"/>
              <a:t>Always</a:t>
            </a:r>
            <a:r>
              <a:rPr lang="en-US" dirty="0" smtClean="0"/>
              <a:t> consult a PD/PO if you even think about an ‘exotic’ FOA (there are opportunities if you understand)</a:t>
            </a:r>
          </a:p>
          <a:p>
            <a:r>
              <a:rPr lang="en-US" dirty="0" smtClean="0"/>
              <a:t>IC/Study Section assignments (cover letter)</a:t>
            </a:r>
          </a:p>
          <a:p>
            <a:pPr marL="457200" lvl="1" indent="0">
              <a:buNone/>
            </a:pPr>
            <a:endParaRPr lang="en-US" dirty="0"/>
          </a:p>
        </p:txBody>
      </p:sp>
      <p:sp>
        <p:nvSpPr>
          <p:cNvPr id="4" name="Line 5"/>
          <p:cNvSpPr>
            <a:spLocks noChangeShapeType="1"/>
          </p:cNvSpPr>
          <p:nvPr/>
        </p:nvSpPr>
        <p:spPr bwMode="auto">
          <a:xfrm>
            <a:off x="914400" y="15240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Tree>
    <p:extLst>
      <p:ext uri="{BB962C8B-B14F-4D97-AF65-F5344CB8AC3E}">
        <p14:creationId xmlns:p14="http://schemas.microsoft.com/office/powerpoint/2010/main" val="14009282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98"/>
            <a:ext cx="9144000" cy="4252404"/>
          </a:xfrm>
          <a:prstGeom prst="rect">
            <a:avLst/>
          </a:prstGeom>
        </p:spPr>
      </p:pic>
      <p:sp>
        <p:nvSpPr>
          <p:cNvPr id="3" name="Title 1"/>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002060"/>
                </a:solidFill>
              </a:rPr>
              <a:t>Where to Find FOAs?</a:t>
            </a:r>
            <a:endParaRPr lang="en-US" dirty="0">
              <a:solidFill>
                <a:srgbClr val="002060"/>
              </a:solidFill>
            </a:endParaRPr>
          </a:p>
        </p:txBody>
      </p:sp>
      <p:sp>
        <p:nvSpPr>
          <p:cNvPr id="4" name="Line 5"/>
          <p:cNvSpPr>
            <a:spLocks noChangeShapeType="1"/>
          </p:cNvSpPr>
          <p:nvPr/>
        </p:nvSpPr>
        <p:spPr bwMode="auto">
          <a:xfrm>
            <a:off x="914400" y="10668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0" y="6199178"/>
            <a:ext cx="2286000" cy="506422"/>
          </a:xfrm>
          <a:prstGeom prst="rect">
            <a:avLst/>
          </a:prstGeom>
        </p:spPr>
      </p:pic>
      <p:sp>
        <p:nvSpPr>
          <p:cNvPr id="6" name="TextBox 5"/>
          <p:cNvSpPr txBox="1"/>
          <p:nvPr/>
        </p:nvSpPr>
        <p:spPr>
          <a:xfrm>
            <a:off x="533400" y="5715000"/>
            <a:ext cx="4711867" cy="984885"/>
          </a:xfrm>
          <a:prstGeom prst="rect">
            <a:avLst/>
          </a:prstGeom>
          <a:noFill/>
        </p:spPr>
        <p:txBody>
          <a:bodyPr wrap="none" rtlCol="0">
            <a:spAutoFit/>
          </a:bodyPr>
          <a:lstStyle/>
          <a:p>
            <a:r>
              <a:rPr lang="en-US" sz="2200" dirty="0" smtClean="0"/>
              <a:t>NIH Office of Extramural Research</a:t>
            </a:r>
          </a:p>
          <a:p>
            <a:r>
              <a:rPr lang="en-US" dirty="0" smtClean="0"/>
              <a:t>Submission forms &amp; cycles also found at this site</a:t>
            </a:r>
          </a:p>
          <a:p>
            <a:r>
              <a:rPr lang="en-US" dirty="0"/>
              <a:t> </a:t>
            </a:r>
            <a:r>
              <a:rPr lang="en-US" dirty="0" smtClean="0"/>
              <a:t>  (Forms &amp; Deadlines tab)</a:t>
            </a:r>
            <a:endParaRPr lang="en-US" dirty="0"/>
          </a:p>
        </p:txBody>
      </p:sp>
    </p:spTree>
    <p:extLst>
      <p:ext uri="{BB962C8B-B14F-4D97-AF65-F5344CB8AC3E}">
        <p14:creationId xmlns:p14="http://schemas.microsoft.com/office/powerpoint/2010/main" val="35212277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solidFill>
                  <a:srgbClr val="002060"/>
                </a:solidFill>
              </a:rPr>
              <a:t>What’s Already Funded/What Do Competitive Abstracts &amp; Aims Look Like?</a:t>
            </a:r>
            <a:endParaRPr lang="en-US" sz="3800" dirty="0">
              <a:solidFill>
                <a:srgbClr val="002060"/>
              </a:solidFill>
            </a:endParaRPr>
          </a:p>
        </p:txBody>
      </p:sp>
      <p:sp>
        <p:nvSpPr>
          <p:cNvPr id="4" name="Line 5"/>
          <p:cNvSpPr>
            <a:spLocks noChangeShapeType="1"/>
          </p:cNvSpPr>
          <p:nvPr/>
        </p:nvSpPr>
        <p:spPr bwMode="auto">
          <a:xfrm>
            <a:off x="914400" y="1524000"/>
            <a:ext cx="7162800" cy="0"/>
          </a:xfrm>
          <a:prstGeom prst="line">
            <a:avLst/>
          </a:prstGeom>
          <a:noFill/>
          <a:ln w="44450">
            <a:solidFill>
              <a:srgbClr val="00808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Content Placeholder 5"/>
          <p:cNvPicPr>
            <a:picLocks noGrp="1" noChangeAspect="1" noChangeArrowheads="1"/>
          </p:cNvPicPr>
          <p:nvPr>
            <p:ph idx="1"/>
          </p:nvPr>
        </p:nvPicPr>
        <p:blipFill>
          <a:blip r:embed="rId2" cstate="print"/>
          <a:srcRect l="53125" t="12962" r="3819" b="11111"/>
          <a:stretch>
            <a:fillRect/>
          </a:stretch>
        </p:blipFill>
        <p:spPr bwMode="auto">
          <a:xfrm>
            <a:off x="-76200" y="1676400"/>
            <a:ext cx="7605099" cy="5029200"/>
          </a:xfrm>
          <a:prstGeom prst="rect">
            <a:avLst/>
          </a:prstGeom>
          <a:noFill/>
          <a:ln w="9525">
            <a:noFill/>
            <a:miter lim="800000"/>
            <a:headEnd/>
            <a:tailEnd/>
          </a:ln>
          <a:effectLst/>
        </p:spPr>
      </p:pic>
      <p:sp>
        <p:nvSpPr>
          <p:cNvPr id="3" name="TextBox 2"/>
          <p:cNvSpPr txBox="1"/>
          <p:nvPr/>
        </p:nvSpPr>
        <p:spPr>
          <a:xfrm>
            <a:off x="7543800" y="3323272"/>
            <a:ext cx="1485728" cy="2308324"/>
          </a:xfrm>
          <a:prstGeom prst="rect">
            <a:avLst/>
          </a:prstGeom>
          <a:noFill/>
          <a:ln>
            <a:solidFill>
              <a:schemeClr val="tx1"/>
            </a:solidFill>
          </a:ln>
        </p:spPr>
        <p:txBody>
          <a:bodyPr wrap="none" rtlCol="0">
            <a:spAutoFit/>
          </a:bodyPr>
          <a:lstStyle/>
          <a:p>
            <a:r>
              <a:rPr lang="en-US" dirty="0" smtClean="0"/>
              <a:t>For lists</a:t>
            </a:r>
          </a:p>
          <a:p>
            <a:r>
              <a:rPr lang="en-US" dirty="0" smtClean="0"/>
              <a:t>by disease:</a:t>
            </a:r>
          </a:p>
          <a:p>
            <a:r>
              <a:rPr lang="en-US" dirty="0" smtClean="0"/>
              <a:t>Google</a:t>
            </a:r>
          </a:p>
          <a:p>
            <a:r>
              <a:rPr lang="en-US" dirty="0" smtClean="0"/>
              <a:t>“NIH disease</a:t>
            </a:r>
          </a:p>
          <a:p>
            <a:r>
              <a:rPr lang="en-US" dirty="0" smtClean="0"/>
              <a:t>dollars”</a:t>
            </a:r>
          </a:p>
          <a:p>
            <a:endParaRPr lang="en-US" dirty="0"/>
          </a:p>
          <a:p>
            <a:r>
              <a:rPr lang="en-US" dirty="0" smtClean="0"/>
              <a:t>DM has its</a:t>
            </a:r>
          </a:p>
          <a:p>
            <a:r>
              <a:rPr lang="en-US" dirty="0" smtClean="0"/>
              <a:t>own category</a:t>
            </a:r>
            <a:endParaRPr lang="en-US" dirty="0"/>
          </a:p>
        </p:txBody>
      </p:sp>
    </p:spTree>
    <p:extLst>
      <p:ext uri="{BB962C8B-B14F-4D97-AF65-F5344CB8AC3E}">
        <p14:creationId xmlns:p14="http://schemas.microsoft.com/office/powerpoint/2010/main" val="23667007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1435</Words>
  <Application>Microsoft Macintosh PowerPoint</Application>
  <PresentationFormat>On-screen Show (4:3)</PresentationFormat>
  <Paragraphs>186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NIH Grant Writing Workshop</vt:lpstr>
      <vt:lpstr>Take Home: The 100 Cardinal Rules for Writing an NIH Grant Application*</vt:lpstr>
      <vt:lpstr>NIH 101 (Basics)</vt:lpstr>
      <vt:lpstr>NIH 101 (Processes)</vt:lpstr>
      <vt:lpstr>Who(m) to Talk with &amp; When?</vt:lpstr>
      <vt:lpstr>Just Who(m) Are “My People?”</vt:lpstr>
      <vt:lpstr>What’s Up with Funding Opportunity Announcements (FOAs)</vt:lpstr>
      <vt:lpstr>PowerPoint Presentation</vt:lpstr>
      <vt:lpstr>What’s Already Funded/What Do Competitive Abstracts &amp; Aims Look Like?</vt:lpstr>
      <vt:lpstr>Writing the Application</vt:lpstr>
      <vt:lpstr>Peer Review</vt:lpstr>
      <vt:lpstr>Scoring &amp; Pay Lines</vt:lpstr>
      <vt:lpstr>Council</vt:lpstr>
      <vt:lpstr>I’m Funded, Now What?</vt:lpstr>
      <vt:lpstr>I’m Not Funded, Now What?</vt:lpstr>
      <vt:lpstr>Talk with Your PD/PO</vt:lpstr>
    </vt:vector>
  </TitlesOfParts>
  <Company>NINDS/NIH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Grant Writing Workshop</dc:title>
  <dc:creator>John Porter</dc:creator>
  <cp:lastModifiedBy>Molly White</cp:lastModifiedBy>
  <cp:revision>52</cp:revision>
  <cp:lastPrinted>2014-09-12T10:22:25Z</cp:lastPrinted>
  <dcterms:created xsi:type="dcterms:W3CDTF">2014-09-10T17:45:23Z</dcterms:created>
  <dcterms:modified xsi:type="dcterms:W3CDTF">2014-11-11T02:12:32Z</dcterms:modified>
</cp:coreProperties>
</file>