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9" r:id="rId24"/>
    <p:sldId id="280" r:id="rId25"/>
    <p:sldId id="281" r:id="rId26"/>
    <p:sldId id="282" r:id="rId27"/>
    <p:sldId id="283" r:id="rId28"/>
    <p:sldId id="284" r:id="rId29"/>
    <p:sldId id="286" r:id="rId30"/>
    <p:sldId id="287" r:id="rId31"/>
    <p:sldId id="288" r:id="rId32"/>
    <p:sldId id="289" r:id="rId33"/>
    <p:sldId id="290" r:id="rId34"/>
  </p:sldIdLst>
  <p:sldSz cx="12192000" cy="6858000"/>
  <p:notesSz cx="6858000" cy="12192000"/>
  <p:embeddedFontLst>
    <p:embeddedFont>
      <p:font typeface="ＭＳ Ｐゴシック" panose="020B0600070205080204" pitchFamily="34" charset="-128"/>
      <p:regular r:id="rId35"/>
    </p:embeddedFont>
  </p:embeddedFontLst>
  <p:defaultTextStyle>
    <a:defPPr>
      <a:defRPr lang="en-US"/>
    </a:defPPr>
    <a:lvl1pPr marL="0" algn="l" defTabSz="4572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729"/>
  </p:normalViewPr>
  <p:slideViewPr>
    <p:cSldViewPr>
      <p:cViewPr varScale="1">
        <p:scale>
          <a:sx n="88" d="100"/>
          <a:sy n="88" d="100"/>
        </p:scale>
        <p:origin x="46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1.fntdata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prstGeom prst="rect">
          <a:avLst/>
        </a:prstGeom>
        <a:noFill/>
        <a:ln>
          <a:noFill/>
        </a:ln>
      </c:spPr>
    </c:plotArea>
    <c:plotVisOnly val="1"/>
    <c:dispBlanksAs val="gap"/>
    <c:showDLblsOverMax val="0"/>
  </c:chart>
  <c:spPr>
    <a:xfrm>
      <a:off x="6096000" y="1158240"/>
      <a:ext cx="6448379" cy="4325251"/>
    </a:xfrm>
    <a:prstGeom prst="rect">
      <a:avLst/>
    </a:prstGeom>
    <a:noFill/>
    <a:ln>
      <a:noFill/>
    </a:ln>
  </c:spPr>
  <c:txPr>
    <a:bodyPr/>
    <a:lstStyle/>
    <a:p>
      <a:pPr>
        <a:defRPr/>
      </a:pPr>
      <a:endParaRPr lang="en-US"/>
    </a:p>
  </c:txPr>
</c:chartSpac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 bwMode="auto">
          <a:xfrm>
            <a:off x="694440" y="726439"/>
            <a:ext cx="7205222" cy="2387600"/>
          </a:xfrm>
          <a:prstGeom prst="rect">
            <a:avLst/>
          </a:prstGeom>
          <a:noFill/>
        </p:spPr>
        <p:txBody>
          <a:bodyPr anchor="t">
            <a:normAutofit/>
          </a:bodyPr>
          <a:lstStyle>
            <a:lvl1pPr algn="l">
              <a:defRPr sz="3200" b="0" i="0">
                <a:solidFill>
                  <a:schemeClr val="bg1"/>
                </a:solidFill>
                <a:latin typeface="Reckless"/>
              </a:defRPr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 bwMode="auto">
          <a:xfrm>
            <a:off x="694440" y="1807115"/>
            <a:ext cx="9144000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Post Grotesk Book"/>
                <a:ea typeface="Post Grotesk Book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en-US"/>
              <a:t>Click to edit Master subtitle style</a:t>
            </a:r>
            <a:endParaRPr/>
          </a:p>
        </p:txBody>
      </p:sp>
      <p:pic>
        <p:nvPicPr>
          <p:cNvPr id="6" name="Picture 6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5369683" y="821574"/>
            <a:ext cx="6826799" cy="650171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1_Two Conten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838200" y="1825625"/>
            <a:ext cx="5181600" cy="4351338"/>
          </a:xfrm>
        </p:spPr>
        <p:txBody>
          <a:bodyPr/>
          <a:lstStyle>
            <a:lvl1pPr>
              <a:defRPr b="0" i="0">
                <a:latin typeface="Post Grotesk Book"/>
                <a:ea typeface="Post Grotesk Book"/>
              </a:defRPr>
            </a:lvl1pPr>
            <a:lvl2pPr>
              <a:defRPr b="0" i="0">
                <a:latin typeface="Post Grotesk Book"/>
                <a:ea typeface="Post Grotesk Book"/>
              </a:defRPr>
            </a:lvl2pPr>
            <a:lvl3pPr>
              <a:defRPr b="0" i="0">
                <a:latin typeface="Post Grotesk Book"/>
                <a:ea typeface="Post Grotesk Book"/>
              </a:defRPr>
            </a:lvl3pPr>
            <a:lvl4pPr>
              <a:defRPr b="0" i="0">
                <a:latin typeface="Post Grotesk Book"/>
                <a:ea typeface="Post Grotesk Book"/>
              </a:defRPr>
            </a:lvl4pPr>
            <a:lvl5pPr>
              <a:defRPr b="0" i="0">
                <a:latin typeface="Post Grotesk Book"/>
                <a:ea typeface="Post Grotesk Book"/>
              </a:defRPr>
            </a:lvl5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6172200" y="1825625"/>
            <a:ext cx="5181600" cy="4351338"/>
          </a:xfrm>
        </p:spPr>
        <p:txBody>
          <a:bodyPr/>
          <a:lstStyle>
            <a:lvl1pPr>
              <a:defRPr b="0" i="0">
                <a:latin typeface="Post Grotesk Book"/>
                <a:ea typeface="Post Grotesk Book"/>
              </a:defRPr>
            </a:lvl1pPr>
            <a:lvl2pPr>
              <a:defRPr b="0" i="0">
                <a:latin typeface="Post Grotesk Book"/>
                <a:ea typeface="Post Grotesk Book"/>
              </a:defRPr>
            </a:lvl2pPr>
            <a:lvl3pPr>
              <a:defRPr b="0" i="0">
                <a:latin typeface="Post Grotesk Book"/>
                <a:ea typeface="Post Grotesk Book"/>
              </a:defRPr>
            </a:lvl3pPr>
            <a:lvl4pPr>
              <a:defRPr b="0" i="0">
                <a:latin typeface="Post Grotesk Book"/>
                <a:ea typeface="Post Grotesk Book"/>
              </a:defRPr>
            </a:lvl4pPr>
            <a:lvl5pPr>
              <a:defRPr b="0" i="0">
                <a:latin typeface="Post Grotesk Book"/>
                <a:ea typeface="Post Grotesk Book"/>
              </a:defRPr>
            </a:lvl5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pic>
        <p:nvPicPr>
          <p:cNvPr id="7" name="Picture 7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259485" y="5572162"/>
            <a:ext cx="2143063" cy="128583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2_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>
          <a:xfrm>
            <a:off x="838200" y="481806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838200" y="1825625"/>
            <a:ext cx="5181600" cy="4351338"/>
          </a:xfrm>
        </p:spPr>
        <p:txBody>
          <a:bodyPr/>
          <a:lstStyle>
            <a:lvl1pPr>
              <a:defRPr b="0" i="0">
                <a:latin typeface="Post Grotesk Book"/>
                <a:ea typeface="Post Grotesk Book"/>
              </a:defRPr>
            </a:lvl1pPr>
            <a:lvl2pPr>
              <a:defRPr b="0" i="0">
                <a:latin typeface="Post Grotesk Book"/>
                <a:ea typeface="Post Grotesk Book"/>
              </a:defRPr>
            </a:lvl2pPr>
            <a:lvl3pPr>
              <a:defRPr b="0" i="0">
                <a:latin typeface="Post Grotesk Book"/>
                <a:ea typeface="Post Grotesk Book"/>
              </a:defRPr>
            </a:lvl3pPr>
            <a:lvl4pPr>
              <a:defRPr b="0" i="0">
                <a:latin typeface="Post Grotesk Book"/>
                <a:ea typeface="Post Grotesk Book"/>
              </a:defRPr>
            </a:lvl4pPr>
            <a:lvl5pPr>
              <a:defRPr b="0" i="0">
                <a:latin typeface="Post Grotesk Book"/>
                <a:ea typeface="Post Grotesk Book"/>
              </a:defRPr>
            </a:lvl5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6172200" y="1825625"/>
            <a:ext cx="5181600" cy="4351338"/>
          </a:xfrm>
        </p:spPr>
        <p:txBody>
          <a:bodyPr/>
          <a:lstStyle>
            <a:lvl1pPr>
              <a:defRPr b="0" i="0">
                <a:latin typeface="Post Grotesk Book"/>
                <a:ea typeface="Post Grotesk Book"/>
              </a:defRPr>
            </a:lvl1pPr>
            <a:lvl2pPr>
              <a:defRPr b="0" i="0">
                <a:latin typeface="Post Grotesk Book"/>
                <a:ea typeface="Post Grotesk Book"/>
              </a:defRPr>
            </a:lvl2pPr>
            <a:lvl3pPr>
              <a:defRPr b="0" i="0">
                <a:latin typeface="Post Grotesk Book"/>
                <a:ea typeface="Post Grotesk Book"/>
              </a:defRPr>
            </a:lvl3pPr>
            <a:lvl4pPr>
              <a:defRPr b="0" i="0">
                <a:latin typeface="Post Grotesk Book"/>
                <a:ea typeface="Post Grotesk Book"/>
              </a:defRPr>
            </a:lvl4pPr>
            <a:lvl5pPr>
              <a:defRPr b="0" i="0">
                <a:latin typeface="Post Grotesk Book"/>
                <a:ea typeface="Post Grotesk Book"/>
              </a:defRPr>
            </a:lvl5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pic>
        <p:nvPicPr>
          <p:cNvPr id="7" name="Picture 7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259485" y="5572162"/>
            <a:ext cx="2143063" cy="128583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Two Conten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>
          <a:xfrm>
            <a:off x="838200" y="481806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838200" y="1825625"/>
            <a:ext cx="5181600" cy="4351338"/>
          </a:xfrm>
        </p:spPr>
        <p:txBody>
          <a:bodyPr/>
          <a:lstStyle>
            <a:lvl1pPr>
              <a:defRPr b="0" i="0">
                <a:latin typeface="Post Grotesk Book"/>
                <a:ea typeface="Post Grotesk Book"/>
              </a:defRPr>
            </a:lvl1pPr>
            <a:lvl2pPr>
              <a:defRPr b="0" i="0">
                <a:latin typeface="Post Grotesk Book"/>
                <a:ea typeface="Post Grotesk Book"/>
              </a:defRPr>
            </a:lvl2pPr>
            <a:lvl3pPr>
              <a:defRPr b="0" i="0">
                <a:latin typeface="Post Grotesk Book"/>
                <a:ea typeface="Post Grotesk Book"/>
              </a:defRPr>
            </a:lvl3pPr>
            <a:lvl4pPr>
              <a:defRPr b="0" i="0">
                <a:latin typeface="Post Grotesk Book"/>
                <a:ea typeface="Post Grotesk Book"/>
              </a:defRPr>
            </a:lvl4pPr>
            <a:lvl5pPr>
              <a:defRPr b="0" i="0">
                <a:latin typeface="Post Grotesk Book"/>
                <a:ea typeface="Post Grotesk Book"/>
              </a:defRPr>
            </a:lvl5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6172200" y="1825625"/>
            <a:ext cx="5181600" cy="4351338"/>
          </a:xfrm>
        </p:spPr>
        <p:txBody>
          <a:bodyPr/>
          <a:lstStyle>
            <a:lvl1pPr>
              <a:defRPr b="0" i="0">
                <a:latin typeface="Post Grotesk Book"/>
                <a:ea typeface="Post Grotesk Book"/>
              </a:defRPr>
            </a:lvl1pPr>
            <a:lvl2pPr>
              <a:defRPr b="0" i="0">
                <a:latin typeface="Post Grotesk Book"/>
                <a:ea typeface="Post Grotesk Book"/>
              </a:defRPr>
            </a:lvl2pPr>
            <a:lvl3pPr>
              <a:defRPr b="0" i="0">
                <a:latin typeface="Post Grotesk Book"/>
                <a:ea typeface="Post Grotesk Book"/>
              </a:defRPr>
            </a:lvl3pPr>
            <a:lvl4pPr>
              <a:defRPr b="0" i="0">
                <a:latin typeface="Post Grotesk Book"/>
                <a:ea typeface="Post Grotesk Book"/>
              </a:defRPr>
            </a:lvl4pPr>
            <a:lvl5pPr>
              <a:defRPr b="0" i="0">
                <a:latin typeface="Post Grotesk Book"/>
                <a:ea typeface="Post Grotesk Book"/>
              </a:defRPr>
            </a:lvl5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pic>
        <p:nvPicPr>
          <p:cNvPr id="7" name="Picture 7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259485" y="5572162"/>
            <a:ext cx="2143063" cy="128583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4_Two Conten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229005" y="5556890"/>
            <a:ext cx="2217792" cy="1330675"/>
          </a:xfrm>
          <a:prstGeom prst="rect">
            <a:avLst/>
          </a:prstGeom>
        </p:spPr>
      </p:pic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838200" y="1825625"/>
            <a:ext cx="5181600" cy="4351338"/>
          </a:xfrm>
        </p:spPr>
        <p:txBody>
          <a:bodyPr/>
          <a:lstStyle>
            <a:lvl1pPr marL="0" indent="0" algn="l">
              <a:buFont typeface="Arial"/>
              <a:buNone/>
              <a:defRPr b="0" i="0">
                <a:solidFill>
                  <a:schemeClr val="bg1"/>
                </a:solidFill>
                <a:latin typeface="Post Grotesk Book"/>
                <a:ea typeface="Post Grotesk Book"/>
              </a:defRPr>
            </a:lvl1pPr>
            <a:lvl2pPr marL="457200" indent="0" algn="l">
              <a:buFont typeface="Arial"/>
              <a:buNone/>
              <a:defRPr b="0" i="0">
                <a:solidFill>
                  <a:schemeClr val="bg1"/>
                </a:solidFill>
                <a:latin typeface="Post Grotesk Book"/>
                <a:ea typeface="Post Grotesk Book"/>
              </a:defRPr>
            </a:lvl2pPr>
            <a:lvl3pPr marL="914400" indent="0" algn="l">
              <a:buFont typeface="Arial"/>
              <a:buNone/>
              <a:defRPr b="0" i="0">
                <a:solidFill>
                  <a:schemeClr val="bg1"/>
                </a:solidFill>
                <a:latin typeface="Post Grotesk Book"/>
                <a:ea typeface="Post Grotesk Book"/>
              </a:defRPr>
            </a:lvl3pPr>
            <a:lvl4pPr marL="1371600" indent="0" algn="l">
              <a:buFont typeface="Arial"/>
              <a:buNone/>
              <a:defRPr b="0" i="0">
                <a:solidFill>
                  <a:schemeClr val="bg1"/>
                </a:solidFill>
                <a:latin typeface="Post Grotesk Book"/>
                <a:ea typeface="Post Grotesk Book"/>
              </a:defRPr>
            </a:lvl4pPr>
            <a:lvl5pPr marL="1828800" indent="0" algn="l">
              <a:buFont typeface="Arial"/>
              <a:buNone/>
              <a:defRPr b="0" i="0">
                <a:solidFill>
                  <a:schemeClr val="bg1"/>
                </a:solidFill>
                <a:latin typeface="Post Grotesk Book"/>
                <a:ea typeface="Post Grotesk Book"/>
              </a:defRPr>
            </a:lvl5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6172200" y="1825625"/>
            <a:ext cx="5181600" cy="4351338"/>
          </a:xfrm>
        </p:spPr>
        <p:txBody>
          <a:bodyPr/>
          <a:lstStyle>
            <a:lvl1pPr marL="0" indent="0">
              <a:buFontTx/>
              <a:buNone/>
              <a:defRPr b="0" i="0">
                <a:solidFill>
                  <a:schemeClr val="bg1"/>
                </a:solidFill>
                <a:latin typeface="Post Grotesk Book"/>
                <a:ea typeface="Post Grotesk Book"/>
              </a:defRPr>
            </a:lvl1pPr>
            <a:lvl2pPr marL="457200" indent="0">
              <a:buFontTx/>
              <a:buNone/>
              <a:defRPr b="0" i="0">
                <a:solidFill>
                  <a:schemeClr val="bg1"/>
                </a:solidFill>
                <a:latin typeface="Post Grotesk Book"/>
                <a:ea typeface="Post Grotesk Book"/>
              </a:defRPr>
            </a:lvl2pPr>
            <a:lvl3pPr marL="914400" indent="0">
              <a:buFontTx/>
              <a:buNone/>
              <a:defRPr b="0" i="0">
                <a:solidFill>
                  <a:schemeClr val="bg1"/>
                </a:solidFill>
                <a:latin typeface="Post Grotesk Book"/>
                <a:ea typeface="Post Grotesk Book"/>
              </a:defRPr>
            </a:lvl3pPr>
            <a:lvl4pPr marL="1371600" indent="0">
              <a:buFontTx/>
              <a:buNone/>
              <a:defRPr b="0" i="0">
                <a:solidFill>
                  <a:schemeClr val="bg1"/>
                </a:solidFill>
                <a:latin typeface="Post Grotesk Book"/>
                <a:ea typeface="Post Grotesk Book"/>
              </a:defRPr>
            </a:lvl4pPr>
            <a:lvl5pPr marL="1828800" indent="0">
              <a:buFontTx/>
              <a:buNone/>
              <a:defRPr b="0" i="0">
                <a:solidFill>
                  <a:schemeClr val="bg1"/>
                </a:solidFill>
                <a:latin typeface="Post Grotesk Book"/>
                <a:ea typeface="Post Grotesk Book"/>
              </a:defRPr>
            </a:lvl5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4_Title and Conten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-45951" y="4960620"/>
            <a:ext cx="1829262" cy="236728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 bwMode="auto">
          <a:xfrm>
            <a:off x="838200" y="476885"/>
            <a:ext cx="10515600" cy="1325563"/>
          </a:xfr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Reckless"/>
              </a:defRPr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"/>
          </p:nvPr>
        </p:nvSpPr>
        <p:spPr bwMode="auto">
          <a:xfrm>
            <a:off x="838200" y="2075181"/>
            <a:ext cx="5064760" cy="3411219"/>
          </a:xfrm>
        </p:spPr>
        <p:txBody>
          <a:bodyPr anchor="t">
            <a:normAutofit/>
          </a:bodyPr>
          <a:lstStyle>
            <a:lvl1pPr marL="0" indent="0">
              <a:buNone/>
              <a:defRPr sz="2000" b="0" i="0">
                <a:latin typeface="Post Grotesk Book"/>
                <a:ea typeface="Post Grotesk Book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r>
              <a:rPr lang="en-US"/>
              <a:t>Click icon to add picture</a:t>
            </a:r>
            <a:endParaRPr/>
          </a:p>
        </p:txBody>
      </p:sp>
      <p:sp>
        <p:nvSpPr>
          <p:cNvPr id="7" name="Picture Placeholder 2"/>
          <p:cNvSpPr>
            <a:spLocks noGrp="1" noChangeAspect="1"/>
          </p:cNvSpPr>
          <p:nvPr>
            <p:ph type="pic" idx="10"/>
          </p:nvPr>
        </p:nvSpPr>
        <p:spPr bwMode="auto">
          <a:xfrm>
            <a:off x="6096000" y="2075181"/>
            <a:ext cx="5257800" cy="3411219"/>
          </a:xfrm>
        </p:spPr>
        <p:txBody>
          <a:bodyPr anchor="t">
            <a:normAutofit/>
          </a:bodyPr>
          <a:lstStyle>
            <a:lvl1pPr marL="0" indent="0">
              <a:buNone/>
              <a:defRPr sz="2000" b="0" i="0">
                <a:latin typeface="Post Grotesk Book"/>
                <a:ea typeface="Post Grotesk Book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r>
              <a:rPr lang="en-US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7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-45951" y="4960620"/>
            <a:ext cx="1829262" cy="236728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 bwMode="auto">
          <a:xfrm>
            <a:off x="838200" y="476885"/>
            <a:ext cx="10515600" cy="1325563"/>
          </a:xfr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Reckless"/>
              </a:defRPr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"/>
          </p:nvPr>
        </p:nvSpPr>
        <p:spPr bwMode="auto">
          <a:xfrm>
            <a:off x="838200" y="2075181"/>
            <a:ext cx="5064760" cy="3411219"/>
          </a:xfrm>
        </p:spPr>
        <p:txBody>
          <a:bodyPr anchor="t">
            <a:normAutofit/>
          </a:bodyPr>
          <a:lstStyle>
            <a:lvl1pPr marL="0" indent="0">
              <a:buNone/>
              <a:defRPr sz="2000" b="0" i="0">
                <a:latin typeface="Post Grotesk Book"/>
                <a:ea typeface="Post Grotesk Book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r>
              <a:rPr lang="en-US"/>
              <a:t>Click icon to add picture</a:t>
            </a:r>
            <a:endParaRPr/>
          </a:p>
        </p:txBody>
      </p:sp>
      <p:sp>
        <p:nvSpPr>
          <p:cNvPr id="7" name="Picture Placeholder 2"/>
          <p:cNvSpPr>
            <a:spLocks noGrp="1" noChangeAspect="1"/>
          </p:cNvSpPr>
          <p:nvPr>
            <p:ph type="pic" idx="10"/>
          </p:nvPr>
        </p:nvSpPr>
        <p:spPr bwMode="auto">
          <a:xfrm>
            <a:off x="6096000" y="2075181"/>
            <a:ext cx="5257800" cy="3411219"/>
          </a:xfrm>
        </p:spPr>
        <p:txBody>
          <a:bodyPr anchor="t">
            <a:normAutofit/>
          </a:bodyPr>
          <a:lstStyle>
            <a:lvl1pPr marL="0" indent="0">
              <a:buNone/>
              <a:defRPr sz="2000" b="0" i="0">
                <a:latin typeface="Post Grotesk Book"/>
                <a:ea typeface="Post Grotesk Book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r>
              <a:rPr lang="en-US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6_Title and Conten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-45951" y="4960620"/>
            <a:ext cx="1829262" cy="236728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 bwMode="auto">
          <a:xfrm>
            <a:off x="838200" y="476885"/>
            <a:ext cx="10515600" cy="1325563"/>
          </a:xfr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Reckless"/>
              </a:defRPr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838200" y="1825625"/>
            <a:ext cx="3408680" cy="4351338"/>
          </a:xfrm>
        </p:spPr>
        <p:txBody>
          <a:bodyPr>
            <a:normAutofit/>
          </a:bodyPr>
          <a:lstStyle>
            <a:lvl1pPr marL="0" indent="0">
              <a:buNone/>
              <a:defRPr sz="2000" b="0" i="0">
                <a:latin typeface="Post Grotesk Book"/>
                <a:ea typeface="Post Grotesk Book"/>
              </a:defRPr>
            </a:lvl1pPr>
            <a:lvl2pPr marL="457200" indent="0">
              <a:buNone/>
              <a:defRPr sz="2000" b="0" i="0">
                <a:latin typeface="Post Grotesk Book"/>
                <a:ea typeface="Post Grotesk Book"/>
              </a:defRPr>
            </a:lvl2pPr>
            <a:lvl3pPr marL="914400" indent="0">
              <a:buNone/>
              <a:defRPr sz="2000" b="0" i="0">
                <a:latin typeface="Post Grotesk Book"/>
                <a:ea typeface="Post Grotesk Book"/>
              </a:defRPr>
            </a:lvl3pPr>
            <a:lvl4pPr marL="1371600" indent="0">
              <a:buNone/>
              <a:defRPr sz="2000" b="0" i="0">
                <a:latin typeface="Post Grotesk Book"/>
                <a:ea typeface="Post Grotesk Book"/>
              </a:defRPr>
            </a:lvl4pPr>
            <a:lvl5pPr marL="1828800" indent="0">
              <a:buNone/>
              <a:defRPr sz="2000" b="0" i="0">
                <a:latin typeface="Post Grotesk Book"/>
                <a:ea typeface="Post Grotesk Book"/>
              </a:defRPr>
            </a:lvl5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7" name="Content Placeholder 2"/>
          <p:cNvSpPr>
            <a:spLocks noGrp="1"/>
          </p:cNvSpPr>
          <p:nvPr>
            <p:ph sz="half" idx="10"/>
          </p:nvPr>
        </p:nvSpPr>
        <p:spPr bwMode="auto">
          <a:xfrm>
            <a:off x="4546600" y="1825625"/>
            <a:ext cx="3408680" cy="4351338"/>
          </a:xfrm>
        </p:spPr>
        <p:txBody>
          <a:bodyPr>
            <a:normAutofit/>
          </a:bodyPr>
          <a:lstStyle>
            <a:lvl1pPr marL="0" indent="0">
              <a:buNone/>
              <a:defRPr sz="2000" b="0" i="0">
                <a:latin typeface="Post Grotesk Book"/>
                <a:ea typeface="Post Grotesk Book"/>
              </a:defRPr>
            </a:lvl1pPr>
            <a:lvl2pPr marL="457200" indent="0">
              <a:buNone/>
              <a:defRPr sz="2000" b="0" i="0">
                <a:latin typeface="Post Grotesk Book"/>
                <a:ea typeface="Post Grotesk Book"/>
              </a:defRPr>
            </a:lvl2pPr>
            <a:lvl3pPr marL="914400" indent="0">
              <a:buNone/>
              <a:defRPr sz="2000" b="0" i="0">
                <a:latin typeface="Post Grotesk Book"/>
                <a:ea typeface="Post Grotesk Book"/>
              </a:defRPr>
            </a:lvl3pPr>
            <a:lvl4pPr marL="1371600" indent="0">
              <a:buNone/>
              <a:defRPr sz="2000" b="0" i="0">
                <a:latin typeface="Post Grotesk Book"/>
                <a:ea typeface="Post Grotesk Book"/>
              </a:defRPr>
            </a:lvl4pPr>
            <a:lvl5pPr marL="1828800" indent="0">
              <a:buNone/>
              <a:defRPr sz="2000" b="0" i="0">
                <a:latin typeface="Post Grotesk Book"/>
                <a:ea typeface="Post Grotesk Book"/>
              </a:defRPr>
            </a:lvl5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1"/>
          </p:nvPr>
        </p:nvSpPr>
        <p:spPr bwMode="auto">
          <a:xfrm>
            <a:off x="8346440" y="1825625"/>
            <a:ext cx="3408680" cy="4351338"/>
          </a:xfrm>
        </p:spPr>
        <p:txBody>
          <a:bodyPr>
            <a:normAutofit/>
          </a:bodyPr>
          <a:lstStyle>
            <a:lvl1pPr marL="0" indent="0">
              <a:buNone/>
              <a:defRPr sz="2000" b="0" i="0">
                <a:latin typeface="Post Grotesk Book"/>
                <a:ea typeface="Post Grotesk Book"/>
              </a:defRPr>
            </a:lvl1pPr>
            <a:lvl2pPr marL="457200" indent="0">
              <a:buNone/>
              <a:defRPr sz="2000" b="0" i="0">
                <a:latin typeface="Post Grotesk Book"/>
                <a:ea typeface="Post Grotesk Book"/>
              </a:defRPr>
            </a:lvl2pPr>
            <a:lvl3pPr marL="914400" indent="0">
              <a:buNone/>
              <a:defRPr sz="2000" b="0" i="0">
                <a:latin typeface="Post Grotesk Book"/>
                <a:ea typeface="Post Grotesk Book"/>
              </a:defRPr>
            </a:lvl3pPr>
            <a:lvl4pPr marL="1371600" indent="0">
              <a:buNone/>
              <a:defRPr sz="2000" b="0" i="0">
                <a:latin typeface="Post Grotesk Book"/>
                <a:ea typeface="Post Grotesk Book"/>
              </a:defRPr>
            </a:lvl4pPr>
            <a:lvl5pPr marL="1828800" indent="0">
              <a:buNone/>
              <a:defRPr sz="2000" b="0" i="0">
                <a:latin typeface="Post Grotesk Book"/>
                <a:ea typeface="Post Grotesk Book"/>
              </a:defRPr>
            </a:lvl5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Blan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4886209" y="5406251"/>
            <a:ext cx="2419582" cy="145174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Section Heade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4886209" y="5406251"/>
            <a:ext cx="2419582" cy="145174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2_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4886209" y="5406251"/>
            <a:ext cx="2419582" cy="145174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2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 bwMode="auto">
          <a:xfrm>
            <a:off x="694440" y="821574"/>
            <a:ext cx="5493000" cy="4597401"/>
          </a:xfrm>
          <a:prstGeom prst="rect">
            <a:avLst/>
          </a:prstGeom>
          <a:noFill/>
        </p:spPr>
        <p:txBody>
          <a:bodyPr anchor="t">
            <a:normAutofit/>
          </a:bodyPr>
          <a:lstStyle>
            <a:lvl1pPr algn="l">
              <a:defRPr sz="4000" b="0" i="0">
                <a:solidFill>
                  <a:schemeClr val="bg1"/>
                </a:solidFill>
                <a:latin typeface="Reckless"/>
              </a:defRPr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 bwMode="auto">
          <a:xfrm>
            <a:off x="694440" y="5129045"/>
            <a:ext cx="5868919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Post Grotesk Book"/>
                <a:ea typeface="Post Grotesk Book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en-US"/>
              <a:t>Click to edit Master subtitle style</a:t>
            </a:r>
            <a:endParaRPr/>
          </a:p>
        </p:txBody>
      </p:sp>
      <p:pic>
        <p:nvPicPr>
          <p:cNvPr id="6" name="Picture 6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5369683" y="821574"/>
            <a:ext cx="6826799" cy="650171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Content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 bwMode="auto">
          <a:xfrm>
            <a:off x="5183188" y="1137920"/>
            <a:ext cx="6172200" cy="4723130"/>
          </a:xfrm>
        </p:spPr>
        <p:txBody>
          <a:bodyPr/>
          <a:lstStyle>
            <a:lvl1pPr>
              <a:defRPr sz="3200" b="0" i="0">
                <a:latin typeface="Post Grotesk Book"/>
                <a:ea typeface="Post Grotesk Book"/>
              </a:defRPr>
            </a:lvl1pPr>
            <a:lvl2pPr>
              <a:defRPr sz="2800" b="0" i="0">
                <a:latin typeface="Post Grotesk Book"/>
                <a:ea typeface="Post Grotesk Book"/>
              </a:defRPr>
            </a:lvl2pPr>
            <a:lvl3pPr>
              <a:defRPr sz="2400" b="0" i="0">
                <a:latin typeface="Post Grotesk Book"/>
                <a:ea typeface="Post Grotesk Book"/>
              </a:defRPr>
            </a:lvl3pPr>
            <a:lvl4pPr>
              <a:defRPr sz="2000" b="0" i="0">
                <a:latin typeface="Post Grotesk Book"/>
                <a:ea typeface="Post Grotesk Book"/>
              </a:defRPr>
            </a:lvl4pPr>
            <a:lvl5pPr>
              <a:defRPr sz="2000" b="0" i="0">
                <a:latin typeface="Post Grotesk Book"/>
                <a:ea typeface="Post Grotesk Book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839788" y="2296160"/>
            <a:ext cx="3932237" cy="3572828"/>
          </a:xfrm>
        </p:spPr>
        <p:txBody>
          <a:bodyPr/>
          <a:lstStyle>
            <a:lvl1pPr marL="0" indent="0">
              <a:buNone/>
              <a:defRPr sz="1600" b="0" i="0">
                <a:latin typeface="Post Grotesk Book"/>
                <a:ea typeface="Post Grotesk Book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pic>
        <p:nvPicPr>
          <p:cNvPr id="7" name="Picture 13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-27303" y="5181024"/>
            <a:ext cx="1520823" cy="196812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Picture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4809172" cy="1600200"/>
          </a:xfrm>
        </p:spPr>
        <p:txBody>
          <a:bodyPr anchor="b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5" name="Picture Placeholder 2"/>
          <p:cNvSpPr>
            <a:spLocks noGrp="1" noChangeAspect="1"/>
          </p:cNvSpPr>
          <p:nvPr>
            <p:ph type="pic" idx="1"/>
          </p:nvPr>
        </p:nvSpPr>
        <p:spPr bwMode="auto">
          <a:xfrm>
            <a:off x="6096000" y="0"/>
            <a:ext cx="609600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 b="0" i="0">
                <a:latin typeface="Post Grotesk Book"/>
                <a:ea typeface="Post Grotesk Book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r>
              <a:rPr lang="en-US"/>
              <a:t>Click icon to add picture</a:t>
            </a:r>
            <a:endParaRPr/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839788" y="2265680"/>
            <a:ext cx="4809172" cy="3603308"/>
          </a:xfrm>
        </p:spPr>
        <p:txBody>
          <a:bodyPr/>
          <a:lstStyle>
            <a:lvl1pPr marL="0" indent="0">
              <a:buNone/>
              <a:defRPr sz="1600" b="0" i="0">
                <a:latin typeface="Post Grotesk Book"/>
                <a:ea typeface="Post Grotesk Book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pic>
        <p:nvPicPr>
          <p:cNvPr id="7" name="Picture 7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-27303" y="5181024"/>
            <a:ext cx="1520823" cy="196812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1_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 bwMode="auto">
          <a:xfrm>
            <a:off x="1524000" y="0"/>
            <a:ext cx="9144000" cy="1655762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 bwMode="auto">
          <a:xfrm>
            <a:off x="1524000" y="4983798"/>
            <a:ext cx="9144000" cy="949641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en-US"/>
              <a:t>Click to edit Master subtitle style</a:t>
            </a:r>
            <a:endParaRPr/>
          </a:p>
        </p:txBody>
      </p:sp>
      <p:pic>
        <p:nvPicPr>
          <p:cNvPr id="6" name="Picture 6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5024468" y="5572162"/>
            <a:ext cx="2143063" cy="128583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3_Two Conten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>
          <a:xfrm>
            <a:off x="838200" y="481806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</a:p>
        </p:txBody>
      </p:sp>
      <p:pic>
        <p:nvPicPr>
          <p:cNvPr id="5" name="Picture 7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259485" y="5572162"/>
            <a:ext cx="2143063" cy="128583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le and Conten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>
          <a:xfrm>
            <a:off x="838200" y="426085"/>
            <a:ext cx="10515600" cy="1325563"/>
          </a:xfrm>
        </p:spPr>
        <p:txBody>
          <a:bodyPr/>
          <a:lstStyle>
            <a:lvl1pPr>
              <a:defRPr b="0" i="0">
                <a:latin typeface="Reckless"/>
              </a:defRPr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 bwMode="auto">
          <a:xfrm>
            <a:off x="838200" y="1776096"/>
            <a:ext cx="10515600" cy="4351338"/>
          </a:xfrm>
        </p:spPr>
        <p:txBody>
          <a:bodyPr/>
          <a:lstStyle>
            <a:lvl1pPr>
              <a:defRPr b="0" i="0">
                <a:latin typeface="Post Grotesk Book"/>
                <a:ea typeface="Post Grotesk Book"/>
              </a:defRPr>
            </a:lvl1pPr>
            <a:lvl2pPr>
              <a:defRPr b="0" i="0">
                <a:latin typeface="Post Grotesk Book"/>
                <a:ea typeface="Post Grotesk Book"/>
              </a:defRPr>
            </a:lvl2pPr>
            <a:lvl3pPr>
              <a:defRPr b="0" i="0">
                <a:latin typeface="Post Grotesk Book"/>
                <a:ea typeface="Post Grotesk Book"/>
              </a:defRPr>
            </a:lvl3pPr>
            <a:lvl4pPr>
              <a:defRPr b="0" i="0">
                <a:latin typeface="Post Grotesk Book"/>
                <a:ea typeface="Post Grotesk Book"/>
              </a:defRPr>
            </a:lvl4pPr>
            <a:lvl5pPr>
              <a:defRPr b="0" i="0">
                <a:latin typeface="Post Grotesk Book"/>
                <a:ea typeface="Post Grotesk Book"/>
              </a:defRPr>
            </a:lvl5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pic>
        <p:nvPicPr>
          <p:cNvPr id="6" name="Picture 7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259485" y="5572162"/>
            <a:ext cx="2143063" cy="128583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1_Title and Conten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>
          <a:xfrm>
            <a:off x="838200" y="426085"/>
            <a:ext cx="10515600" cy="1325563"/>
          </a:xfrm>
        </p:spPr>
        <p:txBody>
          <a:bodyPr/>
          <a:lstStyle>
            <a:lvl1pPr>
              <a:defRPr b="0" i="0">
                <a:latin typeface="Reckless"/>
              </a:defRPr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 bwMode="auto">
          <a:xfrm>
            <a:off x="838200" y="1776096"/>
            <a:ext cx="10515600" cy="4351338"/>
          </a:xfrm>
        </p:spPr>
        <p:txBody>
          <a:bodyPr/>
          <a:lstStyle>
            <a:lvl1pPr>
              <a:defRPr b="0" i="0">
                <a:latin typeface="Post Grotesk Book"/>
                <a:ea typeface="Post Grotesk Book"/>
              </a:defRPr>
            </a:lvl1pPr>
            <a:lvl2pPr>
              <a:defRPr b="0" i="0">
                <a:latin typeface="Post Grotesk Book"/>
                <a:ea typeface="Post Grotesk Book"/>
              </a:defRPr>
            </a:lvl2pPr>
            <a:lvl3pPr>
              <a:defRPr b="0" i="0">
                <a:latin typeface="Post Grotesk Book"/>
                <a:ea typeface="Post Grotesk Book"/>
              </a:defRPr>
            </a:lvl3pPr>
            <a:lvl4pPr>
              <a:defRPr b="0" i="0">
                <a:latin typeface="Post Grotesk Book"/>
                <a:ea typeface="Post Grotesk Book"/>
              </a:defRPr>
            </a:lvl4pPr>
            <a:lvl5pPr>
              <a:defRPr b="0" i="0">
                <a:latin typeface="Post Grotesk Book"/>
                <a:ea typeface="Post Grotesk Book"/>
              </a:defRPr>
            </a:lvl5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pic>
        <p:nvPicPr>
          <p:cNvPr id="6" name="Picture 7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259485" y="5572162"/>
            <a:ext cx="2143063" cy="128583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2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>
          <a:xfrm>
            <a:off x="838200" y="426085"/>
            <a:ext cx="10515600" cy="1325563"/>
          </a:xfrm>
        </p:spPr>
        <p:txBody>
          <a:bodyPr/>
          <a:lstStyle>
            <a:lvl1pPr>
              <a:defRPr b="0" i="0">
                <a:latin typeface="Reckless"/>
              </a:defRPr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 bwMode="auto">
          <a:xfrm>
            <a:off x="838200" y="1776096"/>
            <a:ext cx="10515600" cy="4351338"/>
          </a:xfrm>
        </p:spPr>
        <p:txBody>
          <a:bodyPr/>
          <a:lstStyle>
            <a:lvl1pPr>
              <a:defRPr b="0" i="0">
                <a:latin typeface="Post Grotesk Book"/>
                <a:ea typeface="Post Grotesk Book"/>
              </a:defRPr>
            </a:lvl1pPr>
            <a:lvl2pPr>
              <a:defRPr b="0" i="0">
                <a:latin typeface="Post Grotesk Book"/>
                <a:ea typeface="Post Grotesk Book"/>
              </a:defRPr>
            </a:lvl2pPr>
            <a:lvl3pPr>
              <a:defRPr b="0" i="0">
                <a:latin typeface="Post Grotesk Book"/>
                <a:ea typeface="Post Grotesk Book"/>
              </a:defRPr>
            </a:lvl3pPr>
            <a:lvl4pPr>
              <a:defRPr b="0" i="0">
                <a:latin typeface="Post Grotesk Book"/>
                <a:ea typeface="Post Grotesk Book"/>
              </a:defRPr>
            </a:lvl4pPr>
            <a:lvl5pPr>
              <a:defRPr b="0" i="0">
                <a:latin typeface="Post Grotesk Book"/>
                <a:ea typeface="Post Grotesk Book"/>
              </a:defRPr>
            </a:lvl5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pic>
        <p:nvPicPr>
          <p:cNvPr id="6" name="Picture 7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259485" y="5572162"/>
            <a:ext cx="2143063" cy="128583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3_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>
          <a:xfrm>
            <a:off x="838200" y="476885"/>
            <a:ext cx="10515600" cy="1325563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Reckless"/>
              </a:defRPr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>
            <a:lvl1pPr>
              <a:defRPr b="0" i="0">
                <a:solidFill>
                  <a:schemeClr val="bg1"/>
                </a:solidFill>
                <a:latin typeface="Post Grotesk Book"/>
                <a:ea typeface="Post Grotesk Book"/>
              </a:defRPr>
            </a:lvl1pPr>
            <a:lvl2pPr>
              <a:defRPr b="0" i="0">
                <a:solidFill>
                  <a:schemeClr val="bg1"/>
                </a:solidFill>
                <a:latin typeface="Post Grotesk Book"/>
                <a:ea typeface="Post Grotesk Book"/>
              </a:defRPr>
            </a:lvl2pPr>
            <a:lvl3pPr>
              <a:defRPr b="0" i="0">
                <a:solidFill>
                  <a:schemeClr val="bg1"/>
                </a:solidFill>
                <a:latin typeface="Post Grotesk Book"/>
                <a:ea typeface="Post Grotesk Book"/>
              </a:defRPr>
            </a:lvl3pPr>
            <a:lvl4pPr>
              <a:defRPr b="0" i="0">
                <a:solidFill>
                  <a:schemeClr val="bg1"/>
                </a:solidFill>
                <a:latin typeface="Post Grotesk Book"/>
                <a:ea typeface="Post Grotesk Book"/>
              </a:defRPr>
            </a:lvl4pPr>
            <a:lvl5pPr>
              <a:defRPr b="0" i="0">
                <a:solidFill>
                  <a:schemeClr val="bg1"/>
                </a:solidFill>
                <a:latin typeface="Post Grotesk Book"/>
                <a:ea typeface="Post Grotesk Book"/>
              </a:defRPr>
            </a:lvl5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318135" y="5681663"/>
            <a:ext cx="1040129" cy="9906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5_Title and Conten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>
          <a:xfrm>
            <a:off x="838200" y="476885"/>
            <a:ext cx="10515600" cy="1325563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Reckless"/>
              </a:defRPr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>
            <a:lvl1pPr>
              <a:defRPr b="0" i="0">
                <a:solidFill>
                  <a:schemeClr val="bg1"/>
                </a:solidFill>
                <a:latin typeface="Post Grotesk Book"/>
                <a:ea typeface="Post Grotesk Book"/>
              </a:defRPr>
            </a:lvl1pPr>
            <a:lvl2pPr>
              <a:defRPr b="0" i="0">
                <a:solidFill>
                  <a:schemeClr val="bg1"/>
                </a:solidFill>
                <a:latin typeface="Post Grotesk Book"/>
                <a:ea typeface="Post Grotesk Book"/>
              </a:defRPr>
            </a:lvl2pPr>
            <a:lvl3pPr>
              <a:defRPr b="0" i="0">
                <a:solidFill>
                  <a:schemeClr val="bg1"/>
                </a:solidFill>
                <a:latin typeface="Post Grotesk Book"/>
                <a:ea typeface="Post Grotesk Book"/>
              </a:defRPr>
            </a:lvl3pPr>
            <a:lvl4pPr>
              <a:defRPr b="0" i="0">
                <a:solidFill>
                  <a:schemeClr val="bg1"/>
                </a:solidFill>
                <a:latin typeface="Post Grotesk Book"/>
                <a:ea typeface="Post Grotesk Book"/>
              </a:defRPr>
            </a:lvl4pPr>
            <a:lvl5pPr>
              <a:defRPr b="0" i="0">
                <a:solidFill>
                  <a:schemeClr val="bg1"/>
                </a:solidFill>
                <a:latin typeface="Post Grotesk Book"/>
                <a:ea typeface="Post Grotesk Book"/>
              </a:defRPr>
            </a:lvl5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318135" y="5681663"/>
            <a:ext cx="1040129" cy="9906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Reckless"/>
              </a:defRPr>
            </a:lvl1pPr>
          </a:lstStyle>
          <a:p>
            <a:pPr>
              <a:defRPr/>
            </a:pPr>
            <a:fld id="{DAEFF18E-1800-834F-92DF-E53F1D4CD738}" type="datetimeFigureOut">
              <a:rPr lang="en-US"/>
              <a:t>9/12/2019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Reckles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Reckless"/>
              </a:defRPr>
            </a:lvl1pPr>
          </a:lstStyle>
          <a:p>
            <a:pPr>
              <a:defRPr/>
            </a:pPr>
            <a:fld id="{23E4C80F-52C3-864A-ABB3-8F8365195481}" type="slidenum">
              <a:rPr lang="en-US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400" b="0" i="0">
          <a:solidFill>
            <a:schemeClr val="tx1"/>
          </a:solidFill>
          <a:latin typeface="Reckless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 b="0" i="0">
          <a:solidFill>
            <a:schemeClr val="tx1"/>
          </a:solidFill>
          <a:latin typeface="Post Grotesk Book"/>
          <a:ea typeface="Post Grotesk Book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 b="0" i="0">
          <a:solidFill>
            <a:schemeClr val="tx1"/>
          </a:solidFill>
          <a:latin typeface="Post Grotesk Book"/>
          <a:ea typeface="Post Grotesk Book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 b="0" i="0">
          <a:solidFill>
            <a:schemeClr val="tx1"/>
          </a:solidFill>
          <a:latin typeface="Post Grotesk Book"/>
          <a:ea typeface="Post Grotesk Book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 b="0" i="0">
          <a:solidFill>
            <a:schemeClr val="tx1"/>
          </a:solidFill>
          <a:latin typeface="Post Grotesk Book"/>
          <a:ea typeface="Post Grotesk Book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 b="0" i="0">
          <a:solidFill>
            <a:schemeClr val="tx1"/>
          </a:solidFill>
          <a:latin typeface="Post Grotesk Book"/>
          <a:ea typeface="Post Grotesk Book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13294B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838200" y="270193"/>
            <a:ext cx="10515600" cy="1181556"/>
          </a:xfrm>
        </p:spPr>
        <p:txBody>
          <a:bodyPr/>
          <a:lstStyle/>
          <a:p>
            <a:pPr algn="ctr">
              <a:defRPr/>
            </a:pPr>
            <a:r>
              <a:rPr lang="en-US" sz="4400">
                <a:solidFill>
                  <a:schemeClr val="bg1"/>
                </a:solidFill>
                <a:latin typeface="Reckless"/>
              </a:rPr>
              <a:t>2019 Myotonic Annual Conference</a:t>
            </a:r>
            <a:endParaRPr/>
          </a:p>
        </p:txBody>
      </p:sp>
      <p:sp>
        <p:nvSpPr>
          <p:cNvPr id="5" name="Subtitle 2"/>
          <p:cNvSpPr>
            <a:spLocks noGrp="1"/>
          </p:cNvSpPr>
          <p:nvPr>
            <p:ph idx="4294967295"/>
          </p:nvPr>
        </p:nvSpPr>
        <p:spPr bwMode="auto">
          <a:xfrm>
            <a:off x="508000" y="1253330"/>
            <a:ext cx="10515600" cy="4351338"/>
          </a:xfrm>
        </p:spPr>
        <p:txBody>
          <a:bodyPr/>
          <a:lstStyle/>
          <a:p>
            <a:pPr marL="0" indent="0" algn="ctr">
              <a:lnSpc>
                <a:spcPct val="100000"/>
              </a:lnSpc>
              <a:spcBef>
                <a:spcPts val="400"/>
              </a:spcBef>
              <a:buNone/>
              <a:defRPr/>
            </a:pPr>
            <a:r>
              <a:rPr lang="en-US" sz="1800">
                <a:solidFill>
                  <a:schemeClr val="bg1"/>
                </a:solidFill>
                <a:latin typeface="Post Grotesk Book"/>
                <a:ea typeface="Post Grotesk Book"/>
              </a:rPr>
              <a:t>September 13-14, 2019</a:t>
            </a:r>
            <a:endParaRPr/>
          </a:p>
          <a:p>
            <a:pPr marL="0" indent="0" algn="ctr">
              <a:lnSpc>
                <a:spcPct val="100000"/>
              </a:lnSpc>
              <a:spcBef>
                <a:spcPts val="400"/>
              </a:spcBef>
              <a:buNone/>
              <a:defRPr/>
            </a:pPr>
            <a:r>
              <a:rPr lang="en-US" sz="1800">
                <a:solidFill>
                  <a:schemeClr val="bg1"/>
                </a:solidFill>
                <a:latin typeface="Post Grotesk Book"/>
                <a:ea typeface="Post Grotesk Book"/>
              </a:rPr>
              <a:t>Philadelphia, PA</a:t>
            </a:r>
            <a:endParaRPr/>
          </a:p>
        </p:txBody>
      </p:sp>
      <p:pic>
        <p:nvPicPr>
          <p:cNvPr id="6" name="Picture 4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4886209" y="5406251"/>
            <a:ext cx="2419582" cy="1451749"/>
          </a:xfrm>
          <a:prstGeom prst="rect">
            <a:avLst/>
          </a:prstGeom>
        </p:spPr>
      </p:pic>
      <p:pic>
        <p:nvPicPr>
          <p:cNvPr id="7" name="Picture 5"/>
          <p:cNvPicPr>
            <a:picLocks noChangeAspect="1"/>
          </p:cNvPicPr>
          <p:nvPr/>
        </p:nvPicPr>
        <p:blipFill>
          <a:blip r:embed="rId3"/>
          <a:srcRect t="22505"/>
          <a:stretch/>
        </p:blipFill>
        <p:spPr bwMode="auto">
          <a:xfrm>
            <a:off x="0" y="2099389"/>
            <a:ext cx="12192000" cy="330686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Grp="1" noChangeAspect="1"/>
          </p:cNvPicPr>
          <p:nvPr>
            <p:ph idx="1"/>
          </p:nvPr>
        </p:nvPicPr>
        <p:blipFill>
          <a:blip r:embed="rId2"/>
          <a:stretch/>
        </p:blipFill>
        <p:spPr bwMode="auto">
          <a:xfrm>
            <a:off x="1587567" y="464704"/>
            <a:ext cx="8728363" cy="55042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Inheritance</a:t>
            </a:r>
          </a:p>
        </p:txBody>
      </p:sp>
      <p:sp>
        <p:nvSpPr>
          <p:cNvPr id="5" name="Content Placeholder 1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defRPr/>
            </a:pPr>
            <a:r>
              <a:rPr lang="en-US" dirty="0"/>
              <a:t>Autosomal Dominant</a:t>
            </a:r>
            <a:endParaRPr dirty="0"/>
          </a:p>
          <a:p>
            <a:pPr>
              <a:defRPr/>
            </a:pPr>
            <a:r>
              <a:rPr lang="en-US" dirty="0"/>
              <a:t>50% risk for EACH offspring</a:t>
            </a:r>
            <a:endParaRPr dirty="0"/>
          </a:p>
          <a:p>
            <a:pPr>
              <a:defRPr/>
            </a:pPr>
            <a:r>
              <a:rPr lang="en-US" dirty="0" smtClean="0"/>
              <a:t>Same </a:t>
            </a:r>
            <a:r>
              <a:rPr lang="en-US" dirty="0"/>
              <a:t>risk for males and females</a:t>
            </a:r>
            <a:endParaRPr dirty="0"/>
          </a:p>
          <a:p>
            <a:pPr>
              <a:defRPr/>
            </a:pPr>
            <a:r>
              <a:rPr lang="en-US" dirty="0"/>
              <a:t>If a person does not have the mutation he or she can NOT pass it on</a:t>
            </a:r>
          </a:p>
          <a:p>
            <a:pPr>
              <a:defRPr/>
            </a:pPr>
            <a:r>
              <a:rPr lang="en-US" dirty="0"/>
              <a:t>Caused by a specific mutation type known as EXPANSION</a:t>
            </a:r>
            <a:endParaRPr dirty="0"/>
          </a:p>
          <a:p>
            <a:pPr marL="0" indent="0">
              <a:buNone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Myotonic Dystrophy Type 1</a:t>
            </a:r>
          </a:p>
        </p:txBody>
      </p:sp>
      <p:sp>
        <p:nvSpPr>
          <p:cNvPr id="5" name="Content Placeholder 5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DMPK gene</a:t>
            </a:r>
            <a:endParaRPr/>
          </a:p>
          <a:p>
            <a:pPr>
              <a:defRPr/>
            </a:pPr>
            <a:r>
              <a:rPr lang="en-US"/>
              <a:t>CTG Repeats (&gt; 50 is affected)</a:t>
            </a:r>
            <a:endParaRPr/>
          </a:p>
          <a:p>
            <a:pPr>
              <a:defRPr/>
            </a:pPr>
            <a:r>
              <a:rPr lang="en-US"/>
              <a:t>Anticipation</a:t>
            </a:r>
            <a:endParaRPr/>
          </a:p>
          <a:p>
            <a:pPr>
              <a:defRPr/>
            </a:pPr>
            <a:r>
              <a:rPr lang="en-US"/>
              <a:t>Congenital Myotonic Dystrophy</a:t>
            </a:r>
            <a:endParaRPr/>
          </a:p>
          <a:p>
            <a:pPr>
              <a:defRPr/>
            </a:pPr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Myotonic Dystrophy Type 2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CNBP gene</a:t>
            </a:r>
            <a:endParaRPr/>
          </a:p>
          <a:p>
            <a:pPr>
              <a:defRPr/>
            </a:pPr>
            <a:r>
              <a:rPr lang="en-US"/>
              <a:t>CCTG repeat (&gt;75 affected)</a:t>
            </a:r>
            <a:endParaRPr/>
          </a:p>
          <a:p>
            <a:pPr>
              <a:defRPr/>
            </a:pPr>
            <a:r>
              <a:rPr lang="en-US"/>
              <a:t>No Congenital type</a:t>
            </a:r>
          </a:p>
        </p:txBody>
      </p:sp>
      <p:sp>
        <p:nvSpPr>
          <p:cNvPr id="6" name="Subtitle 2"/>
          <p:cNvSpPr>
            <a:spLocks/>
          </p:cNvSpPr>
          <p:nvPr/>
        </p:nvSpPr>
        <p:spPr bwMode="auto">
          <a:xfrm>
            <a:off x="829108" y="1807368"/>
            <a:ext cx="10313778" cy="45934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endParaRPr lang="en-US">
              <a:latin typeface="Post Grotesk Book"/>
              <a:ea typeface="Post Grotesk Book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 bwMode="auto">
          <a:xfrm>
            <a:off x="838200" y="481806"/>
            <a:ext cx="10515600" cy="5357885"/>
          </a:xfrm>
        </p:spPr>
        <p:txBody>
          <a:bodyPr/>
          <a:lstStyle/>
          <a:p>
            <a:pPr algn="ctr">
              <a:defRPr/>
            </a:pPr>
            <a:r>
              <a:rPr lang="en-US" sz="4800">
                <a:latin typeface="ScalaSans-Bold"/>
                <a:ea typeface="ＭＳ Ｐゴシック"/>
              </a:rPr>
              <a:t>Genetic Testing </a:t>
            </a:r>
            <a:r>
              <a:rPr lang="en-US" sz="3600">
                <a:latin typeface="ScalaSans-Bold"/>
                <a:ea typeface="ＭＳ Ｐゴシック"/>
              </a:rPr>
              <a:t> </a:t>
            </a:r>
            <a:r>
              <a:rPr lang="en-US" sz="2800">
                <a:latin typeface="ScalaSans-Bold"/>
                <a:ea typeface="ＭＳ Ｐゴシック"/>
              </a:rPr>
              <a:t/>
            </a:r>
            <a:br>
              <a:rPr lang="en-US" sz="2800">
                <a:latin typeface="ScalaSans-Bold"/>
                <a:ea typeface="ＭＳ Ｐゴシック"/>
              </a:rPr>
            </a:br>
            <a:r>
              <a:rPr lang="en-US" sz="2800">
                <a:latin typeface="ScalaSans-Bold"/>
                <a:ea typeface="ＭＳ Ｐゴシック"/>
              </a:rPr>
              <a:t/>
            </a:r>
            <a:br>
              <a:rPr lang="en-US" sz="2800">
                <a:latin typeface="ScalaSans-Bold"/>
                <a:ea typeface="ＭＳ Ｐゴシック"/>
              </a:rPr>
            </a:br>
            <a:r>
              <a:rPr lang="en-US" sz="2800">
                <a:latin typeface="ScalaSans-Bold"/>
                <a:ea typeface="ＭＳ Ｐゴシック"/>
              </a:rPr>
              <a:t>Diagnostic Testing</a:t>
            </a:r>
            <a:br>
              <a:rPr lang="en-US" sz="2800">
                <a:latin typeface="ScalaSans-Bold"/>
                <a:ea typeface="ＭＳ Ｐゴシック"/>
              </a:rPr>
            </a:br>
            <a:r>
              <a:rPr lang="en-US" sz="2800">
                <a:latin typeface="ScalaSans-Bold"/>
                <a:ea typeface="ＭＳ Ｐゴシック"/>
              </a:rPr>
              <a:t>Predictive Testing</a:t>
            </a:r>
            <a:br>
              <a:rPr lang="en-US" sz="2800">
                <a:latin typeface="ScalaSans-Bold"/>
                <a:ea typeface="ＭＳ Ｐゴシック"/>
              </a:rPr>
            </a:br>
            <a:r>
              <a:rPr lang="en-US" sz="2800">
                <a:latin typeface="ScalaSans-Bold"/>
                <a:ea typeface="ＭＳ Ｐゴシック"/>
              </a:rPr>
              <a:t>Reproductive Testing</a:t>
            </a:r>
            <a:endParaRPr lang="en-US" sz="28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>
                <a:latin typeface="ScalaSans-Bold"/>
                <a:ea typeface="ＭＳ Ｐゴシック"/>
              </a:rPr>
              <a:t>Diagnostic Genetic Testing</a:t>
            </a:r>
            <a:endParaRPr lang="en-US"/>
          </a:p>
        </p:txBody>
      </p:sp>
      <p:sp>
        <p:nvSpPr>
          <p:cNvPr id="5" name="Subtitle 2"/>
          <p:cNvSpPr>
            <a:spLocks/>
          </p:cNvSpPr>
          <p:nvPr/>
        </p:nvSpPr>
        <p:spPr bwMode="auto">
          <a:xfrm>
            <a:off x="829108" y="1807368"/>
            <a:ext cx="10313778" cy="20996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>
              <a:latin typeface="Scala sans"/>
              <a:ea typeface="ＭＳ Ｐゴシック"/>
            </a:endParaRPr>
          </a:p>
          <a:p>
            <a:pPr>
              <a:defRPr/>
            </a:pPr>
            <a:r>
              <a:rPr lang="en-US">
                <a:latin typeface="Scala sans"/>
                <a:ea typeface="ＭＳ Ｐゴシック"/>
              </a:rPr>
              <a:t>Genetic testing on an individual who has clinical signs of myotonic dystrophy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Predictive/Presymptomatic Genetic Testing</a:t>
            </a:r>
          </a:p>
        </p:txBody>
      </p:sp>
      <p:sp>
        <p:nvSpPr>
          <p:cNvPr id="5" name="Subtitle 2"/>
          <p:cNvSpPr>
            <a:spLocks/>
          </p:cNvSpPr>
          <p:nvPr/>
        </p:nvSpPr>
        <p:spPr bwMode="auto">
          <a:xfrm>
            <a:off x="829108" y="1807368"/>
            <a:ext cx="10313778" cy="32218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dirty="0">
              <a:latin typeface="Scala sans"/>
              <a:ea typeface="ＭＳ Ｐゴシック"/>
            </a:endParaRPr>
          </a:p>
          <a:p>
            <a:pPr>
              <a:defRPr/>
            </a:pPr>
            <a:endParaRPr lang="en-US" dirty="0">
              <a:latin typeface="Scala sans"/>
              <a:ea typeface="ＭＳ Ｐゴシック"/>
            </a:endParaRPr>
          </a:p>
          <a:p>
            <a:pPr>
              <a:defRPr/>
            </a:pPr>
            <a:r>
              <a:rPr lang="en-US" sz="2600" dirty="0">
                <a:latin typeface="Scala sans"/>
                <a:ea typeface="ＭＳ Ｐゴシック"/>
              </a:rPr>
              <a:t>Genetic testing for someone with NO symptoms who has a family history of </a:t>
            </a:r>
            <a:r>
              <a:rPr lang="en-US" sz="2600" dirty="0" smtClean="0">
                <a:latin typeface="Scala sans"/>
                <a:ea typeface="ＭＳ Ｐゴシック"/>
              </a:rPr>
              <a:t>myotonic dystrophy genetically </a:t>
            </a:r>
            <a:r>
              <a:rPr lang="en-US" sz="2600" dirty="0">
                <a:latin typeface="Scala sans"/>
                <a:ea typeface="ＭＳ Ｐゴシック"/>
              </a:rPr>
              <a:t>confirmed</a:t>
            </a:r>
            <a:endParaRPr sz="2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>
                <a:latin typeface="ScalaSans-Bold"/>
                <a:ea typeface="ＭＳ Ｐゴシック"/>
              </a:rPr>
              <a:t>Reproductive Genetic Testing</a:t>
            </a:r>
            <a:endParaRPr lang="en-US"/>
          </a:p>
        </p:txBody>
      </p:sp>
      <p:sp>
        <p:nvSpPr>
          <p:cNvPr id="5" name="Subtitle 2"/>
          <p:cNvSpPr>
            <a:spLocks/>
          </p:cNvSpPr>
          <p:nvPr/>
        </p:nvSpPr>
        <p:spPr bwMode="auto">
          <a:xfrm>
            <a:off x="829108" y="1807369"/>
            <a:ext cx="10313778" cy="35543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>
              <a:latin typeface="Scala sans"/>
              <a:ea typeface="ＭＳ Ｐゴシック"/>
            </a:endParaRPr>
          </a:p>
          <a:p>
            <a:pPr algn="l">
              <a:defRPr/>
            </a:pPr>
            <a:r>
              <a:rPr lang="en-US">
                <a:latin typeface="Scala sans"/>
                <a:ea typeface="ＭＳ Ｐゴシック"/>
              </a:rPr>
              <a:t>Prenatal testing</a:t>
            </a:r>
          </a:p>
          <a:p>
            <a:pPr algn="l">
              <a:defRPr/>
            </a:pPr>
            <a:r>
              <a:rPr lang="en-US">
                <a:latin typeface="Scala sans"/>
                <a:ea typeface="ＭＳ Ｐゴシック"/>
              </a:rPr>
              <a:t>- Genetic testing on pregnancy </a:t>
            </a:r>
          </a:p>
          <a:p>
            <a:pPr lvl="1" algn="l">
              <a:defRPr/>
            </a:pPr>
            <a:endParaRPr lang="en-US">
              <a:latin typeface="Scala sans"/>
              <a:ea typeface="ＭＳ Ｐゴシック"/>
            </a:endParaRPr>
          </a:p>
          <a:p>
            <a:pPr algn="l">
              <a:defRPr/>
            </a:pPr>
            <a:r>
              <a:rPr lang="en-US">
                <a:latin typeface="Scala sans"/>
                <a:ea typeface="ＭＳ Ｐゴシック"/>
              </a:rPr>
              <a:t>Preimplantation Testing</a:t>
            </a:r>
          </a:p>
          <a:p>
            <a:pPr algn="l">
              <a:defRPr/>
            </a:pPr>
            <a:r>
              <a:rPr lang="en-US">
                <a:latin typeface="Scala sans"/>
                <a:ea typeface="ＭＳ Ｐゴシック"/>
              </a:rPr>
              <a:t>- Test embryo to determine gene status embryo prior to uterine transfer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Family Planning</a:t>
            </a:r>
          </a:p>
        </p:txBody>
      </p:sp>
      <p:sp>
        <p:nvSpPr>
          <p:cNvPr id="5" name="Subtitle 2"/>
          <p:cNvSpPr>
            <a:spLocks/>
          </p:cNvSpPr>
          <p:nvPr/>
        </p:nvSpPr>
        <p:spPr bwMode="auto">
          <a:xfrm>
            <a:off x="829108" y="1807369"/>
            <a:ext cx="10313778" cy="42609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endParaRPr lang="en-US"/>
          </a:p>
          <a:p>
            <a:pPr algn="l">
              <a:defRPr/>
            </a:pPr>
            <a:r>
              <a:rPr lang="en-US"/>
              <a:t>Planning if, how and when to have children</a:t>
            </a:r>
          </a:p>
          <a:p>
            <a:pPr algn="l">
              <a:defRPr/>
            </a:pPr>
            <a:endParaRPr lang="en-US"/>
          </a:p>
          <a:p>
            <a:pPr algn="l">
              <a:defRPr/>
            </a:pPr>
            <a:r>
              <a:rPr lang="en-US"/>
              <a:t>Explore options for having children that modify the risk of passing it on</a:t>
            </a:r>
          </a:p>
          <a:p>
            <a:pPr algn="l">
              <a:defRPr/>
            </a:pPr>
            <a:endParaRPr lang="en-US"/>
          </a:p>
          <a:p>
            <a:pPr algn="l">
              <a:defRPr/>
            </a:pPr>
            <a:r>
              <a:rPr lang="en-US"/>
              <a:t>Personal decisions based on individuals beliefs, desires and conditions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Considerations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defRPr/>
            </a:pPr>
            <a:r>
              <a:rPr lang="en-US">
                <a:latin typeface="Scala sans"/>
                <a:ea typeface="ＭＳ Ｐゴシック"/>
              </a:rPr>
              <a:t>Personal Gene status/knowledge of gene status</a:t>
            </a:r>
            <a:endParaRPr/>
          </a:p>
          <a:p>
            <a:pPr>
              <a:defRPr/>
            </a:pPr>
            <a:endParaRPr lang="en-US">
              <a:latin typeface="Scala sans"/>
              <a:ea typeface="ＭＳ Ｐゴシック"/>
            </a:endParaRPr>
          </a:p>
          <a:p>
            <a:pPr>
              <a:defRPr/>
            </a:pPr>
            <a:r>
              <a:rPr lang="en-US">
                <a:latin typeface="Scala sans"/>
                <a:ea typeface="ＭＳ Ｐゴシック"/>
              </a:rPr>
              <a:t>Desire for biological children (or not)</a:t>
            </a:r>
            <a:endParaRPr/>
          </a:p>
          <a:p>
            <a:pPr>
              <a:defRPr/>
            </a:pPr>
            <a:endParaRPr lang="en-US">
              <a:latin typeface="Scala sans"/>
              <a:ea typeface="ＭＳ Ｐゴシック"/>
            </a:endParaRPr>
          </a:p>
          <a:p>
            <a:pPr>
              <a:defRPr/>
            </a:pPr>
            <a:r>
              <a:rPr lang="en-US">
                <a:latin typeface="Scala sans"/>
                <a:ea typeface="ＭＳ Ｐゴシック"/>
              </a:rPr>
              <a:t>Costs of various options</a:t>
            </a:r>
            <a:endParaRPr/>
          </a:p>
          <a:p>
            <a:pPr>
              <a:defRPr/>
            </a:pPr>
            <a:endParaRPr lang="en-US">
              <a:latin typeface="Scala sans"/>
              <a:ea typeface="ＭＳ Ｐゴシック"/>
            </a:endParaRPr>
          </a:p>
          <a:p>
            <a:pPr>
              <a:defRPr/>
            </a:pPr>
            <a:r>
              <a:rPr lang="en-US">
                <a:latin typeface="Scala sans"/>
                <a:ea typeface="ＭＳ Ｐゴシック"/>
              </a:rPr>
              <a:t>Physical and emotional preparedness</a:t>
            </a:r>
            <a:endParaRPr/>
          </a:p>
          <a:p>
            <a:pPr marL="0" indent="0">
              <a:buNone/>
              <a:defRPr/>
            </a:pPr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 bwMode="auto">
          <a:xfrm>
            <a:off x="694440" y="821574"/>
            <a:ext cx="6163560" cy="4597401"/>
          </a:xfrm>
        </p:spPr>
        <p:txBody>
          <a:bodyPr/>
          <a:lstStyle/>
          <a:p>
            <a:pPr>
              <a:defRPr/>
            </a:pPr>
            <a:r>
              <a:rPr lang="en-US" sz="7200"/>
              <a:t>Family Planning</a:t>
            </a:r>
            <a:endParaRPr lang="en-US" sz="7200">
              <a:solidFill>
                <a:schemeClr val="bg1"/>
              </a:solidFill>
              <a:latin typeface="Reckless"/>
            </a:endParaRP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 bwMode="auto"/>
        <p:txBody>
          <a:bodyPr/>
          <a:lstStyle/>
          <a:p>
            <a:pPr>
              <a:defRPr/>
            </a:pPr>
            <a:r>
              <a:rPr lang="en-US">
                <a:solidFill>
                  <a:schemeClr val="bg1"/>
                </a:solidFill>
                <a:latin typeface="Post Grotesk Book"/>
                <a:ea typeface="Post Grotesk Book"/>
              </a:rPr>
              <a:t>Tanya Bardakjian, MS,LCGC</a:t>
            </a:r>
            <a:endParaRPr/>
          </a:p>
          <a:p>
            <a:pPr>
              <a:defRPr/>
            </a:pPr>
            <a:r>
              <a:rPr lang="en-US"/>
              <a:t>Senior Genetic Counselor, Neurology</a:t>
            </a:r>
            <a:endParaRPr/>
          </a:p>
          <a:p>
            <a:pPr>
              <a:defRPr/>
            </a:pPr>
            <a:r>
              <a:rPr lang="en-US"/>
              <a:t>University of Pennsylvania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>
                <a:latin typeface="ScalaSans-Bold"/>
                <a:ea typeface="ＭＳ Ｐゴシック"/>
              </a:rPr>
              <a:t>	Decisions	Decisions	Decisions </a:t>
            </a:r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marL="0" indent="0" algn="ctr">
              <a:buNone/>
              <a:defRPr/>
            </a:pPr>
            <a:r>
              <a:rPr lang="en-US" dirty="0">
                <a:solidFill>
                  <a:srgbClr val="FF0000"/>
                </a:solidFill>
                <a:latin typeface="Scala sans"/>
                <a:ea typeface="ＭＳ Ｐゴシック"/>
              </a:rPr>
              <a:t>Adoption	</a:t>
            </a:r>
            <a:r>
              <a:rPr lang="en-US" dirty="0">
                <a:latin typeface="Scala sans"/>
                <a:ea typeface="ＭＳ Ｐゴシック"/>
              </a:rPr>
              <a:t>				</a:t>
            </a:r>
            <a:r>
              <a:rPr lang="en-US" dirty="0">
                <a:solidFill>
                  <a:schemeClr val="tx2"/>
                </a:solidFill>
                <a:latin typeface="Scala sans"/>
                <a:ea typeface="ＭＳ Ｐゴシック"/>
              </a:rPr>
              <a:t>Conception with no testing</a:t>
            </a:r>
            <a:endParaRPr dirty="0"/>
          </a:p>
          <a:p>
            <a:pPr marL="0" indent="0" algn="ctr">
              <a:buNone/>
              <a:defRPr/>
            </a:pPr>
            <a:endParaRPr lang="en-US" dirty="0">
              <a:latin typeface="Scala sans"/>
              <a:ea typeface="ＭＳ Ｐゴシック"/>
            </a:endParaRPr>
          </a:p>
          <a:p>
            <a:pPr marL="0" indent="0" algn="ctr">
              <a:buNone/>
              <a:defRPr/>
            </a:pPr>
            <a:r>
              <a:rPr lang="en-US" dirty="0">
                <a:solidFill>
                  <a:schemeClr val="tx2"/>
                </a:solidFill>
                <a:latin typeface="Scala sans"/>
                <a:ea typeface="ＭＳ Ｐゴシック"/>
              </a:rPr>
              <a:t>Prenatal testing			</a:t>
            </a:r>
            <a:r>
              <a:rPr lang="en-US" dirty="0">
                <a:latin typeface="Scala sans"/>
                <a:ea typeface="ＭＳ Ｐゴシック"/>
              </a:rPr>
              <a:t>		</a:t>
            </a:r>
            <a:r>
              <a:rPr lang="en-US" dirty="0">
                <a:solidFill>
                  <a:srgbClr val="00B050"/>
                </a:solidFill>
                <a:latin typeface="Scala sans"/>
                <a:ea typeface="ＭＳ Ｐゴシック"/>
              </a:rPr>
              <a:t>PGD/IVF</a:t>
            </a:r>
            <a:endParaRPr dirty="0"/>
          </a:p>
          <a:p>
            <a:pPr marL="0" indent="0" algn="ctr">
              <a:buNone/>
              <a:defRPr/>
            </a:pPr>
            <a:endParaRPr lang="en-US" dirty="0">
              <a:latin typeface="Scala sans"/>
              <a:ea typeface="ＭＳ Ｐゴシック"/>
            </a:endParaRPr>
          </a:p>
          <a:p>
            <a:pPr marL="0" indent="0" algn="ctr">
              <a:buNone/>
              <a:defRPr/>
            </a:pPr>
            <a:endParaRPr lang="en-US" dirty="0">
              <a:latin typeface="Scala sans"/>
              <a:ea typeface="ＭＳ Ｐゴシック"/>
            </a:endParaRPr>
          </a:p>
          <a:p>
            <a:pPr marL="0" indent="0" algn="ctr">
              <a:buNone/>
              <a:defRPr/>
            </a:pPr>
            <a:r>
              <a:rPr lang="en-US" dirty="0">
                <a:solidFill>
                  <a:srgbClr val="C00000"/>
                </a:solidFill>
                <a:latin typeface="Scala sans"/>
                <a:ea typeface="ＭＳ Ｐゴシック"/>
              </a:rPr>
              <a:t>Egg/sperm/embryo donation	</a:t>
            </a:r>
            <a:r>
              <a:rPr lang="en-US" dirty="0">
                <a:latin typeface="Scala sans"/>
                <a:ea typeface="ＭＳ Ｐゴシック"/>
              </a:rPr>
              <a:t>		</a:t>
            </a:r>
            <a:r>
              <a:rPr lang="en-US" dirty="0">
                <a:solidFill>
                  <a:srgbClr val="FFC000"/>
                </a:solidFill>
                <a:latin typeface="Scala sans"/>
                <a:ea typeface="ＭＳ Ｐゴシック"/>
              </a:rPr>
              <a:t>No Children</a:t>
            </a:r>
            <a:endParaRPr dirty="0"/>
          </a:p>
          <a:p>
            <a:pPr marL="0" indent="0" algn="ctr">
              <a:buNone/>
              <a:defRPr/>
            </a:pPr>
            <a:endParaRPr lang="en-US" dirty="0">
              <a:latin typeface="Scala sans"/>
              <a:ea typeface="ＭＳ Ｐゴシック"/>
            </a:endParaRPr>
          </a:p>
          <a:p>
            <a:pPr marL="0" indent="0" algn="ctr">
              <a:buNone/>
              <a:defRPr/>
            </a:pPr>
            <a:r>
              <a:rPr lang="en-US" dirty="0">
                <a:solidFill>
                  <a:srgbClr val="7030A0"/>
                </a:solidFill>
                <a:latin typeface="Scala sans"/>
                <a:ea typeface="ＭＳ Ｐゴシック"/>
              </a:rPr>
              <a:t>Issue of a parent with </a:t>
            </a:r>
            <a:r>
              <a:rPr lang="en-US" dirty="0" smtClean="0">
                <a:solidFill>
                  <a:srgbClr val="7030A0"/>
                </a:solidFill>
                <a:latin typeface="Scala sans"/>
                <a:ea typeface="ＭＳ Ｐゴシック"/>
              </a:rPr>
              <a:t>Myotonic Dystrophy </a:t>
            </a:r>
            <a:r>
              <a:rPr lang="en-US" dirty="0">
                <a:solidFill>
                  <a:srgbClr val="7030A0"/>
                </a:solidFill>
                <a:latin typeface="Scala sans"/>
                <a:ea typeface="ＭＳ Ｐゴシック"/>
              </a:rPr>
              <a:t>remains</a:t>
            </a:r>
            <a:endParaRPr dirty="0"/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>
                <a:latin typeface="ScalaSans-Bold"/>
                <a:ea typeface="ＭＳ Ｐゴシック"/>
              </a:rPr>
              <a:t>Genetic Counseling for Family Planning</a:t>
            </a:r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defRPr/>
            </a:pPr>
            <a:r>
              <a:rPr lang="en-US" dirty="0">
                <a:latin typeface="Scala sans"/>
                <a:ea typeface="ＭＳ Ｐゴシック"/>
              </a:rPr>
              <a:t>Explore thoughts, feelings, values</a:t>
            </a:r>
            <a:endParaRPr dirty="0"/>
          </a:p>
          <a:p>
            <a:pPr>
              <a:defRPr/>
            </a:pPr>
            <a:r>
              <a:rPr lang="en-US" dirty="0">
                <a:latin typeface="Scala sans"/>
                <a:ea typeface="ＭＳ Ｐゴシック"/>
              </a:rPr>
              <a:t>Explore partner disagreements/agreements</a:t>
            </a:r>
            <a:endParaRPr dirty="0"/>
          </a:p>
          <a:p>
            <a:pPr>
              <a:defRPr/>
            </a:pPr>
            <a:r>
              <a:rPr lang="en-US" dirty="0">
                <a:latin typeface="Scala sans"/>
                <a:ea typeface="ＭＳ Ｐゴシック"/>
              </a:rPr>
              <a:t>Encourage open communication</a:t>
            </a:r>
            <a:endParaRPr dirty="0"/>
          </a:p>
          <a:p>
            <a:pPr>
              <a:defRPr/>
            </a:pPr>
            <a:r>
              <a:rPr lang="en-US" dirty="0">
                <a:latin typeface="Scala sans"/>
                <a:ea typeface="ＭＳ Ｐゴシック"/>
              </a:rPr>
              <a:t>Discuss when to start family</a:t>
            </a:r>
            <a:endParaRPr dirty="0"/>
          </a:p>
          <a:p>
            <a:pPr>
              <a:defRPr/>
            </a:pPr>
            <a:r>
              <a:rPr lang="en-US" dirty="0">
                <a:latin typeface="Scala sans"/>
                <a:ea typeface="ＭＳ Ｐゴシック"/>
              </a:rPr>
              <a:t>Discuss experience of </a:t>
            </a:r>
            <a:r>
              <a:rPr lang="en-US" dirty="0" smtClean="0">
                <a:latin typeface="Scala sans"/>
                <a:ea typeface="ＭＳ Ｐゴシック"/>
              </a:rPr>
              <a:t>myotonic dystrophy </a:t>
            </a:r>
            <a:r>
              <a:rPr lang="en-US" dirty="0">
                <a:latin typeface="Scala sans"/>
                <a:ea typeface="ＭＳ Ｐゴシック"/>
              </a:rPr>
              <a:t>for that individual and other caregiver responsibilities</a:t>
            </a:r>
            <a:endParaRPr dirty="0"/>
          </a:p>
          <a:p>
            <a:pPr>
              <a:defRPr/>
            </a:pPr>
            <a:r>
              <a:rPr lang="en-US" dirty="0">
                <a:latin typeface="Scala sans"/>
                <a:ea typeface="ＭＳ Ｐゴシック"/>
              </a:rPr>
              <a:t>Educate about options and weigh pros and cons of each</a:t>
            </a:r>
            <a:endParaRPr dirty="0"/>
          </a:p>
          <a:p>
            <a:pPr marL="0" indent="0">
              <a:buNone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>
                <a:latin typeface="ScalaSans-Bold"/>
                <a:ea typeface="ＭＳ Ｐゴシック"/>
              </a:rPr>
              <a:t>Prenatal testing</a:t>
            </a:r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838200" y="1825625"/>
            <a:ext cx="5181600" cy="3120448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sz="2400"/>
              <a:t>Amniocentesis</a:t>
            </a:r>
            <a:endParaRPr/>
          </a:p>
          <a:p>
            <a:pPr>
              <a:defRPr/>
            </a:pPr>
            <a:endParaRPr lang="en-US"/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 bwMode="auto"/>
        <p:txBody>
          <a:bodyPr/>
          <a:lstStyle/>
          <a:p>
            <a:pPr marL="0" indent="0">
              <a:buNone/>
              <a:defRPr/>
            </a:pPr>
            <a:r>
              <a:rPr lang="en-US" sz="2400">
                <a:latin typeface="Scala sans"/>
                <a:ea typeface="ＭＳ Ｐゴシック"/>
              </a:rPr>
              <a:t>Chorionic Villus Sampling (CVS)</a:t>
            </a:r>
            <a:endParaRPr/>
          </a:p>
          <a:p>
            <a:pPr>
              <a:defRPr/>
            </a:pPr>
            <a:endParaRPr lang="en-US"/>
          </a:p>
        </p:txBody>
      </p:sp>
      <p:pic>
        <p:nvPicPr>
          <p:cNvPr id="7" name="Picture 8" descr="http://s3-euw1-ap-pe-ws4-cws-documents.ri-prod.s3.amazonaws.com/9781498744287/obstetrics-images/005x002.jp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1043709" y="2364473"/>
            <a:ext cx="3730625" cy="264246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5"/>
          <p:cNvSpPr>
            <a:spLocks/>
          </p:cNvSpPr>
          <p:nvPr/>
        </p:nvSpPr>
        <p:spPr bwMode="auto">
          <a:xfrm>
            <a:off x="762000" y="5006938"/>
            <a:ext cx="533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buFontTx/>
              <a:buNone/>
              <a:defRPr/>
            </a:pPr>
            <a:r>
              <a:rPr lang="en-US">
                <a:latin typeface="Arial"/>
              </a:rPr>
              <a:t>Performed at 15+ weeks of gestation</a:t>
            </a:r>
            <a:endParaRPr/>
          </a:p>
          <a:p>
            <a:pPr>
              <a:spcBef>
                <a:spcPts val="0"/>
              </a:spcBef>
              <a:buFontTx/>
              <a:buNone/>
              <a:defRPr/>
            </a:pPr>
            <a:r>
              <a:rPr lang="en-US">
                <a:latin typeface="Arial"/>
              </a:rPr>
              <a:t>Low risk of complications about 1/400 risk for miscarriage</a:t>
            </a:r>
          </a:p>
        </p:txBody>
      </p:sp>
      <p:pic>
        <p:nvPicPr>
          <p:cNvPr id="9" name="Content Placeholder 15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6171118" y="2320059"/>
            <a:ext cx="4932363" cy="2626013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7"/>
          <p:cNvSpPr>
            <a:spLocks/>
          </p:cNvSpPr>
          <p:nvPr/>
        </p:nvSpPr>
        <p:spPr bwMode="auto">
          <a:xfrm>
            <a:off x="6225309" y="5237018"/>
            <a:ext cx="48792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buFontTx/>
              <a:buNone/>
              <a:defRPr/>
            </a:pPr>
            <a:r>
              <a:rPr lang="en-US">
                <a:latin typeface="Arial"/>
              </a:rPr>
              <a:t>11-13 weeks of gestation</a:t>
            </a:r>
            <a:endParaRPr/>
          </a:p>
          <a:p>
            <a:pPr>
              <a:spcBef>
                <a:spcPts val="0"/>
              </a:spcBef>
              <a:buFontTx/>
              <a:buNone/>
              <a:defRPr/>
            </a:pPr>
            <a:r>
              <a:rPr lang="en-US">
                <a:latin typeface="Arial"/>
              </a:rPr>
              <a:t>Slightly higher risk for miscarriage</a:t>
            </a:r>
            <a:endParaRPr/>
          </a:p>
          <a:p>
            <a:pPr>
              <a:spcBef>
                <a:spcPts val="0"/>
              </a:spcBef>
              <a:buFontTx/>
              <a:buNone/>
              <a:defRPr/>
            </a:pPr>
            <a:r>
              <a:rPr lang="en-US">
                <a:latin typeface="Arial"/>
              </a:rPr>
              <a:t>Small chance of needing an amnio for confirmation/clarification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 algn="ctr">
              <a:defRPr/>
            </a:pPr>
            <a:r>
              <a:rPr lang="en-US" b="0"/>
              <a:t>PGD</a:t>
            </a:r>
            <a:br>
              <a:rPr lang="en-US" b="0"/>
            </a:br>
            <a:r>
              <a:rPr lang="en-US" b="0"/>
              <a:t>(</a:t>
            </a:r>
            <a:r>
              <a:rPr lang="en-US" b="1"/>
              <a:t>P</a:t>
            </a:r>
            <a:r>
              <a:rPr lang="en-US" b="0"/>
              <a:t>reimplantation </a:t>
            </a:r>
            <a:r>
              <a:rPr lang="en-US" b="1"/>
              <a:t>G</a:t>
            </a:r>
            <a:r>
              <a:rPr lang="en-US" b="0"/>
              <a:t>enetic </a:t>
            </a:r>
            <a:r>
              <a:rPr lang="en-US" b="1"/>
              <a:t>D</a:t>
            </a:r>
            <a:r>
              <a:rPr lang="en-US" b="0"/>
              <a:t>iagnosis)</a:t>
            </a:r>
            <a:endParaRPr b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defRPr/>
            </a:pPr>
            <a:r>
              <a:rPr lang="en-US" dirty="0">
                <a:latin typeface="Scala sans"/>
                <a:ea typeface="ＭＳ Ｐゴシック"/>
              </a:rPr>
              <a:t>This has to be in conjunction with IVF (In vitro fertilization)</a:t>
            </a:r>
            <a:endParaRPr dirty="0"/>
          </a:p>
          <a:p>
            <a:pPr marL="0" indent="0">
              <a:buNone/>
              <a:defRPr/>
            </a:pPr>
            <a:endParaRPr lang="en-US" dirty="0">
              <a:latin typeface="Scala sans"/>
              <a:ea typeface="ＭＳ Ｐゴシック"/>
            </a:endParaRPr>
          </a:p>
          <a:p>
            <a:pPr>
              <a:defRPr/>
            </a:pPr>
            <a:r>
              <a:rPr lang="en-US" dirty="0">
                <a:latin typeface="Scala sans"/>
                <a:ea typeface="ＭＳ Ｐゴシック"/>
              </a:rPr>
              <a:t>This is diagnostic testing done on an embryo at a 6-8 cell stage</a:t>
            </a:r>
            <a:endParaRPr dirty="0"/>
          </a:p>
          <a:p>
            <a:pPr marL="0" indent="0">
              <a:buNone/>
              <a:defRPr/>
            </a:pPr>
            <a:endParaRPr lang="en-US" dirty="0">
              <a:latin typeface="Scala sans"/>
              <a:ea typeface="ＭＳ Ｐゴシック"/>
            </a:endParaRPr>
          </a:p>
          <a:p>
            <a:pPr>
              <a:defRPr/>
            </a:pPr>
            <a:r>
              <a:rPr lang="en-US" dirty="0">
                <a:latin typeface="Scala sans"/>
                <a:ea typeface="ＭＳ Ｐゴシック"/>
              </a:rPr>
              <a:t>Only those embryos without the </a:t>
            </a:r>
            <a:r>
              <a:rPr lang="en-US" dirty="0" smtClean="0">
                <a:latin typeface="Scala sans"/>
                <a:ea typeface="ＭＳ Ｐゴシック"/>
              </a:rPr>
              <a:t>myotonic dystrophy </a:t>
            </a:r>
            <a:r>
              <a:rPr lang="en-US" dirty="0">
                <a:latin typeface="Scala sans"/>
                <a:ea typeface="ＭＳ Ｐゴシック"/>
              </a:rPr>
              <a:t>gene expansion are transferred to the uterus</a:t>
            </a:r>
            <a:endParaRPr dirty="0"/>
          </a:p>
          <a:p>
            <a:pPr marL="0" indent="0">
              <a:buNone/>
              <a:defRPr/>
            </a:pPr>
            <a:endParaRPr lang="en-US" dirty="0">
              <a:latin typeface="Scala sans"/>
              <a:ea typeface="ＭＳ Ｐゴシック"/>
            </a:endParaRPr>
          </a:p>
          <a:p>
            <a:pPr marL="0" indent="0">
              <a:buNone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/>
        </p:blipFill>
        <p:spPr bwMode="auto">
          <a:xfrm>
            <a:off x="1228645" y="426084"/>
            <a:ext cx="9661026" cy="5298253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 b="0">
                <a:solidFill>
                  <a:schemeClr val="tx1"/>
                </a:solidFill>
                <a:latin typeface="ScalaSans-Bold"/>
                <a:ea typeface="ＭＳ Ｐゴシック"/>
              </a:rPr>
              <a:t>The General Method of IVF</a:t>
            </a:r>
            <a:endParaRPr b="0">
              <a:solidFill>
                <a:schemeClr val="tx1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spcBef>
                <a:spcPts val="0"/>
              </a:spcBef>
              <a:buFontTx/>
              <a:buAutoNum type="arabicPeriod"/>
              <a:defRPr/>
            </a:pPr>
            <a:r>
              <a:rPr lang="en-US" b="0"/>
              <a:t> Monitor egg maturation in the ovary</a:t>
            </a:r>
            <a:endParaRPr b="0"/>
          </a:p>
          <a:p>
            <a:pPr lvl="2">
              <a:spcBef>
                <a:spcPts val="0"/>
              </a:spcBef>
              <a:buFontTx/>
              <a:buChar char="-"/>
              <a:defRPr/>
            </a:pPr>
            <a:r>
              <a:rPr lang="en-US" sz="2400" b="0"/>
              <a:t>Ultrasound</a:t>
            </a:r>
            <a:endParaRPr b="0"/>
          </a:p>
          <a:p>
            <a:pPr lvl="2">
              <a:spcBef>
                <a:spcPts val="0"/>
              </a:spcBef>
              <a:buFontTx/>
              <a:buChar char="-"/>
              <a:defRPr/>
            </a:pPr>
            <a:r>
              <a:rPr lang="en-US" sz="2400" b="0"/>
              <a:t>Hormone levels</a:t>
            </a:r>
            <a:endParaRPr b="0"/>
          </a:p>
          <a:p>
            <a:pPr lvl="2">
              <a:spcBef>
                <a:spcPts val="0"/>
              </a:spcBef>
              <a:defRPr/>
            </a:pPr>
            <a:endParaRPr sz="750" b="0"/>
          </a:p>
          <a:p>
            <a:pPr>
              <a:spcBef>
                <a:spcPts val="0"/>
              </a:spcBef>
              <a:buFontTx/>
              <a:buAutoNum type="arabicPeriod"/>
              <a:defRPr/>
            </a:pPr>
            <a:r>
              <a:rPr lang="en-US" b="0"/>
              <a:t> Collect eggs (mother’s own or from donor)</a:t>
            </a:r>
            <a:endParaRPr/>
          </a:p>
          <a:p>
            <a:pPr marL="914400" lvl="2" indent="0">
              <a:spcBef>
                <a:spcPts val="0"/>
              </a:spcBef>
              <a:buNone/>
              <a:defRPr/>
            </a:pPr>
            <a:r>
              <a:rPr lang="en-US" sz="2400"/>
              <a:t>- Injection of human chorionic gonadotropin (hCG) and follicle stimulating hormone (FSH) to time egg ripening</a:t>
            </a:r>
            <a:endParaRPr/>
          </a:p>
          <a:p>
            <a:pPr marL="914400" lvl="2" indent="0">
              <a:spcBef>
                <a:spcPts val="0"/>
              </a:spcBef>
              <a:buNone/>
              <a:defRPr/>
            </a:pPr>
            <a:r>
              <a:rPr lang="en-US" sz="2400"/>
              <a:t>- Transvaginal aspiration using hollow needle</a:t>
            </a:r>
            <a:endParaRPr/>
          </a:p>
          <a:p>
            <a:pPr>
              <a:defRPr/>
            </a:pPr>
            <a:endParaRPr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 sz="4400" b="0" i="0" u="none" strike="noStrike" cap="none" spc="0">
                <a:solidFill>
                  <a:schemeClr val="tx1"/>
                </a:solidFill>
                <a:latin typeface="ScalaSans-Bold"/>
                <a:ea typeface="ＭＳ Ｐゴシック"/>
                <a:cs typeface="ScalaSans-Bold"/>
              </a:rPr>
              <a:t>The General Method of IVF</a:t>
            </a:r>
            <a:endParaRPr b="0">
              <a:solidFill>
                <a:schemeClr val="tx1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marL="0" indent="0">
              <a:spcBef>
                <a:spcPts val="0"/>
              </a:spcBef>
              <a:buNone/>
              <a:defRPr/>
            </a:pPr>
            <a:r>
              <a:rPr lang="en-US" b="0">
                <a:latin typeface="Scala sans"/>
                <a:ea typeface="ＭＳ Ｐゴシック"/>
              </a:rPr>
              <a:t>3. Nurture embryo growth by incubating in medium containing various nutrients and hormones</a:t>
            </a:r>
            <a:endParaRPr b="0"/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US" b="0">
                <a:latin typeface="Scala sans"/>
                <a:ea typeface="ＭＳ Ｐゴシック"/>
              </a:rPr>
              <a:t>	- If </a:t>
            </a:r>
            <a:r>
              <a:rPr lang="en-US" b="0" u="sng">
                <a:latin typeface="Scala sans"/>
                <a:ea typeface="ＭＳ Ｐゴシック"/>
              </a:rPr>
              <a:t>not</a:t>
            </a:r>
            <a:r>
              <a:rPr lang="en-US" b="0">
                <a:latin typeface="Scala sans"/>
                <a:ea typeface="ＭＳ Ｐゴシック"/>
              </a:rPr>
              <a:t> doing PDG, incubate until embryo is 5-6 days old 	(blastocyst)</a:t>
            </a:r>
            <a:endParaRPr b="0"/>
          </a:p>
          <a:p>
            <a:pPr>
              <a:spcBef>
                <a:spcPts val="0"/>
              </a:spcBef>
              <a:defRPr/>
            </a:pPr>
            <a:endParaRPr b="0">
              <a:latin typeface="Scala sans"/>
              <a:ea typeface="ＭＳ Ｐゴシック"/>
            </a:endParaRP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US" b="0">
                <a:latin typeface="Scala sans"/>
                <a:ea typeface="ＭＳ Ｐゴシック"/>
              </a:rPr>
              <a:t>4. Transfer embryos (usually 3-6) to uterus, artificially removing zona pellucida if necessary (“hatching”) </a:t>
            </a:r>
            <a:endParaRPr b="0"/>
          </a:p>
          <a:p>
            <a:pPr marL="0" indent="0">
              <a:buNone/>
              <a:defRPr/>
            </a:pPr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 algn="ctr">
              <a:defRPr/>
            </a:pPr>
            <a:r>
              <a:rPr lang="en-US"/>
              <a:t>Blastomere Removal for PGD</a:t>
            </a:r>
          </a:p>
        </p:txBody>
      </p:sp>
      <p:pic>
        <p:nvPicPr>
          <p:cNvPr id="5" name="Content Placeholder 3" descr="blastomere extraction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/>
        </p:blipFill>
        <p:spPr bwMode="auto">
          <a:xfrm>
            <a:off x="4367212" y="2785269"/>
            <a:ext cx="3457575" cy="2333625"/>
          </a:xfrm>
          <a:prstGeom prst="rect">
            <a:avLst/>
          </a:prstGeom>
        </p:spPr>
      </p:pic>
      <p:sp>
        <p:nvSpPr>
          <p:cNvPr id="6" name="TextBox 4"/>
          <p:cNvSpPr>
            <a:spLocks/>
          </p:cNvSpPr>
          <p:nvPr/>
        </p:nvSpPr>
        <p:spPr bwMode="auto">
          <a:xfrm>
            <a:off x="1961985" y="1751648"/>
            <a:ext cx="8133602" cy="71364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spcBef>
                <a:spcPts val="0"/>
              </a:spcBef>
              <a:buFontTx/>
              <a:buNone/>
              <a:defRPr/>
            </a:pPr>
            <a:r>
              <a:rPr lang="en-US" sz="2200">
                <a:latin typeface="Arial"/>
              </a:rPr>
              <a:t>Remove one cell after 2-3 days (6-8cell stage) for testing</a:t>
            </a:r>
            <a:endParaRPr sz="2200">
              <a:latin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Pregnancy Success Rates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defRPr/>
            </a:pPr>
            <a:r>
              <a:rPr lang="en-US">
                <a:latin typeface="Scala sans"/>
                <a:ea typeface="ＭＳ Ｐゴシック"/>
              </a:rPr>
              <a:t>Varies between clinics and couples</a:t>
            </a:r>
            <a:endParaRPr/>
          </a:p>
          <a:p>
            <a:pPr marL="0" indent="0">
              <a:buNone/>
              <a:defRPr/>
            </a:pPr>
            <a:endParaRPr lang="en-US">
              <a:latin typeface="Scala sans"/>
              <a:ea typeface="ＭＳ Ｐゴシック"/>
            </a:endParaRPr>
          </a:p>
          <a:p>
            <a:pPr>
              <a:defRPr/>
            </a:pPr>
            <a:r>
              <a:rPr lang="en-US">
                <a:latin typeface="Scala sans"/>
                <a:ea typeface="ＭＳ Ｐゴシック"/>
              </a:rPr>
              <a:t>Most publish their pregnancy rates- what couples really care about is birth rate</a:t>
            </a:r>
            <a:endParaRPr/>
          </a:p>
          <a:p>
            <a:pPr marL="0" indent="0">
              <a:buNone/>
              <a:defRPr/>
            </a:pPr>
            <a:endParaRPr lang="en-US">
              <a:latin typeface="Scala sans"/>
              <a:ea typeface="ＭＳ Ｐゴシック"/>
            </a:endParaRPr>
          </a:p>
          <a:p>
            <a:pPr>
              <a:defRPr/>
            </a:pPr>
            <a:r>
              <a:rPr lang="en-US">
                <a:latin typeface="Scala sans"/>
                <a:ea typeface="ＭＳ Ｐゴシック"/>
              </a:rPr>
              <a:t>Birthrates are relatively similar to natural pregnancies: 20-30%</a:t>
            </a:r>
            <a:endParaRPr/>
          </a:p>
          <a:p>
            <a:pPr marL="0" indent="0">
              <a:buNone/>
              <a:defRPr/>
            </a:pPr>
            <a:endParaRPr 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>
                <a:latin typeface="ScalaSans-Bold"/>
                <a:ea typeface="ＭＳ Ｐゴシック"/>
              </a:rPr>
              <a:t>IVF/PGD Considerations</a:t>
            </a:r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 bwMode="auto">
          <a:xfrm>
            <a:off x="838200" y="1634191"/>
            <a:ext cx="10515600" cy="4493242"/>
          </a:xfrm>
        </p:spPr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en-US" sz="2600"/>
              <a:t>Long and expensive process</a:t>
            </a:r>
            <a:endParaRPr sz="2600"/>
          </a:p>
          <a:p>
            <a:pPr>
              <a:lnSpc>
                <a:spcPct val="80000"/>
              </a:lnSpc>
              <a:defRPr/>
            </a:pPr>
            <a:r>
              <a:rPr lang="en-US" sz="2600"/>
              <a:t>Hormone injections, multiple procedures, time</a:t>
            </a:r>
            <a:endParaRPr sz="2600"/>
          </a:p>
          <a:p>
            <a:pPr>
              <a:lnSpc>
                <a:spcPct val="80000"/>
              </a:lnSpc>
              <a:defRPr/>
            </a:pPr>
            <a:r>
              <a:rPr lang="en-US" sz="2600"/>
              <a:t>IVF usually not covered by insurance because couples are considered fertile</a:t>
            </a:r>
            <a:endParaRPr sz="2600"/>
          </a:p>
          <a:p>
            <a:pPr lvl="1">
              <a:lnSpc>
                <a:spcPct val="80000"/>
              </a:lnSpc>
              <a:defRPr/>
            </a:pPr>
            <a:r>
              <a:rPr lang="en-US" sz="2200"/>
              <a:t>Varies by insurance company</a:t>
            </a:r>
            <a:endParaRPr sz="2200"/>
          </a:p>
          <a:p>
            <a:pPr lvl="1">
              <a:lnSpc>
                <a:spcPct val="80000"/>
              </a:lnSpc>
              <a:defRPr/>
            </a:pPr>
            <a:r>
              <a:rPr lang="en-US" sz="2200"/>
              <a:t>May be able to get some reimbursement</a:t>
            </a:r>
            <a:endParaRPr sz="2200"/>
          </a:p>
          <a:p>
            <a:pPr lvl="1">
              <a:lnSpc>
                <a:spcPct val="80000"/>
              </a:lnSpc>
              <a:defRPr/>
            </a:pPr>
            <a:r>
              <a:rPr lang="en-US" sz="2200"/>
              <a:t>Massachusetts and Illinois- covered</a:t>
            </a:r>
            <a:endParaRPr sz="2200"/>
          </a:p>
          <a:p>
            <a:pPr lvl="1">
              <a:lnSpc>
                <a:spcPct val="80000"/>
              </a:lnSpc>
              <a:defRPr/>
            </a:pPr>
            <a:r>
              <a:rPr lang="en-US" sz="2200"/>
              <a:t>Costs vary but on average $25,000</a:t>
            </a:r>
            <a:endParaRPr sz="2200"/>
          </a:p>
          <a:p>
            <a:pPr>
              <a:lnSpc>
                <a:spcPct val="80000"/>
              </a:lnSpc>
              <a:defRPr/>
            </a:pPr>
            <a:r>
              <a:rPr lang="en-US" sz="2600"/>
              <a:t>PGD may get covered</a:t>
            </a:r>
            <a:endParaRPr sz="2600"/>
          </a:p>
          <a:p>
            <a:pPr lvl="1">
              <a:lnSpc>
                <a:spcPct val="80000"/>
              </a:lnSpc>
              <a:defRPr/>
            </a:pPr>
            <a:r>
              <a:rPr lang="en-US" sz="2200"/>
              <a:t>Costs about $3,000</a:t>
            </a:r>
            <a:endParaRPr sz="2200"/>
          </a:p>
          <a:p>
            <a:pPr>
              <a:lnSpc>
                <a:spcPct val="80000"/>
              </a:lnSpc>
              <a:defRPr/>
            </a:pPr>
            <a:r>
              <a:rPr lang="en-US" sz="2600"/>
              <a:t>0.5% risk for misdiagnosis- recommend Prenatal testing as well</a:t>
            </a:r>
            <a:endParaRPr sz="2600"/>
          </a:p>
          <a:p>
            <a:pPr>
              <a:lnSpc>
                <a:spcPct val="80000"/>
              </a:lnSpc>
              <a:defRPr/>
            </a:pPr>
            <a:endParaRPr lang="en-US" sz="26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 sz="4400" b="0" i="0" u="none" strike="noStrike" cap="none" spc="0">
                <a:solidFill>
                  <a:schemeClr val="tx1"/>
                </a:solidFill>
                <a:latin typeface="Reckless"/>
                <a:ea typeface="Reckless"/>
                <a:cs typeface="Reckless"/>
              </a:rPr>
              <a:t>Genetic Counseling</a:t>
            </a:r>
            <a:endParaRPr lang="en-US"/>
          </a:p>
        </p:txBody>
      </p:sp>
      <p:sp>
        <p:nvSpPr>
          <p:cNvPr id="5" name="Subtitle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marL="0" indent="0" algn="ctr">
              <a:buNone/>
              <a:defRPr/>
            </a:pPr>
            <a:endParaRPr lang="en-US" sz="5400" i="1"/>
          </a:p>
          <a:p>
            <a:pPr marL="0" indent="0" algn="ctr">
              <a:buNone/>
              <a:defRPr/>
            </a:pPr>
            <a:r>
              <a:rPr lang="en-US" sz="5400" i="1"/>
              <a:t>What is it?</a:t>
            </a:r>
            <a:endParaRPr sz="5400" i="1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FAMILY STORIES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>
                <a:latin typeface="ScalaSans-Bold"/>
                <a:ea typeface="ＭＳ Ｐゴシック"/>
              </a:rPr>
              <a:t>No Perfect Answer/No Uniform Answer</a:t>
            </a:r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 bwMode="auto">
          <a:xfrm>
            <a:off x="838200" y="1776096"/>
            <a:ext cx="10515600" cy="4125940"/>
          </a:xfrm>
        </p:spPr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en-US" sz="2600" dirty="0"/>
              <a:t>Be flexible with yourself and your partner</a:t>
            </a:r>
            <a:endParaRPr sz="2600" dirty="0"/>
          </a:p>
          <a:p>
            <a:pPr>
              <a:lnSpc>
                <a:spcPct val="80000"/>
              </a:lnSpc>
              <a:defRPr/>
            </a:pPr>
            <a:r>
              <a:rPr lang="en-US" sz="2600" dirty="0"/>
              <a:t>We change over time</a:t>
            </a:r>
            <a:endParaRPr sz="2600" dirty="0"/>
          </a:p>
          <a:p>
            <a:pPr>
              <a:lnSpc>
                <a:spcPct val="80000"/>
              </a:lnSpc>
              <a:defRPr/>
            </a:pPr>
            <a:r>
              <a:rPr lang="en-US" sz="2600" dirty="0"/>
              <a:t>No guarantee for a “healthy” baby ever</a:t>
            </a:r>
            <a:endParaRPr sz="2600" dirty="0"/>
          </a:p>
          <a:p>
            <a:pPr>
              <a:lnSpc>
                <a:spcPct val="80000"/>
              </a:lnSpc>
              <a:defRPr/>
            </a:pPr>
            <a:r>
              <a:rPr lang="en-US" sz="2600" dirty="0"/>
              <a:t>These methods ensure no </a:t>
            </a:r>
            <a:r>
              <a:rPr lang="en-US" sz="2600" dirty="0" smtClean="0"/>
              <a:t>myotonic dystrophy </a:t>
            </a:r>
            <a:r>
              <a:rPr lang="en-US" sz="2600" dirty="0"/>
              <a:t>in offspring but cannot rule out every possible genetic or health condition</a:t>
            </a:r>
          </a:p>
          <a:p>
            <a:pPr>
              <a:lnSpc>
                <a:spcPct val="80000"/>
              </a:lnSpc>
              <a:defRPr/>
            </a:pPr>
            <a:endParaRPr lang="en-US" sz="2600" dirty="0"/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en-US" sz="2600" dirty="0"/>
              <a:t>Each individual, couple, family will make the best decision for them at that point in time with information available to them at that specific point in time. </a:t>
            </a:r>
            <a:endParaRPr sz="2600" dirty="0"/>
          </a:p>
          <a:p>
            <a:pPr>
              <a:lnSpc>
                <a:spcPct val="80000"/>
              </a:lnSpc>
              <a:defRPr/>
            </a:pPr>
            <a:endParaRPr lang="en-US" sz="2600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Things To Consider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defRPr/>
            </a:pPr>
            <a:r>
              <a:rPr lang="en-US">
                <a:latin typeface="Scala sans"/>
                <a:ea typeface="ＭＳ Ｐゴシック"/>
              </a:rPr>
              <a:t>These are complex issues</a:t>
            </a:r>
            <a:endParaRPr/>
          </a:p>
          <a:p>
            <a:pPr>
              <a:defRPr/>
            </a:pPr>
            <a:r>
              <a:rPr lang="en-US">
                <a:latin typeface="Scala sans"/>
                <a:ea typeface="ＭＳ Ｐゴシック"/>
              </a:rPr>
              <a:t>You are not alone</a:t>
            </a:r>
            <a:endParaRPr/>
          </a:p>
          <a:p>
            <a:pPr>
              <a:defRPr/>
            </a:pPr>
            <a:r>
              <a:rPr lang="en-US">
                <a:latin typeface="Scala sans"/>
                <a:ea typeface="ＭＳ Ｐゴシック"/>
              </a:rPr>
              <a:t>Seek out a professional - Genetic counselors are available to help navigate this complex process</a:t>
            </a:r>
            <a:endParaRPr/>
          </a:p>
          <a:p>
            <a:pPr>
              <a:defRPr/>
            </a:pPr>
            <a:r>
              <a:rPr lang="en-US">
                <a:latin typeface="Scala sans"/>
                <a:ea typeface="ＭＳ Ｐゴシック"/>
              </a:rPr>
              <a:t>National Society of Genetic Counselors</a:t>
            </a:r>
            <a:endParaRPr/>
          </a:p>
          <a:p>
            <a:pPr>
              <a:defRPr/>
            </a:pPr>
            <a:r>
              <a:rPr lang="en-US">
                <a:latin typeface="Scala sans"/>
                <a:ea typeface="ＭＳ Ｐゴシック"/>
              </a:rPr>
              <a:t>Seek out support from others facing the same issue; MDF support group or Facebook group are options</a:t>
            </a:r>
          </a:p>
          <a:p>
            <a:pPr>
              <a:defRPr/>
            </a:pPr>
            <a:endParaRPr lang="en-U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 sz="7200">
                <a:solidFill>
                  <a:schemeClr val="bg1"/>
                </a:solidFill>
                <a:latin typeface="Reckless"/>
              </a:rPr>
              <a:t>Thank you!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Genetic Counseling</a:t>
            </a:r>
            <a:endParaRPr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The process of helping people understand and adapt to the medical, psychological and familial implications of genetic contribution to disease</a:t>
            </a:r>
            <a:endParaRPr/>
          </a:p>
          <a:p>
            <a:pPr marL="0" indent="0">
              <a:buNone/>
              <a:defRPr/>
            </a:pPr>
            <a:endParaRPr lang="en-US"/>
          </a:p>
          <a:p>
            <a:pPr>
              <a:defRPr/>
            </a:pPr>
            <a:r>
              <a:rPr lang="en-US"/>
              <a:t>The process integrates:</a:t>
            </a:r>
            <a:endParaRPr/>
          </a:p>
          <a:p>
            <a:pPr lvl="1">
              <a:defRPr/>
            </a:pPr>
            <a:r>
              <a:rPr lang="en-US"/>
              <a:t>Interpretation of family history to assess chance of occurrence or recurrence</a:t>
            </a:r>
            <a:endParaRPr/>
          </a:p>
          <a:p>
            <a:pPr lvl="1">
              <a:defRPr/>
            </a:pPr>
            <a:r>
              <a:rPr lang="en-US"/>
              <a:t>Education and inheritance, resources and research</a:t>
            </a:r>
            <a:endParaRPr/>
          </a:p>
          <a:p>
            <a:pPr lvl="1">
              <a:defRPr/>
            </a:pPr>
            <a:r>
              <a:rPr lang="en-US"/>
              <a:t>Counseling to promote informed choices and adaptation to condition</a:t>
            </a:r>
            <a:endParaRPr/>
          </a:p>
          <a:p>
            <a:pPr>
              <a:defRPr/>
            </a:pPr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Genetic Counselors</a:t>
            </a:r>
            <a:endParaRPr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defRPr/>
            </a:pPr>
            <a:r>
              <a:rPr lang="en-US" sz="2600">
                <a:solidFill>
                  <a:schemeClr val="tx1"/>
                </a:solidFill>
              </a:rPr>
              <a:t>Health care professionals with specialized graduate degrees and experience working in the areas of medical genetics and counseling</a:t>
            </a:r>
            <a:endParaRPr sz="2600">
              <a:solidFill>
                <a:schemeClr val="tx1"/>
              </a:solidFill>
            </a:endParaRPr>
          </a:p>
          <a:p>
            <a:pPr marL="0" indent="0">
              <a:buNone/>
              <a:defRPr/>
            </a:pPr>
            <a:endParaRPr sz="2600">
              <a:solidFill>
                <a:schemeClr val="tx1"/>
              </a:solidFill>
            </a:endParaRPr>
          </a:p>
          <a:p>
            <a:pPr>
              <a:defRPr/>
            </a:pPr>
            <a:r>
              <a:rPr lang="en-US" sz="2600">
                <a:solidFill>
                  <a:schemeClr val="tx1"/>
                </a:solidFill>
              </a:rPr>
              <a:t>Provide information and support to families who have members with a genetic disorder or who may be at risk for a genetic disorder</a:t>
            </a:r>
            <a:endParaRPr sz="2600">
              <a:solidFill>
                <a:schemeClr val="tx1"/>
              </a:solidFill>
            </a:endParaRPr>
          </a:p>
          <a:p>
            <a:pPr marL="0" indent="0">
              <a:buNone/>
              <a:defRPr/>
            </a:pPr>
            <a:endParaRPr sz="2600">
              <a:solidFill>
                <a:schemeClr val="tx1"/>
              </a:solidFill>
            </a:endParaRPr>
          </a:p>
          <a:p>
            <a:pPr>
              <a:defRPr/>
            </a:pPr>
            <a:r>
              <a:rPr lang="en-US" sz="2600">
                <a:solidFill>
                  <a:schemeClr val="tx1"/>
                </a:solidFill>
              </a:rPr>
              <a:t>Serve as support and resource for  other healthcare providers</a:t>
            </a:r>
            <a:endParaRPr sz="2600">
              <a:solidFill>
                <a:schemeClr val="tx1"/>
              </a:solidFill>
            </a:endParaRPr>
          </a:p>
          <a:p>
            <a:pPr marL="0" indent="0">
              <a:buNone/>
              <a:defRPr/>
            </a:pPr>
            <a:endParaRPr sz="2600">
              <a:solidFill>
                <a:schemeClr val="tx1"/>
              </a:solidFill>
            </a:endParaRPr>
          </a:p>
          <a:p>
            <a:pPr>
              <a:defRPr/>
            </a:pPr>
            <a:r>
              <a:rPr lang="en-US" sz="2600">
                <a:solidFill>
                  <a:schemeClr val="tx1"/>
                </a:solidFill>
              </a:rPr>
              <a:t>Participate in clinical research</a:t>
            </a:r>
            <a:endParaRPr sz="2600">
              <a:solidFill>
                <a:schemeClr val="tx1"/>
              </a:solidFill>
            </a:endParaRPr>
          </a:p>
          <a:p>
            <a:pPr>
              <a:defRPr/>
            </a:pPr>
            <a:endParaRPr sz="260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Genetics 101</a:t>
            </a:r>
          </a:p>
        </p:txBody>
      </p:sp>
      <p:sp>
        <p:nvSpPr>
          <p:cNvPr id="5" name="Subtitle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defRPr/>
            </a:pPr>
            <a:endParaRPr lang="en-US" sz="5400"/>
          </a:p>
          <a:p>
            <a:pPr marL="0" indent="0" algn="ctr">
              <a:buNone/>
              <a:defRPr/>
            </a:pPr>
            <a:r>
              <a:rPr lang="en-US" sz="5400" i="1" u="none"/>
              <a:t>A Brief Primer</a:t>
            </a:r>
            <a:endParaRPr sz="5400" i="1" u="none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Chromosomes</a:t>
            </a:r>
          </a:p>
        </p:txBody>
      </p:sp>
      <p:pic>
        <p:nvPicPr>
          <p:cNvPr id="5" name="Content Placeholder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/>
        </p:blipFill>
        <p:spPr bwMode="auto">
          <a:xfrm>
            <a:off x="968446" y="2063750"/>
            <a:ext cx="4698648" cy="3699915"/>
          </a:xfrm>
          <a:prstGeom prst="rect">
            <a:avLst/>
          </a:prstGeom>
        </p:spPr>
      </p:pic>
      <p:pic>
        <p:nvPicPr>
          <p:cNvPr id="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tretch/>
        </p:blipFill>
        <p:spPr bwMode="auto">
          <a:xfrm>
            <a:off x="6172200" y="2062636"/>
            <a:ext cx="5034638" cy="36766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/>
        </p:nvGraphicFramePr>
        <p:xfrm>
          <a:off x="6096000" y="1158240"/>
          <a:ext cx="6448379" cy="43252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1"/>
          <p:cNvPicPr>
            <a:picLocks noGrp="1" noChangeAspect="1"/>
          </p:cNvPicPr>
          <p:nvPr>
            <p:ph idx="1"/>
          </p:nvPr>
        </p:nvPicPr>
        <p:blipFill>
          <a:blip r:embed="rId3"/>
          <a:stretch/>
        </p:blipFill>
        <p:spPr bwMode="auto">
          <a:xfrm>
            <a:off x="1433945" y="457247"/>
            <a:ext cx="9143999" cy="51746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>
            <a:spLocks/>
          </p:cNvSpPr>
          <p:nvPr/>
        </p:nvSpPr>
        <p:spPr bwMode="auto">
          <a:xfrm>
            <a:off x="7557248" y="3294529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>
                <a:latin typeface="Reckless Medium"/>
              </a:rPr>
              <a:t>58%</a:t>
            </a:r>
            <a:endParaRPr/>
          </a:p>
        </p:txBody>
      </p:sp>
      <p:sp>
        <p:nvSpPr>
          <p:cNvPr id="5" name="TextBox 11"/>
          <p:cNvSpPr>
            <a:spLocks/>
          </p:cNvSpPr>
          <p:nvPr/>
        </p:nvSpPr>
        <p:spPr bwMode="auto">
          <a:xfrm>
            <a:off x="10004612" y="2675964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>
                <a:solidFill>
                  <a:schemeClr val="bg1"/>
                </a:solidFill>
                <a:latin typeface="Reckless Medium"/>
              </a:rPr>
              <a:t>24%</a:t>
            </a:r>
            <a:endParaRPr/>
          </a:p>
        </p:txBody>
      </p:sp>
      <p:pic>
        <p:nvPicPr>
          <p:cNvPr id="6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/>
        </p:blipFill>
        <p:spPr bwMode="auto">
          <a:xfrm>
            <a:off x="1756544" y="666280"/>
            <a:ext cx="8049558" cy="536194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yotonic">
      <a:dk1>
        <a:srgbClr val="12284B"/>
      </a:dk1>
      <a:lt1>
        <a:srgbClr val="FFFFFF"/>
      </a:lt1>
      <a:dk2>
        <a:srgbClr val="00CF92"/>
      </a:dk2>
      <a:lt2>
        <a:srgbClr val="B4E9E5"/>
      </a:lt2>
      <a:accent1>
        <a:srgbClr val="008F85"/>
      </a:accent1>
      <a:accent2>
        <a:srgbClr val="134F50"/>
      </a:accent2>
      <a:accent3>
        <a:srgbClr val="FBE8EB"/>
      </a:accent3>
      <a:accent4>
        <a:srgbClr val="FCE300"/>
      </a:accent4>
      <a:accent5>
        <a:srgbClr val="26D093"/>
      </a:accent5>
      <a:accent6>
        <a:srgbClr val="FFFFFF"/>
      </a:accent6>
      <a:hlink>
        <a:srgbClr val="0563C1"/>
      </a:hlink>
      <a:folHlink>
        <a:srgbClr val="17363B"/>
      </a:folHlink>
    </a:clrScheme>
    <a:fontScheme name="Myotonic">
      <a:majorFont>
        <a:latin typeface="Reckless"/>
        <a:ea typeface="Arial"/>
        <a:cs typeface="Arial"/>
      </a:majorFont>
      <a:minorFont>
        <a:latin typeface="Post Grotesk"/>
        <a:ea typeface="Arial"/>
        <a:cs typeface="Arial"/>
      </a:minorFont>
    </a:fontScheme>
    <a:fmtScheme name="Office Them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994</TotalTime>
  <Words>777</Words>
  <Application>Microsoft Office PowerPoint</Application>
  <DocSecurity>0</DocSecurity>
  <PresentationFormat>Widescreen</PresentationFormat>
  <Paragraphs>153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2" baseType="lpstr">
      <vt:lpstr>Reckless</vt:lpstr>
      <vt:lpstr>Arial</vt:lpstr>
      <vt:lpstr>Post Grotesk</vt:lpstr>
      <vt:lpstr>Post Grotesk Book</vt:lpstr>
      <vt:lpstr>ScalaSans-Bold</vt:lpstr>
      <vt:lpstr>ＭＳ Ｐゴシック</vt:lpstr>
      <vt:lpstr>Reckless Medium</vt:lpstr>
      <vt:lpstr>Scala sans</vt:lpstr>
      <vt:lpstr>Office Theme</vt:lpstr>
      <vt:lpstr>2019 Myotonic Annual Conference</vt:lpstr>
      <vt:lpstr>Family Planning</vt:lpstr>
      <vt:lpstr>Genetic Counseling</vt:lpstr>
      <vt:lpstr>Genetic Counseling</vt:lpstr>
      <vt:lpstr>Genetic Counselors</vt:lpstr>
      <vt:lpstr>Genetics 101</vt:lpstr>
      <vt:lpstr>Chromosomes</vt:lpstr>
      <vt:lpstr>PowerPoint Presentation</vt:lpstr>
      <vt:lpstr>PowerPoint Presentation</vt:lpstr>
      <vt:lpstr>PowerPoint Presentation</vt:lpstr>
      <vt:lpstr>Inheritance</vt:lpstr>
      <vt:lpstr>Myotonic Dystrophy Type 1</vt:lpstr>
      <vt:lpstr>Myotonic Dystrophy Type 2</vt:lpstr>
      <vt:lpstr>Genetic Testing    Diagnostic Testing Predictive Testing Reproductive Testing</vt:lpstr>
      <vt:lpstr>Diagnostic Genetic Testing</vt:lpstr>
      <vt:lpstr>Predictive/Presymptomatic Genetic Testing</vt:lpstr>
      <vt:lpstr>Reproductive Genetic Testing</vt:lpstr>
      <vt:lpstr>Family Planning</vt:lpstr>
      <vt:lpstr>Considerations</vt:lpstr>
      <vt:lpstr> Decisions Decisions Decisions </vt:lpstr>
      <vt:lpstr>Genetic Counseling for Family Planning</vt:lpstr>
      <vt:lpstr>Prenatal testing</vt:lpstr>
      <vt:lpstr>PGD (Preimplantation Genetic Diagnosis)</vt:lpstr>
      <vt:lpstr>PowerPoint Presentation</vt:lpstr>
      <vt:lpstr>The General Method of IVF</vt:lpstr>
      <vt:lpstr>The General Method of IVF</vt:lpstr>
      <vt:lpstr>Blastomere Removal for PGD</vt:lpstr>
      <vt:lpstr>Pregnancy Success Rates</vt:lpstr>
      <vt:lpstr>IVF/PGD Considerations</vt:lpstr>
      <vt:lpstr>FAMILY STORIES</vt:lpstr>
      <vt:lpstr>No Perfect Answer/No Uniform Answer</vt:lpstr>
      <vt:lpstr>Things To Consider</vt:lpstr>
      <vt:lpstr>Thank you!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subject/>
  <dc:creator>Julie Mills</dc:creator>
  <cp:keywords/>
  <dc:description/>
  <cp:lastModifiedBy>Tanya Bardakjian</cp:lastModifiedBy>
  <cp:revision>90</cp:revision>
  <dcterms:created xsi:type="dcterms:W3CDTF">2019-08-01T18:53:39Z</dcterms:created>
  <dcterms:modified xsi:type="dcterms:W3CDTF">2019-09-12T10:38:50Z</dcterms:modified>
  <cp:category/>
  <dc:identifier/>
  <cp:contentStatus/>
  <dc:language/>
  <cp:version/>
</cp:coreProperties>
</file>