
<file path=[Content_Types].xml><?xml version="1.0" encoding="utf-8"?>
<Types xmlns="http://schemas.openxmlformats.org/package/2006/content-types">
  <Default Extension="xml" ContentType="application/xml"/>
  <Default Extension="jpe" ContentType="image/jpeg"/>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311" r:id="rId3"/>
    <p:sldId id="259" r:id="rId4"/>
    <p:sldId id="260" r:id="rId5"/>
    <p:sldId id="261" r:id="rId6"/>
    <p:sldId id="312" r:id="rId7"/>
    <p:sldId id="263" r:id="rId8"/>
    <p:sldId id="292" r:id="rId9"/>
    <p:sldId id="323" r:id="rId10"/>
    <p:sldId id="322" r:id="rId11"/>
    <p:sldId id="293" r:id="rId12"/>
    <p:sldId id="324" r:id="rId13"/>
    <p:sldId id="325" r:id="rId14"/>
    <p:sldId id="320" r:id="rId15"/>
    <p:sldId id="298" r:id="rId16"/>
    <p:sldId id="300" r:id="rId17"/>
    <p:sldId id="302" r:id="rId18"/>
    <p:sldId id="314" r:id="rId19"/>
    <p:sldId id="321" r:id="rId20"/>
    <p:sldId id="316" r:id="rId21"/>
    <p:sldId id="326" r:id="rId22"/>
    <p:sldId id="327" r:id="rId23"/>
    <p:sldId id="317" r:id="rId24"/>
    <p:sldId id="319" r:id="rId25"/>
    <p:sldId id="29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738">
          <p15:clr>
            <a:srgbClr val="A4A3A4"/>
          </p15:clr>
        </p15:guide>
        <p15:guide id="2" pos="31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élanie Levasseur" initials="ML" lastIdx="18" clrIdx="0"/>
  <p:cmAuthor id="1" name="usag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8FE"/>
    <a:srgbClr val="FFFAF3"/>
    <a:srgbClr val="FFD99A"/>
    <a:srgbClr val="9DC4F6"/>
    <a:srgbClr val="2A82F2"/>
    <a:srgbClr val="417CCA"/>
    <a:srgbClr val="839AB8"/>
    <a:srgbClr val="046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5" autoAdjust="0"/>
    <p:restoredTop sz="61717" autoAdjust="0"/>
  </p:normalViewPr>
  <p:slideViewPr>
    <p:cSldViewPr snapToGrid="0" snapToObjects="1">
      <p:cViewPr varScale="1">
        <p:scale>
          <a:sx n="24" d="100"/>
          <a:sy n="24" d="100"/>
        </p:scale>
        <p:origin x="-2552" y="-104"/>
      </p:cViewPr>
      <p:guideLst>
        <p:guide orient="horz" pos="3738"/>
        <p:guide pos="3142"/>
      </p:guideLst>
    </p:cSldViewPr>
  </p:slideViewPr>
  <p:notesTextViewPr>
    <p:cViewPr>
      <p:scale>
        <a:sx n="3" d="2"/>
        <a:sy n="3" d="2"/>
      </p:scale>
      <p:origin x="0" y="0"/>
    </p:cViewPr>
  </p:notesTextViewPr>
  <p:sorterViewPr>
    <p:cViewPr>
      <p:scale>
        <a:sx n="150" d="100"/>
        <a:sy n="150" d="100"/>
      </p:scale>
      <p:origin x="0" y="687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5913A-7F5E-E14B-BDFA-AEE2B52C1CAE}" type="datetimeFigureOut">
              <a:rPr lang="en-US" smtClean="0"/>
              <a:t>18-09-13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F8885-4887-904E-998A-3AB972FAFD1A}" type="slidenum">
              <a:rPr lang="en-US" smtClean="0"/>
              <a:t>‹#›</a:t>
            </a:fld>
            <a:endParaRPr lang="en-US"/>
          </a:p>
        </p:txBody>
      </p:sp>
    </p:spTree>
    <p:extLst>
      <p:ext uri="{BB962C8B-B14F-4D97-AF65-F5344CB8AC3E}">
        <p14:creationId xmlns:p14="http://schemas.microsoft.com/office/powerpoint/2010/main" val="32746004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kern="1200" dirty="0" smtClean="0">
                <a:solidFill>
                  <a:schemeClr val="tx1"/>
                </a:solidFill>
                <a:effectLst/>
                <a:latin typeface="+mn-lt"/>
                <a:ea typeface="+mn-ea"/>
                <a:cs typeface="+mn-cs"/>
              </a:rPr>
              <a:t>2018 MDF Annual Conference Panel Discussion Questions </a:t>
            </a:r>
            <a:endParaRPr lang="fr-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Rev. 07-26-2018 (Charles Thornton, Leah, Molly)</a:t>
            </a:r>
            <a:endParaRPr lang="fr-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1:</a:t>
            </a:r>
            <a:r>
              <a:rPr lang="en-US" sz="1200" kern="1200" dirty="0" smtClean="0">
                <a:solidFill>
                  <a:schemeClr val="tx1"/>
                </a:solidFill>
                <a:effectLst/>
                <a:latin typeface="+mn-lt"/>
                <a:ea typeface="+mn-ea"/>
                <a:cs typeface="+mn-cs"/>
              </a:rPr>
              <a:t> Describe a time when your disease took a turn for the worse. [we are interested in life events, medical events, or anything they have experienced that has led to changes in disease]</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2</a:t>
            </a:r>
            <a:r>
              <a:rPr lang="en-US" sz="1200" kern="1200" dirty="0" smtClean="0">
                <a:solidFill>
                  <a:schemeClr val="tx1"/>
                </a:solidFill>
                <a:effectLst/>
                <a:latin typeface="+mn-lt"/>
                <a:ea typeface="+mn-ea"/>
                <a:cs typeface="+mn-cs"/>
              </a:rPr>
              <a:t>: Discuss triggers that you have experienced that have generated changes in the disease, such as stressful event or situation, flu or other illness, new or changes medications, pregnancy, surgery etc.]</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3</a:t>
            </a:r>
            <a:r>
              <a:rPr lang="en-US" sz="1200" kern="1200" dirty="0" smtClean="0">
                <a:solidFill>
                  <a:schemeClr val="tx1"/>
                </a:solidFill>
                <a:effectLst/>
                <a:latin typeface="+mn-lt"/>
                <a:ea typeface="+mn-ea"/>
                <a:cs typeface="+mn-cs"/>
              </a:rPr>
              <a:t>: In your experience of managing the disease changes over time, what has worked and what hasn’t?</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4</a:t>
            </a:r>
            <a:r>
              <a:rPr lang="en-US" sz="1200" kern="1200" dirty="0" smtClean="0">
                <a:solidFill>
                  <a:schemeClr val="tx1"/>
                </a:solidFill>
                <a:effectLst/>
                <a:latin typeface="+mn-lt"/>
                <a:ea typeface="+mn-ea"/>
                <a:cs typeface="+mn-cs"/>
              </a:rPr>
              <a:t>: How would a clinically meaningful therapy affect the progression of your symptoms? </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FF6F8885-4887-904E-998A-3AB972FAFD1A}" type="slidenum">
              <a:rPr lang="en-US" smtClean="0"/>
              <a:t>1</a:t>
            </a:fld>
            <a:endParaRPr lang="en-US"/>
          </a:p>
        </p:txBody>
      </p:sp>
    </p:spTree>
    <p:extLst>
      <p:ext uri="{BB962C8B-B14F-4D97-AF65-F5344CB8AC3E}">
        <p14:creationId xmlns:p14="http://schemas.microsoft.com/office/powerpoint/2010/main" val="169659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DF496B9-C9F0-46F2-90D6-DEE11467B7C5}" type="slidenum">
              <a:rPr lang="fr-CA" smtClean="0"/>
              <a:t>3</a:t>
            </a:fld>
            <a:endParaRPr lang="fr-CA"/>
          </a:p>
        </p:txBody>
      </p:sp>
    </p:spTree>
    <p:extLst>
      <p:ext uri="{BB962C8B-B14F-4D97-AF65-F5344CB8AC3E}">
        <p14:creationId xmlns:p14="http://schemas.microsoft.com/office/powerpoint/2010/main" val="332394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DF496B9-C9F0-46F2-90D6-DEE11467B7C5}" type="slidenum">
              <a:rPr lang="fr-CA" smtClean="0"/>
              <a:t>4</a:t>
            </a:fld>
            <a:endParaRPr lang="fr-CA"/>
          </a:p>
        </p:txBody>
      </p:sp>
    </p:spTree>
    <p:extLst>
      <p:ext uri="{BB962C8B-B14F-4D97-AF65-F5344CB8AC3E}">
        <p14:creationId xmlns:p14="http://schemas.microsoft.com/office/powerpoint/2010/main" val="131182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DF496B9-C9F0-46F2-90D6-DEE11467B7C5}" type="slidenum">
              <a:rPr lang="fr-CA" smtClean="0"/>
              <a:t>5</a:t>
            </a:fld>
            <a:endParaRPr lang="fr-CA"/>
          </a:p>
        </p:txBody>
      </p:sp>
    </p:spTree>
    <p:extLst>
      <p:ext uri="{BB962C8B-B14F-4D97-AF65-F5344CB8AC3E}">
        <p14:creationId xmlns:p14="http://schemas.microsoft.com/office/powerpoint/2010/main" val="92019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Permettait</a:t>
            </a:r>
            <a:r>
              <a:rPr lang="fr-CA" baseline="0" dirty="0" smtClean="0"/>
              <a:t> d’analyser la question d’accès en tenant compte de la contiguïté et de l’interdépendance entre les quartiers</a:t>
            </a:r>
            <a:endParaRPr lang="fr-CA" dirty="0"/>
          </a:p>
        </p:txBody>
      </p:sp>
      <p:sp>
        <p:nvSpPr>
          <p:cNvPr id="4" name="Espace réservé du numéro de diapositive 3"/>
          <p:cNvSpPr>
            <a:spLocks noGrp="1"/>
          </p:cNvSpPr>
          <p:nvPr>
            <p:ph type="sldNum" sz="quarter" idx="10"/>
          </p:nvPr>
        </p:nvSpPr>
        <p:spPr/>
        <p:txBody>
          <a:bodyPr/>
          <a:lstStyle/>
          <a:p>
            <a:fld id="{A88378BA-7DE9-4FB8-AB8F-FDED42BC1251}" type="slidenum">
              <a:rPr lang="fr-CA" smtClean="0"/>
              <a:t>21</a:t>
            </a:fld>
            <a:endParaRPr lang="fr-CA"/>
          </a:p>
        </p:txBody>
      </p:sp>
    </p:spTree>
    <p:extLst>
      <p:ext uri="{BB962C8B-B14F-4D97-AF65-F5344CB8AC3E}">
        <p14:creationId xmlns:p14="http://schemas.microsoft.com/office/powerpoint/2010/main" val="377938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Sur les 267 patients répertoriés, il y en a 80 atteints de DM légère, 124 atteints de DM adulte, 52 de DM infantile et 11 de DM congénitale.  Il s’agit du phénotype des patients.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Le phénotype n’est pas associé à la </a:t>
            </a:r>
            <a:r>
              <a:rPr lang="fr-CA" sz="1200" kern="1200" dirty="0" err="1" smtClean="0">
                <a:solidFill>
                  <a:schemeClr val="tx1"/>
                </a:solidFill>
                <a:effectLst/>
                <a:latin typeface="+mn-lt"/>
                <a:ea typeface="+mn-ea"/>
                <a:cs typeface="+mn-cs"/>
              </a:rPr>
              <a:t>défavorisation</a:t>
            </a:r>
            <a:r>
              <a:rPr lang="fr-CA" sz="1200" kern="1200" dirty="0" smtClean="0">
                <a:solidFill>
                  <a:schemeClr val="tx1"/>
                </a:solidFill>
                <a:effectLst/>
                <a:latin typeface="+mn-lt"/>
                <a:ea typeface="+mn-ea"/>
                <a:cs typeface="+mn-cs"/>
              </a:rPr>
              <a:t> du milieu de résidence ni à sa densité résidentielle. Il n’est pas associé non plus à l’âge ni au sexe.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La distance aux services n’est pas liée au sexe ni à l’âge. Elle n’est pas non plus associée au phénotype pour la plupart des services et varie beaucoup au sein d’un même groupe. Les patients atteints de DM adulte se localisent toutefois en moyenne plus près des services postaux, financiers et des pharmacies que ceux atteints de DM infantile.</a:t>
            </a:r>
          </a:p>
          <a:p>
            <a:endParaRPr lang="fr-CA" dirty="0" smtClean="0"/>
          </a:p>
          <a:p>
            <a:r>
              <a:rPr lang="fr-CA" sz="1200" kern="1200" dirty="0" smtClean="0">
                <a:solidFill>
                  <a:schemeClr val="tx1"/>
                </a:solidFill>
                <a:effectLst/>
                <a:latin typeface="+mn-lt"/>
                <a:ea typeface="+mn-ea"/>
                <a:cs typeface="+mn-cs"/>
              </a:rPr>
              <a:t>Le rural est plus éloigné de tous les services que l’urbain résidentiel ou dense (sauf pour les dépanneurs). L’urbain dense est plus près de la plupart des services comparativement à l’urbain résidentiel, sauf pour les CPE, les épiceries de quartier, les médecins et la santé spécialisée.</a:t>
            </a:r>
            <a:endParaRPr lang="fr-CA" dirty="0" smtClean="0"/>
          </a:p>
          <a:p>
            <a:endParaRPr lang="fr-CA" dirty="0" smtClean="0"/>
          </a:p>
          <a:p>
            <a:r>
              <a:rPr lang="fr-CA" b="1" dirty="0" smtClean="0"/>
              <a:t>Conclusion du constat 3 </a:t>
            </a:r>
            <a:r>
              <a:rPr lang="fr-CA" dirty="0" smtClean="0"/>
              <a:t>: Ceci</a:t>
            </a:r>
            <a:r>
              <a:rPr lang="fr-CA" b="1" dirty="0" smtClean="0"/>
              <a:t> </a:t>
            </a:r>
            <a:r>
              <a:rPr lang="fr-CA" b="0" dirty="0" smtClean="0"/>
              <a:t>fait en sorte que la prise en charge des patients est plus complexe</a:t>
            </a:r>
            <a:endParaRPr lang="fr-CA" b="0" dirty="0"/>
          </a:p>
        </p:txBody>
      </p:sp>
      <p:sp>
        <p:nvSpPr>
          <p:cNvPr id="4" name="Espace réservé du numéro de diapositive 3"/>
          <p:cNvSpPr>
            <a:spLocks noGrp="1"/>
          </p:cNvSpPr>
          <p:nvPr>
            <p:ph type="sldNum" sz="quarter" idx="10"/>
          </p:nvPr>
        </p:nvSpPr>
        <p:spPr/>
        <p:txBody>
          <a:bodyPr/>
          <a:lstStyle/>
          <a:p>
            <a:fld id="{A88378BA-7DE9-4FB8-AB8F-FDED42BC1251}" type="slidenum">
              <a:rPr lang="fr-CA" smtClean="0"/>
              <a:t>22</a:t>
            </a:fld>
            <a:endParaRPr lang="fr-CA"/>
          </a:p>
        </p:txBody>
      </p:sp>
    </p:spTree>
    <p:extLst>
      <p:ext uri="{BB962C8B-B14F-4D97-AF65-F5344CB8AC3E}">
        <p14:creationId xmlns:p14="http://schemas.microsoft.com/office/powerpoint/2010/main" val="334305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8FE"/>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3F8F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solidFill>
                  <a:srgbClr val="2A82F2"/>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EEA3F28-2703-CA45-80B6-B0719D69EA8A}" type="datetimeFigureOut">
              <a:rPr lang="en-US" smtClean="0"/>
              <a:t>18-09-13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2EF21A3-0F1D-C448-878B-9E7031FE0414}"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EA3F28-2703-CA45-80B6-B0719D69EA8A}" type="datetimeFigureOut">
              <a:rPr lang="en-US" smtClean="0"/>
              <a:t>18-09-13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F21A3-0F1D-C448-878B-9E7031FE0414}"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lvl1pPr>
              <a:buClr>
                <a:srgbClr val="046CB6"/>
              </a:buClr>
              <a:defRPr/>
            </a:lvl1pPr>
            <a:lvl2pPr>
              <a:buClr>
                <a:srgbClr val="046CB6"/>
              </a:buClr>
              <a:defRPr/>
            </a:lvl2pPr>
            <a:lvl3pPr>
              <a:buClr>
                <a:srgbClr val="046CB6"/>
              </a:buClr>
              <a:defRPr/>
            </a:lvl3pPr>
            <a:lvl4pPr>
              <a:buClr>
                <a:srgbClr val="046CB6"/>
              </a:buClr>
              <a:defRPr/>
            </a:lvl4pPr>
            <a:lvl5pPr>
              <a:buClr>
                <a:srgbClr val="046CB6"/>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553200" y="6248402"/>
            <a:ext cx="2209800" cy="365125"/>
          </a:xfrm>
        </p:spPr>
        <p:txBody>
          <a:bodyPr/>
          <a:lstStyle/>
          <a:p>
            <a:fld id="{5EEA3F28-2703-CA45-80B6-B0719D69EA8A}" type="datetimeFigureOut">
              <a:rPr lang="en-US" smtClean="0"/>
              <a:t>18-09-13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rgbClr val="046CB6"/>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2EF21A3-0F1D-C448-878B-9E7031FE041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pic>
        <p:nvPicPr>
          <p:cNvPr id="11266" name="Picture 2" descr="B:\DRHCAJ\029-Communications-Public\Publications et communications internes\Graphisme_fonctionnement\Graphisme - To do\To do - Lelu\Gabarit PPT CdRV\Gabarit_ppt_CdRV_5fev18_End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76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EEA3F28-2703-CA45-80B6-B0719D69EA8A}" type="datetimeFigureOut">
              <a:rPr lang="en-US" smtClean="0"/>
              <a:t>18-09-13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noFill/>
        </p:spPr>
        <p:txBody>
          <a:bodyPr/>
          <a:lstStyle>
            <a:lvl1pPr>
              <a:defRPr>
                <a:solidFill>
                  <a:srgbClr val="FFFFFF"/>
                </a:solidFill>
              </a:defRPr>
            </a:lvl1pPr>
          </a:lstStyle>
          <a:p>
            <a:fld id="{D2EF21A3-0F1D-C448-878B-9E7031FE0414}"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46CB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rgbClr val="046CB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fld id="{5EEA3F28-2703-CA45-80B6-B0719D69EA8A}" type="datetimeFigureOut">
              <a:rPr lang="en-US" smtClean="0"/>
              <a:t>18-09-13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2EF21A3-0F1D-C448-878B-9E7031FE041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3522"/>
            <a:ext cx="8153400" cy="874078"/>
          </a:xfrm>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lvl1pPr>
              <a:buClr>
                <a:srgbClr val="046CB6"/>
              </a:buClr>
              <a:defRPr/>
            </a:lvl1pPr>
            <a:lvl2pPr>
              <a:buClr>
                <a:srgbClr val="046CB6"/>
              </a:buClr>
              <a:defRPr/>
            </a:lvl2pPr>
            <a:lvl3pPr>
              <a:buClr>
                <a:srgbClr val="046CB6"/>
              </a:buClr>
              <a:defRPr/>
            </a:lvl3pPr>
            <a:lvl4pPr>
              <a:buClr>
                <a:srgbClr val="046CB6"/>
              </a:buClr>
              <a:defRPr/>
            </a:lvl4pPr>
            <a:lvl5pPr>
              <a:buClr>
                <a:srgbClr val="046CB6"/>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5pPr>
              <a:buClr>
                <a:srgbClr val="046CB6"/>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p:txBody>
          <a:bodyPr rtlCol="0"/>
          <a:lstStyle/>
          <a:p>
            <a:fld id="{5EEA3F28-2703-CA45-80B6-B0719D69EA8A}" type="datetimeFigureOut">
              <a:rPr lang="en-US" smtClean="0"/>
              <a:t>18-09-13</a:t>
            </a:fld>
            <a:endParaRPr lang="en-US"/>
          </a:p>
        </p:txBody>
      </p:sp>
      <p:sp>
        <p:nvSpPr>
          <p:cNvPr id="10" name="Slide Number Placeholder 9"/>
          <p:cNvSpPr>
            <a:spLocks noGrp="1"/>
          </p:cNvSpPr>
          <p:nvPr>
            <p:ph type="sldNum" sz="quarter" idx="16"/>
          </p:nvPr>
        </p:nvSpPr>
        <p:spPr/>
        <p:txBody>
          <a:bodyPr rtlCol="0"/>
          <a:lstStyle/>
          <a:p>
            <a:fld id="{D2EF21A3-0F1D-C448-878B-9E7031FE0414}"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153400" cy="869950"/>
          </a:xfrm>
        </p:spPr>
        <p:txBody>
          <a:bodyPr anchor="ctr"/>
          <a:lstStyle>
            <a:lvl1pPr>
              <a:defRPr/>
            </a:lvl1pPr>
          </a:lstStyle>
          <a:p>
            <a:r>
              <a:rPr kumimoji="0" lang="en-US" dirty="0"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EEA3F28-2703-CA45-80B6-B0719D69EA8A}" type="datetimeFigureOut">
              <a:rPr lang="en-US" smtClean="0"/>
              <a:t>18-09-13</a:t>
            </a:fld>
            <a:endParaRPr lang="en-US"/>
          </a:p>
        </p:txBody>
      </p:sp>
      <p:sp>
        <p:nvSpPr>
          <p:cNvPr id="12" name="Slide Number Placeholder 11"/>
          <p:cNvSpPr>
            <a:spLocks noGrp="1"/>
          </p:cNvSpPr>
          <p:nvPr>
            <p:ph type="sldNum" sz="quarter" idx="16"/>
          </p:nvPr>
        </p:nvSpPr>
        <p:spPr/>
        <p:txBody>
          <a:bodyPr rtlCol="0"/>
          <a:lstStyle/>
          <a:p>
            <a:fld id="{D2EF21A3-0F1D-C448-878B-9E7031FE0414}"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046CB6"/>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046CB6"/>
          </a:solidFill>
        </p:spPr>
        <p:txBody>
          <a:bodyPr rtlCol="0" anchor="ctr"/>
          <a:lstStyle>
            <a:lvl1pPr marL="0" indent="0">
              <a:buFontTx/>
              <a:buNone/>
              <a:defRPr sz="2000" b="1">
                <a:solidFill>
                  <a:srgbClr val="FFFFFF"/>
                </a:solidFill>
              </a:defRPr>
            </a:lvl1pPr>
          </a:lstStyle>
          <a:p>
            <a:pPr lvl="0" eaLnBrk="1" latinLnBrk="0" hangingPunct="1"/>
            <a:r>
              <a:rPr kumimoji="0"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EA3F28-2703-CA45-80B6-B0719D69EA8A}" type="datetimeFigureOut">
              <a:rPr lang="en-US" smtClean="0"/>
              <a:t>18-09-13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2EF21A3-0F1D-C448-878B-9E7031FE0414}"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A3F28-2703-CA45-80B6-B0719D69EA8A}" type="datetimeFigureOut">
              <a:rPr lang="en-US" smtClean="0"/>
              <a:t>18-09-13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2EF21A3-0F1D-C448-878B-9E7031FE0414}"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EEA3F28-2703-CA45-80B6-B0719D69EA8A}" type="datetimeFigureOut">
              <a:rPr lang="en-US" smtClean="0"/>
              <a:t>18-09-13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2EF21A3-0F1D-C448-878B-9E7031FE0414}" type="slidenum">
              <a:rPr lang="en-US" smtClean="0"/>
              <a:t>‹#›</a:t>
            </a:fld>
            <a:endParaRPr lang="en-US"/>
          </a:p>
        </p:txBody>
      </p:sp>
      <p:sp>
        <p:nvSpPr>
          <p:cNvPr id="3" name="Text Placeholder 2"/>
          <p:cNvSpPr>
            <a:spLocks noGrp="1"/>
          </p:cNvSpPr>
          <p:nvPr>
            <p:ph type="body" idx="2"/>
          </p:nvPr>
        </p:nvSpPr>
        <p:spPr>
          <a:xfrm>
            <a:off x="609600" y="1752600"/>
            <a:ext cx="1600200" cy="4343400"/>
          </a:xfrm>
          <a:solidFill>
            <a:srgbClr val="046CB6"/>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3pPr>
              <a:buClr>
                <a:srgbClr val="046CB6"/>
              </a:buClr>
              <a:defRPr/>
            </a:lvl3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046CB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EEA3F28-2703-CA45-80B6-B0719D69EA8A}" type="datetimeFigureOut">
              <a:rPr lang="en-US" smtClean="0"/>
              <a:t>18-09-13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2EF21A3-0F1D-C448-878B-9E7031FE0414}"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EEA3F28-2703-CA45-80B6-B0719D69EA8A}" type="datetimeFigureOut">
              <a:rPr lang="en-US" smtClean="0"/>
              <a:t>18-09-13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046CB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46CB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2EF21A3-0F1D-C448-878B-9E7031FE04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5.xml"/><Relationship Id="rId5" Type="http://schemas.openxmlformats.org/officeDocument/2006/relationships/image" Target="../media/image23.jpeg"/><Relationship Id="rId1" Type="http://schemas.openxmlformats.org/officeDocument/2006/relationships/tags" Target="../tags/tag1.xml"/><Relationship Id="rId2"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slideLayout" Target="../slideLayouts/slideLayout2.xml"/><Relationship Id="rId5" Type="http://schemas.openxmlformats.org/officeDocument/2006/relationships/notesSlide" Target="../notesSlides/notesSlide6.xml"/><Relationship Id="rId1" Type="http://schemas.openxmlformats.org/officeDocument/2006/relationships/tags" Target="../tags/tag3.xml"/><Relationship Id="rId2" Type="http://schemas.openxmlformats.org/officeDocument/2006/relationships/tags" Target="../tags/tag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jpeg"/><Relationship Id="rId6" Type="http://schemas.openxmlformats.org/officeDocument/2006/relationships/image" Target="../media/image29.jpe"/><Relationship Id="rId7" Type="http://schemas.openxmlformats.org/officeDocument/2006/relationships/image" Target="../media/image30.gif"/><Relationship Id="rId8"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gif"/><Relationship Id="rId5" Type="http://schemas.openxmlformats.org/officeDocument/2006/relationships/image" Target="../media/image7.gif"/><Relationship Id="rId6" Type="http://schemas.openxmlformats.org/officeDocument/2006/relationships/image" Target="../media/image8.gif"/><Relationship Id="rId7" Type="http://schemas.openxmlformats.org/officeDocument/2006/relationships/image" Target="../media/image9.gif"/><Relationship Id="rId8" Type="http://schemas.openxmlformats.org/officeDocument/2006/relationships/image" Target="../media/image10.gif"/><Relationship Id="rId9"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Managing progression over time </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Gagnon, Cynthia, OT PhD GRIMN and Raymond </a:t>
            </a:r>
            <a:r>
              <a:rPr lang="en-US" dirty="0" err="1" smtClean="0"/>
              <a:t>Kateri</a:t>
            </a:r>
            <a:r>
              <a:rPr lang="en-US" dirty="0" smtClean="0"/>
              <a:t>, doctoral student and GRIMN </a:t>
            </a:r>
            <a:endParaRPr lang="en-US" dirty="0"/>
          </a:p>
        </p:txBody>
      </p:sp>
      <p:pic>
        <p:nvPicPr>
          <p:cNvPr id="1026" name="Picture 2" descr="http://myotonic.org/sites/default/files/MDFConference2018Nashville_Bannerx1125%202018-03-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75469"/>
            <a:ext cx="9144000" cy="170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394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Muscle </a:t>
            </a:r>
            <a:r>
              <a:rPr lang="fr-CA" dirty="0" err="1" smtClean="0"/>
              <a:t>Strength</a:t>
            </a:r>
            <a:r>
              <a:rPr lang="fr-CA" dirty="0" smtClean="0"/>
              <a:t> </a:t>
            </a:r>
            <a:endParaRPr lang="fr-CA" dirty="0"/>
          </a:p>
        </p:txBody>
      </p:sp>
      <p:sp>
        <p:nvSpPr>
          <p:cNvPr id="3" name="Espace réservé du contenu 2"/>
          <p:cNvSpPr>
            <a:spLocks noGrp="1"/>
          </p:cNvSpPr>
          <p:nvPr>
            <p:ph sz="quarter" idx="1"/>
          </p:nvPr>
        </p:nvSpPr>
        <p:spPr>
          <a:xfrm>
            <a:off x="612648" y="1600199"/>
            <a:ext cx="8153400" cy="4818047"/>
          </a:xfrm>
        </p:spPr>
        <p:txBody>
          <a:bodyPr>
            <a:normAutofit fontScale="92500"/>
          </a:bodyPr>
          <a:lstStyle/>
          <a:p>
            <a:r>
              <a:rPr lang="fr-CA" dirty="0"/>
              <a:t>Key </a:t>
            </a:r>
            <a:r>
              <a:rPr lang="fr-CA" dirty="0" err="1"/>
              <a:t>factors</a:t>
            </a:r>
            <a:r>
              <a:rPr lang="fr-CA" dirty="0"/>
              <a:t> </a:t>
            </a:r>
            <a:r>
              <a:rPr lang="fr-CA" dirty="0" err="1"/>
              <a:t>explaining</a:t>
            </a:r>
            <a:r>
              <a:rPr lang="fr-CA" dirty="0"/>
              <a:t> </a:t>
            </a:r>
            <a:r>
              <a:rPr lang="fr-CA" dirty="0" err="1"/>
              <a:t>your</a:t>
            </a:r>
            <a:r>
              <a:rPr lang="fr-CA" dirty="0"/>
              <a:t> </a:t>
            </a:r>
            <a:r>
              <a:rPr lang="fr-CA" dirty="0" err="1"/>
              <a:t>current</a:t>
            </a:r>
            <a:r>
              <a:rPr lang="fr-CA" dirty="0"/>
              <a:t> participation </a:t>
            </a:r>
            <a:r>
              <a:rPr lang="fr-CA" dirty="0" err="1"/>
              <a:t>level</a:t>
            </a:r>
            <a:r>
              <a:rPr lang="fr-CA" dirty="0"/>
              <a:t> and how </a:t>
            </a:r>
            <a:r>
              <a:rPr lang="fr-CA" dirty="0" err="1"/>
              <a:t>it</a:t>
            </a:r>
            <a:r>
              <a:rPr lang="fr-CA" dirty="0"/>
              <a:t> </a:t>
            </a:r>
            <a:r>
              <a:rPr lang="fr-CA" dirty="0" err="1"/>
              <a:t>will</a:t>
            </a:r>
            <a:r>
              <a:rPr lang="fr-CA" dirty="0"/>
              <a:t> </a:t>
            </a:r>
            <a:r>
              <a:rPr lang="fr-CA" dirty="0" err="1"/>
              <a:t>progress</a:t>
            </a:r>
            <a:r>
              <a:rPr lang="fr-CA" dirty="0"/>
              <a:t> </a:t>
            </a:r>
          </a:p>
          <a:p>
            <a:r>
              <a:rPr lang="fr-CA" dirty="0" err="1"/>
              <a:t>Things</a:t>
            </a:r>
            <a:r>
              <a:rPr lang="fr-CA" dirty="0"/>
              <a:t> </a:t>
            </a:r>
            <a:r>
              <a:rPr lang="fr-CA" dirty="0" err="1"/>
              <a:t>you</a:t>
            </a:r>
            <a:r>
              <a:rPr lang="fr-CA" dirty="0"/>
              <a:t> </a:t>
            </a:r>
            <a:r>
              <a:rPr lang="fr-CA" dirty="0" err="1"/>
              <a:t>can</a:t>
            </a:r>
            <a:r>
              <a:rPr lang="fr-CA" dirty="0"/>
              <a:t> do to </a:t>
            </a:r>
            <a:r>
              <a:rPr lang="fr-CA" dirty="0" smtClean="0"/>
              <a:t>help</a:t>
            </a:r>
          </a:p>
          <a:p>
            <a:pPr lvl="1"/>
            <a:r>
              <a:rPr lang="fr-CA" dirty="0" err="1" smtClean="0"/>
              <a:t>Formal</a:t>
            </a:r>
            <a:r>
              <a:rPr lang="fr-CA" dirty="0" smtClean="0"/>
              <a:t> </a:t>
            </a:r>
            <a:r>
              <a:rPr lang="fr-CA" dirty="0" err="1" smtClean="0"/>
              <a:t>assessment</a:t>
            </a:r>
            <a:r>
              <a:rPr lang="fr-CA" dirty="0" smtClean="0"/>
              <a:t> by </a:t>
            </a:r>
            <a:r>
              <a:rPr lang="fr-CA" dirty="0" err="1" smtClean="0"/>
              <a:t>your</a:t>
            </a:r>
            <a:r>
              <a:rPr lang="fr-CA" dirty="0" smtClean="0"/>
              <a:t> </a:t>
            </a:r>
            <a:r>
              <a:rPr lang="fr-CA" dirty="0" err="1" smtClean="0"/>
              <a:t>rehabilitation</a:t>
            </a:r>
            <a:r>
              <a:rPr lang="fr-CA" dirty="0" smtClean="0"/>
              <a:t> team </a:t>
            </a:r>
          </a:p>
          <a:p>
            <a:pPr lvl="1"/>
            <a:r>
              <a:rPr lang="fr-CA" dirty="0" err="1" smtClean="0"/>
              <a:t>Learn</a:t>
            </a:r>
            <a:r>
              <a:rPr lang="fr-CA" dirty="0" smtClean="0"/>
              <a:t> to </a:t>
            </a:r>
            <a:r>
              <a:rPr lang="fr-CA" dirty="0" err="1" smtClean="0"/>
              <a:t>see</a:t>
            </a:r>
            <a:r>
              <a:rPr lang="fr-CA" dirty="0" smtClean="0"/>
              <a:t> </a:t>
            </a:r>
            <a:r>
              <a:rPr lang="fr-CA" dirty="0" err="1" smtClean="0"/>
              <a:t>technical</a:t>
            </a:r>
            <a:r>
              <a:rPr lang="fr-CA" dirty="0" smtClean="0"/>
              <a:t> </a:t>
            </a:r>
            <a:r>
              <a:rPr lang="fr-CA" dirty="0" err="1" smtClean="0"/>
              <a:t>aids</a:t>
            </a:r>
            <a:r>
              <a:rPr lang="fr-CA" dirty="0" smtClean="0"/>
              <a:t> as a </a:t>
            </a:r>
            <a:r>
              <a:rPr lang="fr-CA" dirty="0" err="1" smtClean="0"/>
              <a:t>way</a:t>
            </a:r>
            <a:r>
              <a:rPr lang="fr-CA" dirty="0" smtClean="0"/>
              <a:t> to </a:t>
            </a:r>
            <a:r>
              <a:rPr lang="fr-CA" dirty="0" err="1" smtClean="0"/>
              <a:t>make</a:t>
            </a:r>
            <a:r>
              <a:rPr lang="fr-CA" dirty="0" smtClean="0"/>
              <a:t> </a:t>
            </a:r>
            <a:r>
              <a:rPr lang="fr-CA" dirty="0" err="1" smtClean="0"/>
              <a:t>thing</a:t>
            </a:r>
            <a:r>
              <a:rPr lang="fr-CA" dirty="0" smtClean="0"/>
              <a:t> </a:t>
            </a:r>
            <a:r>
              <a:rPr lang="fr-CA" dirty="0" err="1" smtClean="0"/>
              <a:t>easier</a:t>
            </a:r>
            <a:r>
              <a:rPr lang="fr-CA" dirty="0" smtClean="0"/>
              <a:t> </a:t>
            </a:r>
          </a:p>
          <a:p>
            <a:pPr marL="365760" lvl="1" indent="0" algn="ctr">
              <a:buNone/>
            </a:pPr>
            <a:r>
              <a:rPr lang="fr-CA" b="1" dirty="0" smtClean="0"/>
              <a:t>« </a:t>
            </a:r>
            <a:r>
              <a:rPr lang="fr-CA" b="1" dirty="0" err="1" smtClean="0"/>
              <a:t>Several</a:t>
            </a:r>
            <a:r>
              <a:rPr lang="fr-CA" b="1" dirty="0" smtClean="0"/>
              <a:t> of </a:t>
            </a:r>
            <a:r>
              <a:rPr lang="fr-CA" b="1" dirty="0" err="1" smtClean="0"/>
              <a:t>our</a:t>
            </a:r>
            <a:r>
              <a:rPr lang="fr-CA" b="1" dirty="0" smtClean="0"/>
              <a:t> patients as </a:t>
            </a:r>
            <a:r>
              <a:rPr lang="en-CA" b="1" dirty="0" smtClean="0"/>
              <a:t>fought over for years not to use a walker or a wheelchair but once they accepted them, they realised what they have missed in term of autonomy ”</a:t>
            </a:r>
          </a:p>
          <a:p>
            <a:pPr lvl="1"/>
            <a:r>
              <a:rPr lang="en-CA" dirty="0" smtClean="0"/>
              <a:t>Keep active !!! (stay tuned for more next year)</a:t>
            </a:r>
            <a:endParaRPr lang="en-CA" dirty="0"/>
          </a:p>
          <a:p>
            <a:pPr lvl="1"/>
            <a:r>
              <a:rPr lang="en-CA" dirty="0" smtClean="0"/>
              <a:t>Nutrition is a key building block (muscle needs protein)</a:t>
            </a:r>
          </a:p>
          <a:p>
            <a:pPr marL="502920" indent="-457200" algn="ctr"/>
            <a:endParaRPr lang="en-CA" dirty="0" smtClean="0"/>
          </a:p>
          <a:p>
            <a:pPr marL="0" indent="0">
              <a:buNone/>
            </a:pPr>
            <a:endParaRPr lang="fr-CA" dirty="0"/>
          </a:p>
        </p:txBody>
      </p:sp>
    </p:spTree>
    <p:extLst>
      <p:ext uri="{BB962C8B-B14F-4D97-AF65-F5344CB8AC3E}">
        <p14:creationId xmlns:p14="http://schemas.microsoft.com/office/powerpoint/2010/main" val="27317537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Fatigue </a:t>
            </a:r>
            <a:endParaRPr lang="fr-CA" dirty="0"/>
          </a:p>
        </p:txBody>
      </p:sp>
      <p:sp>
        <p:nvSpPr>
          <p:cNvPr id="5" name="Espace réservé du contenu 4"/>
          <p:cNvSpPr>
            <a:spLocks noGrp="1"/>
          </p:cNvSpPr>
          <p:nvPr>
            <p:ph sz="quarter" idx="1"/>
          </p:nvPr>
        </p:nvSpPr>
        <p:spPr/>
        <p:txBody>
          <a:bodyPr>
            <a:normAutofit fontScale="92500" lnSpcReduction="10000"/>
          </a:bodyPr>
          <a:lstStyle/>
          <a:p>
            <a:r>
              <a:rPr lang="fr-CA" dirty="0" smtClean="0"/>
              <a:t>Key </a:t>
            </a:r>
            <a:r>
              <a:rPr lang="fr-CA" dirty="0" err="1" smtClean="0"/>
              <a:t>factors</a:t>
            </a:r>
            <a:r>
              <a:rPr lang="fr-CA" dirty="0" smtClean="0"/>
              <a:t> </a:t>
            </a:r>
            <a:r>
              <a:rPr lang="fr-CA" dirty="0" err="1" smtClean="0"/>
              <a:t>explaining</a:t>
            </a:r>
            <a:r>
              <a:rPr lang="fr-CA" dirty="0" smtClean="0"/>
              <a:t> </a:t>
            </a:r>
            <a:r>
              <a:rPr lang="fr-CA" dirty="0" err="1" smtClean="0"/>
              <a:t>your</a:t>
            </a:r>
            <a:r>
              <a:rPr lang="fr-CA" dirty="0" smtClean="0"/>
              <a:t> </a:t>
            </a:r>
            <a:r>
              <a:rPr lang="fr-CA" dirty="0" err="1" smtClean="0"/>
              <a:t>current</a:t>
            </a:r>
            <a:r>
              <a:rPr lang="fr-CA" dirty="0" smtClean="0"/>
              <a:t> participation </a:t>
            </a:r>
            <a:r>
              <a:rPr lang="fr-CA" dirty="0" err="1" smtClean="0"/>
              <a:t>level</a:t>
            </a:r>
            <a:r>
              <a:rPr lang="fr-CA" dirty="0" smtClean="0"/>
              <a:t> and how </a:t>
            </a:r>
            <a:r>
              <a:rPr lang="fr-CA" dirty="0" err="1" smtClean="0"/>
              <a:t>it</a:t>
            </a:r>
            <a:r>
              <a:rPr lang="fr-CA" dirty="0" smtClean="0"/>
              <a:t> </a:t>
            </a:r>
            <a:r>
              <a:rPr lang="fr-CA" dirty="0" err="1" smtClean="0"/>
              <a:t>will</a:t>
            </a:r>
            <a:r>
              <a:rPr lang="fr-CA" dirty="0" smtClean="0"/>
              <a:t> </a:t>
            </a:r>
            <a:r>
              <a:rPr lang="fr-CA" dirty="0" err="1" smtClean="0"/>
              <a:t>progress</a:t>
            </a:r>
            <a:r>
              <a:rPr lang="fr-CA" dirty="0" smtClean="0"/>
              <a:t> </a:t>
            </a:r>
          </a:p>
          <a:p>
            <a:pPr lvl="1"/>
            <a:r>
              <a:rPr lang="fr-CA" b="1" dirty="0" smtClean="0"/>
              <a:t>No </a:t>
            </a:r>
            <a:r>
              <a:rPr lang="fr-CA" b="1" dirty="0" err="1" smtClean="0"/>
              <a:t>it</a:t>
            </a:r>
            <a:r>
              <a:rPr lang="fr-CA" b="1" dirty="0" smtClean="0"/>
              <a:t> </a:t>
            </a:r>
            <a:r>
              <a:rPr lang="fr-CA" b="1" dirty="0" err="1" smtClean="0"/>
              <a:t>is</a:t>
            </a:r>
            <a:r>
              <a:rPr lang="fr-CA" b="1" dirty="0" smtClean="0"/>
              <a:t> not </a:t>
            </a:r>
            <a:r>
              <a:rPr lang="fr-CA" b="1" dirty="0" err="1" smtClean="0"/>
              <a:t>usual</a:t>
            </a:r>
            <a:r>
              <a:rPr lang="fr-CA" b="1" dirty="0" smtClean="0"/>
              <a:t> fatigue </a:t>
            </a:r>
            <a:r>
              <a:rPr lang="fr-CA" b="1" dirty="0" err="1" smtClean="0"/>
              <a:t>that</a:t>
            </a:r>
            <a:r>
              <a:rPr lang="fr-CA" b="1" dirty="0" smtClean="0"/>
              <a:t> </a:t>
            </a:r>
            <a:r>
              <a:rPr lang="fr-CA" b="1" dirty="0" err="1" smtClean="0"/>
              <a:t>everyone</a:t>
            </a:r>
            <a:r>
              <a:rPr lang="fr-CA" b="1" dirty="0" smtClean="0"/>
              <a:t> </a:t>
            </a:r>
            <a:r>
              <a:rPr lang="fr-CA" b="1" dirty="0" err="1" smtClean="0"/>
              <a:t>experienced</a:t>
            </a:r>
            <a:r>
              <a:rPr lang="fr-CA" b="1" dirty="0" smtClean="0"/>
              <a:t> !!! </a:t>
            </a:r>
          </a:p>
          <a:p>
            <a:r>
              <a:rPr lang="fr-CA" dirty="0" err="1" smtClean="0"/>
              <a:t>Things</a:t>
            </a:r>
            <a:r>
              <a:rPr lang="fr-CA" dirty="0" smtClean="0"/>
              <a:t> </a:t>
            </a:r>
            <a:r>
              <a:rPr lang="fr-CA" dirty="0" err="1" smtClean="0"/>
              <a:t>you</a:t>
            </a:r>
            <a:r>
              <a:rPr lang="fr-CA" dirty="0" smtClean="0"/>
              <a:t> </a:t>
            </a:r>
            <a:r>
              <a:rPr lang="fr-CA" dirty="0" err="1" smtClean="0"/>
              <a:t>can</a:t>
            </a:r>
            <a:r>
              <a:rPr lang="fr-CA" dirty="0" smtClean="0"/>
              <a:t> do to help</a:t>
            </a:r>
          </a:p>
          <a:p>
            <a:pPr lvl="1"/>
            <a:r>
              <a:rPr lang="fr-CA" dirty="0" err="1" smtClean="0"/>
              <a:t>Formal</a:t>
            </a:r>
            <a:r>
              <a:rPr lang="fr-CA" dirty="0" smtClean="0"/>
              <a:t> </a:t>
            </a:r>
            <a:r>
              <a:rPr lang="fr-CA" dirty="0" err="1" smtClean="0"/>
              <a:t>assessment</a:t>
            </a:r>
            <a:r>
              <a:rPr lang="fr-CA" dirty="0" smtClean="0"/>
              <a:t> by </a:t>
            </a:r>
            <a:r>
              <a:rPr lang="fr-CA" dirty="0" err="1" smtClean="0"/>
              <a:t>your</a:t>
            </a:r>
            <a:r>
              <a:rPr lang="fr-CA" dirty="0" smtClean="0"/>
              <a:t> </a:t>
            </a:r>
            <a:r>
              <a:rPr lang="fr-CA" dirty="0" err="1" smtClean="0"/>
              <a:t>medical</a:t>
            </a:r>
            <a:r>
              <a:rPr lang="fr-CA" dirty="0" smtClean="0"/>
              <a:t> team </a:t>
            </a:r>
          </a:p>
          <a:p>
            <a:pPr lvl="1"/>
            <a:r>
              <a:rPr lang="fr-CA" dirty="0" err="1" smtClean="0"/>
              <a:t>Energy</a:t>
            </a:r>
            <a:r>
              <a:rPr lang="fr-CA" dirty="0" smtClean="0"/>
              <a:t> management (on-line course </a:t>
            </a:r>
            <a:r>
              <a:rPr lang="fr-CA" dirty="0" err="1" smtClean="0"/>
              <a:t>avaible</a:t>
            </a:r>
            <a:r>
              <a:rPr lang="fr-CA" dirty="0" smtClean="0"/>
              <a:t>)</a:t>
            </a:r>
          </a:p>
          <a:p>
            <a:pPr lvl="2"/>
            <a:r>
              <a:rPr lang="fr-CA" dirty="0" err="1" smtClean="0"/>
              <a:t>Choose</a:t>
            </a:r>
            <a:r>
              <a:rPr lang="fr-CA" dirty="0" smtClean="0"/>
              <a:t> </a:t>
            </a:r>
            <a:r>
              <a:rPr lang="fr-CA" dirty="0" err="1" smtClean="0"/>
              <a:t>what</a:t>
            </a:r>
            <a:r>
              <a:rPr lang="fr-CA" dirty="0" smtClean="0"/>
              <a:t> </a:t>
            </a:r>
            <a:r>
              <a:rPr lang="fr-CA" dirty="0" err="1" smtClean="0"/>
              <a:t>you</a:t>
            </a:r>
            <a:r>
              <a:rPr lang="fr-CA" dirty="0" smtClean="0"/>
              <a:t> </a:t>
            </a:r>
            <a:r>
              <a:rPr lang="fr-CA" dirty="0" err="1" smtClean="0"/>
              <a:t>will</a:t>
            </a:r>
            <a:r>
              <a:rPr lang="fr-CA" dirty="0" smtClean="0"/>
              <a:t> </a:t>
            </a:r>
            <a:r>
              <a:rPr lang="fr-CA" dirty="0" err="1" smtClean="0"/>
              <a:t>keep</a:t>
            </a:r>
            <a:r>
              <a:rPr lang="fr-CA" dirty="0" smtClean="0"/>
              <a:t> (</a:t>
            </a:r>
            <a:r>
              <a:rPr lang="fr-CA" dirty="0" err="1" smtClean="0"/>
              <a:t>most</a:t>
            </a:r>
            <a:r>
              <a:rPr lang="fr-CA" dirty="0" smtClean="0"/>
              <a:t> </a:t>
            </a:r>
            <a:r>
              <a:rPr lang="fr-CA" dirty="0" err="1" smtClean="0"/>
              <a:t>meaningful</a:t>
            </a:r>
            <a:r>
              <a:rPr lang="fr-CA" dirty="0" smtClean="0"/>
              <a:t> </a:t>
            </a:r>
            <a:r>
              <a:rPr lang="fr-CA" dirty="0" err="1" smtClean="0"/>
              <a:t>activities</a:t>
            </a:r>
            <a:r>
              <a:rPr lang="fr-CA" dirty="0" smtClean="0"/>
              <a:t>)</a:t>
            </a:r>
          </a:p>
          <a:p>
            <a:pPr lvl="2"/>
            <a:r>
              <a:rPr lang="fr-CA" dirty="0" err="1" smtClean="0"/>
              <a:t>Adapt</a:t>
            </a:r>
            <a:r>
              <a:rPr lang="fr-CA" dirty="0" smtClean="0"/>
              <a:t> </a:t>
            </a:r>
            <a:r>
              <a:rPr lang="fr-CA" dirty="0" err="1" smtClean="0"/>
              <a:t>your</a:t>
            </a:r>
            <a:r>
              <a:rPr lang="fr-CA" dirty="0" smtClean="0"/>
              <a:t> </a:t>
            </a:r>
            <a:r>
              <a:rPr lang="fr-CA" dirty="0" err="1" smtClean="0"/>
              <a:t>activities</a:t>
            </a:r>
            <a:r>
              <a:rPr lang="fr-CA" dirty="0" smtClean="0"/>
              <a:t> and </a:t>
            </a:r>
            <a:r>
              <a:rPr lang="fr-CA" dirty="0" err="1" smtClean="0"/>
              <a:t>be</a:t>
            </a:r>
            <a:r>
              <a:rPr lang="fr-CA" dirty="0" smtClean="0"/>
              <a:t> inventive </a:t>
            </a:r>
          </a:p>
          <a:p>
            <a:pPr lvl="2"/>
            <a:r>
              <a:rPr lang="fr-CA" dirty="0" err="1" smtClean="0"/>
              <a:t>Energy</a:t>
            </a:r>
            <a:r>
              <a:rPr lang="fr-CA" dirty="0" smtClean="0"/>
              <a:t> of all </a:t>
            </a:r>
            <a:r>
              <a:rPr lang="fr-CA" dirty="0" err="1" smtClean="0"/>
              <a:t>your</a:t>
            </a:r>
            <a:r>
              <a:rPr lang="fr-CA" dirty="0" smtClean="0"/>
              <a:t> </a:t>
            </a:r>
            <a:r>
              <a:rPr lang="fr-CA" dirty="0" err="1" smtClean="0"/>
              <a:t>family</a:t>
            </a:r>
            <a:r>
              <a:rPr lang="fr-CA" dirty="0" smtClean="0"/>
              <a:t>; </a:t>
            </a:r>
            <a:r>
              <a:rPr lang="fr-CA" dirty="0" err="1" smtClean="0"/>
              <a:t>planned</a:t>
            </a:r>
            <a:r>
              <a:rPr lang="fr-CA" dirty="0" smtClean="0"/>
              <a:t> </a:t>
            </a:r>
            <a:r>
              <a:rPr lang="fr-CA" dirty="0" err="1" smtClean="0"/>
              <a:t>together</a:t>
            </a:r>
            <a:r>
              <a:rPr lang="fr-CA" dirty="0" smtClean="0"/>
              <a:t> </a:t>
            </a:r>
          </a:p>
          <a:p>
            <a:pPr lvl="1"/>
            <a:r>
              <a:rPr lang="fr-CA" dirty="0" err="1" smtClean="0"/>
              <a:t>Medication</a:t>
            </a:r>
            <a:r>
              <a:rPr lang="fr-CA" dirty="0" smtClean="0"/>
              <a:t> </a:t>
            </a:r>
            <a:r>
              <a:rPr lang="fr-CA" dirty="0" err="1" smtClean="0"/>
              <a:t>may</a:t>
            </a:r>
            <a:r>
              <a:rPr lang="fr-CA" dirty="0" smtClean="0"/>
              <a:t> help </a:t>
            </a:r>
          </a:p>
          <a:p>
            <a:pPr lvl="1"/>
            <a:r>
              <a:rPr lang="fr-CA" dirty="0" smtClean="0"/>
              <a:t>Nutrition </a:t>
            </a:r>
            <a:r>
              <a:rPr lang="fr-CA" dirty="0" err="1" smtClean="0"/>
              <a:t>is</a:t>
            </a:r>
            <a:r>
              <a:rPr lang="fr-CA" dirty="0" smtClean="0"/>
              <a:t> a </a:t>
            </a:r>
            <a:r>
              <a:rPr lang="fr-CA" dirty="0" err="1" smtClean="0"/>
              <a:t>necessary</a:t>
            </a:r>
            <a:r>
              <a:rPr lang="fr-CA" dirty="0" smtClean="0"/>
              <a:t> </a:t>
            </a:r>
            <a:r>
              <a:rPr lang="fr-CA" dirty="0" err="1" smtClean="0"/>
              <a:t>key</a:t>
            </a:r>
            <a:r>
              <a:rPr lang="fr-CA" dirty="0" smtClean="0"/>
              <a:t> building block </a:t>
            </a:r>
          </a:p>
          <a:p>
            <a:pPr lvl="2"/>
            <a:endParaRPr lang="fr-CA" dirty="0" smtClean="0"/>
          </a:p>
          <a:p>
            <a:pPr lvl="1"/>
            <a:endParaRPr lang="fr-CA" dirty="0"/>
          </a:p>
        </p:txBody>
      </p:sp>
      <p:pic>
        <p:nvPicPr>
          <p:cNvPr id="6" name="Image 5" descr="chil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292" y="3251386"/>
            <a:ext cx="2594708" cy="3073213"/>
          </a:xfrm>
          <a:prstGeom prst="rect">
            <a:avLst/>
          </a:prstGeom>
        </p:spPr>
      </p:pic>
    </p:spTree>
    <p:extLst>
      <p:ext uri="{BB962C8B-B14F-4D97-AF65-F5344CB8AC3E}">
        <p14:creationId xmlns:p14="http://schemas.microsoft.com/office/powerpoint/2010/main" val="4150756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Hypersomnolence</a:t>
            </a:r>
            <a:endParaRPr lang="fr-CA" dirty="0"/>
          </a:p>
        </p:txBody>
      </p:sp>
      <p:sp>
        <p:nvSpPr>
          <p:cNvPr id="3" name="Espace réservé du contenu 2"/>
          <p:cNvSpPr>
            <a:spLocks noGrp="1"/>
          </p:cNvSpPr>
          <p:nvPr>
            <p:ph sz="quarter" idx="1"/>
          </p:nvPr>
        </p:nvSpPr>
        <p:spPr/>
        <p:txBody>
          <a:bodyPr>
            <a:normAutofit/>
          </a:bodyPr>
          <a:lstStyle/>
          <a:p>
            <a:r>
              <a:rPr lang="fr-CA" dirty="0"/>
              <a:t>Key </a:t>
            </a:r>
            <a:r>
              <a:rPr lang="fr-CA" dirty="0" err="1"/>
              <a:t>factors</a:t>
            </a:r>
            <a:r>
              <a:rPr lang="fr-CA" dirty="0"/>
              <a:t> </a:t>
            </a:r>
            <a:r>
              <a:rPr lang="fr-CA" dirty="0" err="1"/>
              <a:t>explaining</a:t>
            </a:r>
            <a:r>
              <a:rPr lang="fr-CA" dirty="0"/>
              <a:t> </a:t>
            </a:r>
            <a:r>
              <a:rPr lang="fr-CA" dirty="0" err="1"/>
              <a:t>your</a:t>
            </a:r>
            <a:r>
              <a:rPr lang="fr-CA" dirty="0"/>
              <a:t> </a:t>
            </a:r>
            <a:r>
              <a:rPr lang="fr-CA" dirty="0" err="1"/>
              <a:t>current</a:t>
            </a:r>
            <a:r>
              <a:rPr lang="fr-CA" dirty="0"/>
              <a:t> participation </a:t>
            </a:r>
            <a:r>
              <a:rPr lang="fr-CA" dirty="0" err="1"/>
              <a:t>level</a:t>
            </a:r>
            <a:r>
              <a:rPr lang="fr-CA" dirty="0"/>
              <a:t> and how </a:t>
            </a:r>
            <a:r>
              <a:rPr lang="fr-CA" dirty="0" err="1"/>
              <a:t>it</a:t>
            </a:r>
            <a:r>
              <a:rPr lang="fr-CA" dirty="0"/>
              <a:t> </a:t>
            </a:r>
            <a:r>
              <a:rPr lang="fr-CA" dirty="0" err="1"/>
              <a:t>will</a:t>
            </a:r>
            <a:r>
              <a:rPr lang="fr-CA" dirty="0"/>
              <a:t> </a:t>
            </a:r>
            <a:r>
              <a:rPr lang="fr-CA" dirty="0" err="1"/>
              <a:t>progress</a:t>
            </a:r>
            <a:r>
              <a:rPr lang="fr-CA" dirty="0"/>
              <a:t> </a:t>
            </a:r>
            <a:endParaRPr lang="fr-CA" dirty="0" smtClean="0"/>
          </a:p>
          <a:p>
            <a:pPr lvl="1"/>
            <a:r>
              <a:rPr lang="fr-CA" b="1" dirty="0" smtClean="0"/>
              <a:t>No </a:t>
            </a:r>
            <a:r>
              <a:rPr lang="fr-CA" b="1" dirty="0" err="1" smtClean="0"/>
              <a:t>it</a:t>
            </a:r>
            <a:r>
              <a:rPr lang="fr-CA" b="1" dirty="0" smtClean="0"/>
              <a:t> </a:t>
            </a:r>
            <a:r>
              <a:rPr lang="fr-CA" b="1" dirty="0" err="1" smtClean="0"/>
              <a:t>is</a:t>
            </a:r>
            <a:r>
              <a:rPr lang="fr-CA" b="1" dirty="0" smtClean="0"/>
              <a:t> not </a:t>
            </a:r>
            <a:r>
              <a:rPr lang="fr-CA" b="1" dirty="0" err="1" smtClean="0"/>
              <a:t>something</a:t>
            </a:r>
            <a:r>
              <a:rPr lang="fr-CA" b="1" dirty="0" smtClean="0"/>
              <a:t> in </a:t>
            </a:r>
            <a:r>
              <a:rPr lang="fr-CA" b="1" dirty="0" err="1" smtClean="0"/>
              <a:t>your</a:t>
            </a:r>
            <a:r>
              <a:rPr lang="fr-CA" b="1" dirty="0" smtClean="0"/>
              <a:t> </a:t>
            </a:r>
            <a:r>
              <a:rPr lang="fr-CA" b="1" dirty="0" err="1" smtClean="0"/>
              <a:t>head</a:t>
            </a:r>
            <a:r>
              <a:rPr lang="fr-CA" b="1" dirty="0" smtClean="0"/>
              <a:t> </a:t>
            </a:r>
            <a:endParaRPr lang="fr-CA" b="1" dirty="0"/>
          </a:p>
          <a:p>
            <a:r>
              <a:rPr lang="fr-CA" dirty="0" err="1" smtClean="0"/>
              <a:t>Things</a:t>
            </a:r>
            <a:r>
              <a:rPr lang="fr-CA" dirty="0" smtClean="0"/>
              <a:t> </a:t>
            </a:r>
            <a:r>
              <a:rPr lang="fr-CA" dirty="0" err="1"/>
              <a:t>you</a:t>
            </a:r>
            <a:r>
              <a:rPr lang="fr-CA" dirty="0"/>
              <a:t> </a:t>
            </a:r>
            <a:r>
              <a:rPr lang="fr-CA" dirty="0" err="1"/>
              <a:t>can</a:t>
            </a:r>
            <a:r>
              <a:rPr lang="fr-CA" dirty="0"/>
              <a:t> do to help</a:t>
            </a:r>
          </a:p>
          <a:p>
            <a:pPr lvl="1"/>
            <a:r>
              <a:rPr lang="fr-CA" dirty="0" err="1"/>
              <a:t>Formal</a:t>
            </a:r>
            <a:r>
              <a:rPr lang="fr-CA" dirty="0"/>
              <a:t> </a:t>
            </a:r>
            <a:r>
              <a:rPr lang="fr-CA" dirty="0" err="1"/>
              <a:t>assessment</a:t>
            </a:r>
            <a:r>
              <a:rPr lang="fr-CA" dirty="0"/>
              <a:t> by </a:t>
            </a:r>
            <a:r>
              <a:rPr lang="fr-CA" dirty="0" err="1"/>
              <a:t>your</a:t>
            </a:r>
            <a:r>
              <a:rPr lang="fr-CA" dirty="0"/>
              <a:t> </a:t>
            </a:r>
            <a:r>
              <a:rPr lang="fr-CA" dirty="0" err="1"/>
              <a:t>medical</a:t>
            </a:r>
            <a:r>
              <a:rPr lang="fr-CA" dirty="0"/>
              <a:t> team </a:t>
            </a:r>
          </a:p>
          <a:p>
            <a:pPr lvl="1"/>
            <a:r>
              <a:rPr lang="fr-CA" dirty="0" err="1" smtClean="0"/>
              <a:t>Medication</a:t>
            </a:r>
            <a:r>
              <a:rPr lang="fr-CA" dirty="0" smtClean="0"/>
              <a:t> </a:t>
            </a:r>
            <a:r>
              <a:rPr lang="fr-CA" dirty="0" err="1"/>
              <a:t>may</a:t>
            </a:r>
            <a:r>
              <a:rPr lang="fr-CA" dirty="0"/>
              <a:t> </a:t>
            </a:r>
            <a:r>
              <a:rPr lang="fr-CA" dirty="0" smtClean="0"/>
              <a:t>help</a:t>
            </a:r>
          </a:p>
          <a:p>
            <a:pPr lvl="1"/>
            <a:r>
              <a:rPr lang="fr-CA" dirty="0" smtClean="0"/>
              <a:t>It </a:t>
            </a:r>
            <a:r>
              <a:rPr lang="fr-CA" dirty="0" err="1" smtClean="0"/>
              <a:t>may</a:t>
            </a:r>
            <a:r>
              <a:rPr lang="fr-CA" dirty="0" smtClean="0"/>
              <a:t> </a:t>
            </a:r>
            <a:r>
              <a:rPr lang="fr-CA" dirty="0" err="1" smtClean="0"/>
              <a:t>progress</a:t>
            </a:r>
            <a:r>
              <a:rPr lang="fr-CA" dirty="0" smtClean="0"/>
              <a:t> or </a:t>
            </a:r>
            <a:r>
              <a:rPr lang="fr-CA" dirty="0" err="1" smtClean="0"/>
              <a:t>happen</a:t>
            </a:r>
            <a:r>
              <a:rPr lang="fr-CA" dirty="0" smtClean="0"/>
              <a:t> </a:t>
            </a:r>
            <a:r>
              <a:rPr lang="fr-CA" dirty="0" err="1" smtClean="0"/>
              <a:t>overtime</a:t>
            </a:r>
            <a:r>
              <a:rPr lang="fr-CA" dirty="0" smtClean="0"/>
              <a:t>  </a:t>
            </a:r>
            <a:endParaRPr lang="fr-CA" dirty="0"/>
          </a:p>
          <a:p>
            <a:pPr lvl="1"/>
            <a:r>
              <a:rPr lang="fr-CA" dirty="0"/>
              <a:t>Nutrition </a:t>
            </a:r>
            <a:r>
              <a:rPr lang="fr-CA" dirty="0" err="1"/>
              <a:t>is</a:t>
            </a:r>
            <a:r>
              <a:rPr lang="fr-CA" dirty="0"/>
              <a:t> a </a:t>
            </a:r>
            <a:r>
              <a:rPr lang="fr-CA" dirty="0" err="1"/>
              <a:t>necessary</a:t>
            </a:r>
            <a:r>
              <a:rPr lang="fr-CA" dirty="0"/>
              <a:t> </a:t>
            </a:r>
            <a:r>
              <a:rPr lang="fr-CA" dirty="0" err="1"/>
              <a:t>key</a:t>
            </a:r>
            <a:r>
              <a:rPr lang="fr-CA" dirty="0"/>
              <a:t> building block </a:t>
            </a:r>
          </a:p>
          <a:p>
            <a:endParaRPr lang="fr-CA" dirty="0"/>
          </a:p>
        </p:txBody>
      </p:sp>
    </p:spTree>
    <p:extLst>
      <p:ext uri="{BB962C8B-B14F-4D97-AF65-F5344CB8AC3E}">
        <p14:creationId xmlns:p14="http://schemas.microsoft.com/office/powerpoint/2010/main" val="39834849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pPr algn="ctr"/>
            <a:r>
              <a:rPr lang="fr-CA" b="1" dirty="0" err="1" smtClean="0"/>
              <a:t>Yes</a:t>
            </a:r>
            <a:r>
              <a:rPr lang="fr-CA" b="1" dirty="0" smtClean="0"/>
              <a:t> I use </a:t>
            </a:r>
            <a:r>
              <a:rPr lang="fr-CA" b="1" dirty="0" err="1" smtClean="0"/>
              <a:t>it</a:t>
            </a:r>
            <a:r>
              <a:rPr lang="fr-CA" b="1" dirty="0" smtClean="0"/>
              <a:t> and I love </a:t>
            </a:r>
            <a:r>
              <a:rPr lang="fr-CA" b="1" dirty="0" err="1" smtClean="0"/>
              <a:t>it</a:t>
            </a:r>
            <a:r>
              <a:rPr lang="fr-CA" b="1" dirty="0" smtClean="0"/>
              <a:t> </a:t>
            </a:r>
            <a:endParaRPr lang="fr-CA" b="1" dirty="0"/>
          </a:p>
        </p:txBody>
      </p:sp>
      <p:sp>
        <p:nvSpPr>
          <p:cNvPr id="4" name="Titre 3"/>
          <p:cNvSpPr>
            <a:spLocks noGrp="1"/>
          </p:cNvSpPr>
          <p:nvPr>
            <p:ph type="title"/>
          </p:nvPr>
        </p:nvSpPr>
        <p:spPr/>
        <p:txBody>
          <a:bodyPr/>
          <a:lstStyle/>
          <a:p>
            <a:r>
              <a:rPr lang="fr-CA" dirty="0" err="1" smtClean="0"/>
              <a:t>Organizing</a:t>
            </a:r>
            <a:r>
              <a:rPr lang="fr-CA" dirty="0" smtClean="0"/>
              <a:t> </a:t>
            </a:r>
            <a:r>
              <a:rPr lang="fr-CA" dirty="0" err="1" smtClean="0"/>
              <a:t>your</a:t>
            </a:r>
            <a:r>
              <a:rPr lang="fr-CA" dirty="0" smtClean="0"/>
              <a:t> life </a:t>
            </a:r>
            <a:r>
              <a:rPr lang="fr-CA" dirty="0" err="1" smtClean="0"/>
              <a:t>differently</a:t>
            </a:r>
            <a:r>
              <a:rPr lang="fr-CA" dirty="0" smtClean="0"/>
              <a:t> </a:t>
            </a:r>
            <a:endParaRPr lang="fr-CA" dirty="0"/>
          </a:p>
        </p:txBody>
      </p:sp>
    </p:spTree>
    <p:extLst>
      <p:ext uri="{BB962C8B-B14F-4D97-AF65-F5344CB8AC3E}">
        <p14:creationId xmlns:p14="http://schemas.microsoft.com/office/powerpoint/2010/main" val="41546857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Nutrition issues</a:t>
            </a:r>
            <a:endParaRPr lang="fr-CA" dirty="0"/>
          </a:p>
        </p:txBody>
      </p:sp>
      <p:sp>
        <p:nvSpPr>
          <p:cNvPr id="6" name="Espace réservé du contenu 5"/>
          <p:cNvSpPr>
            <a:spLocks noGrp="1"/>
          </p:cNvSpPr>
          <p:nvPr>
            <p:ph sz="quarter" idx="1"/>
          </p:nvPr>
        </p:nvSpPr>
        <p:spPr/>
        <p:txBody>
          <a:bodyPr>
            <a:normAutofit lnSpcReduction="10000"/>
          </a:bodyPr>
          <a:lstStyle/>
          <a:p>
            <a:r>
              <a:rPr lang="fr-CA" dirty="0" err="1" smtClean="0"/>
              <a:t>Ability</a:t>
            </a:r>
            <a:r>
              <a:rPr lang="fr-CA" dirty="0" smtClean="0"/>
              <a:t> to </a:t>
            </a:r>
            <a:r>
              <a:rPr lang="fr-CA" dirty="0" err="1" smtClean="0"/>
              <a:t>prepare</a:t>
            </a:r>
            <a:r>
              <a:rPr lang="fr-CA" dirty="0" smtClean="0"/>
              <a:t> </a:t>
            </a:r>
            <a:r>
              <a:rPr lang="fr-CA" dirty="0" err="1" smtClean="0"/>
              <a:t>meal</a:t>
            </a:r>
            <a:r>
              <a:rPr lang="fr-CA" dirty="0" smtClean="0"/>
              <a:t> and </a:t>
            </a:r>
            <a:r>
              <a:rPr lang="fr-CA" dirty="0" err="1" smtClean="0"/>
              <a:t>eat</a:t>
            </a:r>
            <a:r>
              <a:rPr lang="fr-CA" dirty="0" smtClean="0"/>
              <a:t> </a:t>
            </a:r>
            <a:r>
              <a:rPr lang="fr-CA" dirty="0" err="1" smtClean="0"/>
              <a:t>will</a:t>
            </a:r>
            <a:r>
              <a:rPr lang="fr-CA" dirty="0" smtClean="0"/>
              <a:t> </a:t>
            </a:r>
            <a:r>
              <a:rPr lang="fr-CA" dirty="0" err="1" smtClean="0"/>
              <a:t>decrease</a:t>
            </a:r>
            <a:r>
              <a:rPr lang="fr-CA" dirty="0" smtClean="0"/>
              <a:t> over time </a:t>
            </a:r>
          </a:p>
          <a:p>
            <a:pPr lvl="1"/>
            <a:r>
              <a:rPr lang="fr-CA" dirty="0" smtClean="0"/>
              <a:t>Nutrition </a:t>
            </a:r>
            <a:r>
              <a:rPr lang="fr-CA" dirty="0" err="1" smtClean="0"/>
              <a:t>is</a:t>
            </a:r>
            <a:r>
              <a:rPr lang="fr-CA" dirty="0" smtClean="0"/>
              <a:t> a </a:t>
            </a:r>
            <a:r>
              <a:rPr lang="fr-CA" dirty="0" err="1" smtClean="0"/>
              <a:t>key</a:t>
            </a:r>
            <a:r>
              <a:rPr lang="fr-CA" dirty="0" smtClean="0"/>
              <a:t> issue as </a:t>
            </a:r>
            <a:r>
              <a:rPr lang="fr-CA" dirty="0" err="1" smtClean="0"/>
              <a:t>disease</a:t>
            </a:r>
            <a:r>
              <a:rPr lang="fr-CA" dirty="0" smtClean="0"/>
              <a:t> </a:t>
            </a:r>
            <a:r>
              <a:rPr lang="fr-CA" dirty="0" err="1" smtClean="0"/>
              <a:t>progress</a:t>
            </a:r>
            <a:r>
              <a:rPr lang="fr-CA" dirty="0" smtClean="0"/>
              <a:t> and </a:t>
            </a:r>
            <a:r>
              <a:rPr lang="fr-CA" dirty="0" err="1" smtClean="0"/>
              <a:t>you</a:t>
            </a:r>
            <a:r>
              <a:rPr lang="fr-CA" dirty="0" smtClean="0"/>
              <a:t> are </a:t>
            </a:r>
            <a:r>
              <a:rPr lang="fr-CA" dirty="0" err="1" smtClean="0"/>
              <a:t>getting</a:t>
            </a:r>
            <a:r>
              <a:rPr lang="fr-CA" dirty="0" smtClean="0"/>
              <a:t> </a:t>
            </a:r>
            <a:r>
              <a:rPr lang="fr-CA" dirty="0" err="1" smtClean="0"/>
              <a:t>older</a:t>
            </a:r>
            <a:r>
              <a:rPr lang="fr-CA" dirty="0" smtClean="0"/>
              <a:t> </a:t>
            </a:r>
          </a:p>
          <a:p>
            <a:pPr lvl="1"/>
            <a:r>
              <a:rPr lang="fr-CA" dirty="0" err="1" smtClean="0"/>
              <a:t>Modify</a:t>
            </a:r>
            <a:r>
              <a:rPr lang="fr-CA" dirty="0" smtClean="0"/>
              <a:t> </a:t>
            </a:r>
            <a:r>
              <a:rPr lang="fr-CA" dirty="0" err="1" smtClean="0"/>
              <a:t>your</a:t>
            </a:r>
            <a:r>
              <a:rPr lang="fr-CA" dirty="0" smtClean="0"/>
              <a:t> </a:t>
            </a:r>
            <a:r>
              <a:rPr lang="fr-CA" dirty="0" err="1" smtClean="0"/>
              <a:t>role</a:t>
            </a:r>
            <a:r>
              <a:rPr lang="fr-CA" dirty="0" smtClean="0"/>
              <a:t> </a:t>
            </a:r>
            <a:r>
              <a:rPr lang="fr-CA" dirty="0" err="1" smtClean="0"/>
              <a:t>during</a:t>
            </a:r>
            <a:r>
              <a:rPr lang="fr-CA" dirty="0" smtClean="0"/>
              <a:t> </a:t>
            </a:r>
            <a:r>
              <a:rPr lang="fr-CA" dirty="0" err="1" smtClean="0"/>
              <a:t>meal</a:t>
            </a:r>
            <a:r>
              <a:rPr lang="fr-CA" dirty="0" smtClean="0"/>
              <a:t> </a:t>
            </a:r>
            <a:r>
              <a:rPr lang="fr-CA" dirty="0" err="1" smtClean="0"/>
              <a:t>preparation</a:t>
            </a:r>
            <a:r>
              <a:rPr lang="fr-CA" dirty="0"/>
              <a:t> </a:t>
            </a:r>
            <a:endParaRPr lang="fr-CA" dirty="0" smtClean="0"/>
          </a:p>
          <a:p>
            <a:pPr lvl="1"/>
            <a:endParaRPr lang="fr-CA" dirty="0"/>
          </a:p>
          <a:p>
            <a:pPr lvl="1"/>
            <a:endParaRPr lang="fr-CA" dirty="0" smtClean="0"/>
          </a:p>
          <a:p>
            <a:pPr lvl="1"/>
            <a:r>
              <a:rPr lang="fr-CA" dirty="0" err="1" smtClean="0"/>
              <a:t>Geat</a:t>
            </a:r>
            <a:r>
              <a:rPr lang="fr-CA" dirty="0" smtClean="0"/>
              <a:t> </a:t>
            </a:r>
            <a:r>
              <a:rPr lang="fr-CA" dirty="0" err="1" smtClean="0"/>
              <a:t>delivery</a:t>
            </a:r>
            <a:r>
              <a:rPr lang="fr-CA" dirty="0" smtClean="0"/>
              <a:t> solutions</a:t>
            </a:r>
          </a:p>
          <a:p>
            <a:pPr marL="365760" lvl="1" indent="0">
              <a:buNone/>
            </a:pPr>
            <a:r>
              <a:rPr lang="fr-CA" b="1" dirty="0" smtClean="0"/>
              <a:t>I use </a:t>
            </a:r>
            <a:r>
              <a:rPr lang="fr-CA" b="1" dirty="0" err="1" smtClean="0"/>
              <a:t>it</a:t>
            </a:r>
            <a:r>
              <a:rPr lang="fr-CA" b="1" dirty="0" smtClean="0"/>
              <a:t>, I love </a:t>
            </a:r>
            <a:r>
              <a:rPr lang="fr-CA" b="1" dirty="0" err="1" smtClean="0"/>
              <a:t>it</a:t>
            </a:r>
            <a:r>
              <a:rPr lang="fr-CA" b="1" dirty="0" smtClean="0"/>
              <a:t> and I </a:t>
            </a:r>
            <a:r>
              <a:rPr lang="fr-CA" b="1" dirty="0" err="1" smtClean="0"/>
              <a:t>am</a:t>
            </a:r>
            <a:r>
              <a:rPr lang="fr-CA" b="1" dirty="0" smtClean="0"/>
              <a:t> </a:t>
            </a:r>
            <a:r>
              <a:rPr lang="fr-CA" b="1" dirty="0" err="1" smtClean="0"/>
              <a:t>helping</a:t>
            </a:r>
            <a:r>
              <a:rPr lang="fr-CA" b="1" dirty="0" smtClean="0"/>
              <a:t> </a:t>
            </a:r>
          </a:p>
          <a:p>
            <a:pPr marL="365760" lvl="1" indent="0">
              <a:buNone/>
            </a:pPr>
            <a:r>
              <a:rPr lang="fr-CA" b="1" dirty="0" smtClean="0"/>
              <a:t>the </a:t>
            </a:r>
            <a:r>
              <a:rPr lang="fr-CA" b="1" dirty="0" err="1" smtClean="0"/>
              <a:t>economy</a:t>
            </a:r>
            <a:r>
              <a:rPr lang="fr-CA" b="1" dirty="0" smtClean="0"/>
              <a:t> </a:t>
            </a:r>
            <a:endParaRPr lang="fr-CA" b="1" dirty="0"/>
          </a:p>
        </p:txBody>
      </p:sp>
      <p:pic>
        <p:nvPicPr>
          <p:cNvPr id="7" name="Espace réservé du contenu 4" descr="miss fresh.jpg"/>
          <p:cNvPicPr>
            <a:picLocks noChangeAspect="1"/>
          </p:cNvPicPr>
          <p:nvPr/>
        </p:nvPicPr>
        <p:blipFill>
          <a:blip r:embed="rId2">
            <a:extLst>
              <a:ext uri="{28A0092B-C50C-407E-A947-70E740481C1C}">
                <a14:useLocalDpi xmlns:a14="http://schemas.microsoft.com/office/drawing/2010/main" val="0"/>
              </a:ext>
            </a:extLst>
          </a:blip>
          <a:srcRect t="5607" b="5607"/>
          <a:stretch>
            <a:fillRect/>
          </a:stretch>
        </p:blipFill>
        <p:spPr>
          <a:xfrm>
            <a:off x="5958598" y="4616332"/>
            <a:ext cx="2959850" cy="1632067"/>
          </a:xfrm>
          <a:prstGeom prst="rect">
            <a:avLst/>
          </a:prstGeom>
        </p:spPr>
      </p:pic>
    </p:spTree>
    <p:extLst>
      <p:ext uri="{BB962C8B-B14F-4D97-AF65-F5344CB8AC3E}">
        <p14:creationId xmlns:p14="http://schemas.microsoft.com/office/powerpoint/2010/main" val="2215859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err="1" smtClean="0"/>
              <a:t>Housing</a:t>
            </a:r>
            <a:r>
              <a:rPr lang="fr-CA" dirty="0" smtClean="0"/>
              <a:t> issues </a:t>
            </a:r>
            <a:endParaRPr lang="fr-CA" dirty="0"/>
          </a:p>
        </p:txBody>
      </p:sp>
      <p:sp>
        <p:nvSpPr>
          <p:cNvPr id="3" name="Espace réservé du contenu 2"/>
          <p:cNvSpPr>
            <a:spLocks noGrp="1"/>
          </p:cNvSpPr>
          <p:nvPr>
            <p:ph sz="quarter" idx="1"/>
          </p:nvPr>
        </p:nvSpPr>
        <p:spPr/>
        <p:txBody>
          <a:bodyPr>
            <a:normAutofit fontScale="77500" lnSpcReduction="20000"/>
          </a:bodyPr>
          <a:lstStyle/>
          <a:p>
            <a:pPr marL="0" indent="0" algn="ctr">
              <a:buNone/>
            </a:pPr>
            <a:r>
              <a:rPr lang="fr-CA" b="1" dirty="0" smtClean="0"/>
              <a:t>« </a:t>
            </a:r>
            <a:r>
              <a:rPr lang="fr-CA" b="1" dirty="0" err="1" smtClean="0"/>
              <a:t>Yes</a:t>
            </a:r>
            <a:r>
              <a:rPr lang="fr-CA" b="1" dirty="0" smtClean="0"/>
              <a:t> </a:t>
            </a:r>
            <a:r>
              <a:rPr lang="fr-CA" b="1" dirty="0" err="1" smtClean="0"/>
              <a:t>someone</a:t>
            </a:r>
            <a:r>
              <a:rPr lang="fr-CA" b="1" dirty="0" smtClean="0"/>
              <a:t> help me clean </a:t>
            </a:r>
            <a:r>
              <a:rPr lang="fr-CA" b="1" dirty="0" err="1" smtClean="0"/>
              <a:t>my</a:t>
            </a:r>
            <a:r>
              <a:rPr lang="fr-CA" b="1" dirty="0" smtClean="0"/>
              <a:t> house »  </a:t>
            </a:r>
            <a:r>
              <a:rPr lang="mr-IN" b="1" dirty="0" smtClean="0"/>
              <a:t>…</a:t>
            </a:r>
            <a:r>
              <a:rPr lang="fr-CA" b="1" dirty="0" smtClean="0"/>
              <a:t> and </a:t>
            </a:r>
          </a:p>
          <a:p>
            <a:pPr marL="0" indent="0" algn="ctr">
              <a:buNone/>
            </a:pPr>
            <a:r>
              <a:rPr lang="fr-CA" b="1" dirty="0" smtClean="0"/>
              <a:t>I love </a:t>
            </a:r>
            <a:r>
              <a:rPr lang="fr-CA" b="1" dirty="0" err="1" smtClean="0"/>
              <a:t>it</a:t>
            </a:r>
            <a:r>
              <a:rPr lang="fr-CA" b="1" dirty="0" smtClean="0"/>
              <a:t> !!!!! </a:t>
            </a:r>
          </a:p>
          <a:p>
            <a:pPr marL="0" indent="0" algn="ctr">
              <a:buNone/>
            </a:pPr>
            <a:r>
              <a:rPr lang="fr-CA" dirty="0"/>
              <a:t>A</a:t>
            </a:r>
            <a:r>
              <a:rPr lang="fr-CA" dirty="0" smtClean="0"/>
              <a:t> </a:t>
            </a:r>
            <a:r>
              <a:rPr lang="fr-CA" dirty="0" err="1" smtClean="0"/>
              <a:t>key</a:t>
            </a:r>
            <a:r>
              <a:rPr lang="fr-CA" dirty="0" smtClean="0"/>
              <a:t> factor to a </a:t>
            </a:r>
            <a:r>
              <a:rPr lang="fr-CA" dirty="0" err="1" smtClean="0"/>
              <a:t>better</a:t>
            </a:r>
            <a:r>
              <a:rPr lang="fr-CA" dirty="0" smtClean="0"/>
              <a:t> participation 9 </a:t>
            </a:r>
            <a:r>
              <a:rPr lang="fr-CA" dirty="0" err="1" smtClean="0"/>
              <a:t>years</a:t>
            </a:r>
            <a:r>
              <a:rPr lang="fr-CA" dirty="0" smtClean="0"/>
              <a:t> </a:t>
            </a:r>
            <a:r>
              <a:rPr lang="fr-CA" dirty="0" err="1" smtClean="0"/>
              <a:t>later</a:t>
            </a:r>
            <a:endParaRPr lang="fr-CA" dirty="0"/>
          </a:p>
          <a:p>
            <a:pPr marL="0" indent="0" algn="ctr">
              <a:buNone/>
            </a:pPr>
            <a:r>
              <a:rPr lang="fr-CA" b="1" dirty="0" smtClean="0"/>
              <a:t>Ps </a:t>
            </a:r>
            <a:r>
              <a:rPr lang="fr-CA" b="1" dirty="0" err="1" smtClean="0"/>
              <a:t>Your</a:t>
            </a:r>
            <a:r>
              <a:rPr lang="fr-CA" b="1" dirty="0" smtClean="0"/>
              <a:t> </a:t>
            </a:r>
            <a:r>
              <a:rPr lang="fr-CA" b="1" dirty="0" err="1" smtClean="0"/>
              <a:t>working</a:t>
            </a:r>
            <a:r>
              <a:rPr lang="fr-CA" b="1" dirty="0" smtClean="0"/>
              <a:t> on </a:t>
            </a:r>
            <a:r>
              <a:rPr lang="fr-CA" b="1" dirty="0" err="1" smtClean="0"/>
              <a:t>your</a:t>
            </a:r>
            <a:r>
              <a:rPr lang="fr-CA" b="1" dirty="0" smtClean="0"/>
              <a:t> </a:t>
            </a:r>
            <a:r>
              <a:rPr lang="fr-CA" b="1" dirty="0" err="1" smtClean="0"/>
              <a:t>disease</a:t>
            </a:r>
            <a:r>
              <a:rPr lang="fr-CA" b="1" dirty="0" smtClean="0"/>
              <a:t> !!!! and help the </a:t>
            </a:r>
            <a:r>
              <a:rPr lang="fr-CA" b="1" dirty="0" err="1" smtClean="0"/>
              <a:t>economy</a:t>
            </a:r>
            <a:r>
              <a:rPr lang="fr-CA" b="1" dirty="0" smtClean="0"/>
              <a:t> !!!</a:t>
            </a:r>
          </a:p>
          <a:p>
            <a:r>
              <a:rPr lang="fr-CA" dirty="0" err="1" smtClean="0"/>
              <a:t>Energy</a:t>
            </a:r>
            <a:r>
              <a:rPr lang="fr-CA" dirty="0" smtClean="0"/>
              <a:t> conservation </a:t>
            </a:r>
          </a:p>
          <a:p>
            <a:pPr lvl="1"/>
            <a:r>
              <a:rPr lang="fr-CA" dirty="0" err="1" smtClean="0"/>
              <a:t>Reogarnized</a:t>
            </a:r>
            <a:r>
              <a:rPr lang="fr-CA" dirty="0" smtClean="0"/>
              <a:t> </a:t>
            </a:r>
            <a:r>
              <a:rPr lang="fr-CA" dirty="0" err="1" smtClean="0"/>
              <a:t>your</a:t>
            </a:r>
            <a:r>
              <a:rPr lang="fr-CA" dirty="0" smtClean="0"/>
              <a:t> </a:t>
            </a:r>
            <a:r>
              <a:rPr lang="fr-CA" dirty="0" err="1" smtClean="0"/>
              <a:t>shelves</a:t>
            </a:r>
            <a:r>
              <a:rPr lang="fr-CA" dirty="0" smtClean="0"/>
              <a:t>/</a:t>
            </a:r>
            <a:r>
              <a:rPr lang="fr-CA" dirty="0" err="1" smtClean="0"/>
              <a:t>get</a:t>
            </a:r>
            <a:r>
              <a:rPr lang="fr-CA" dirty="0" smtClean="0"/>
              <a:t> </a:t>
            </a:r>
            <a:r>
              <a:rPr lang="fr-CA" dirty="0" err="1" smtClean="0"/>
              <a:t>stuff</a:t>
            </a:r>
            <a:r>
              <a:rPr lang="fr-CA" dirty="0" smtClean="0"/>
              <a:t> out !!! </a:t>
            </a:r>
          </a:p>
          <a:p>
            <a:r>
              <a:rPr lang="fr-CA" dirty="0" smtClean="0"/>
              <a:t>Plan for the future </a:t>
            </a:r>
            <a:r>
              <a:rPr lang="mr-IN" dirty="0" smtClean="0"/>
              <a:t>…</a:t>
            </a:r>
            <a:r>
              <a:rPr lang="fr-CA" dirty="0" smtClean="0"/>
              <a:t> </a:t>
            </a:r>
          </a:p>
          <a:p>
            <a:pPr lvl="1"/>
            <a:r>
              <a:rPr lang="fr-CA" dirty="0" err="1" smtClean="0"/>
              <a:t>Moving</a:t>
            </a:r>
            <a:r>
              <a:rPr lang="fr-CA" dirty="0" smtClean="0"/>
              <a:t> to a new house/</a:t>
            </a:r>
            <a:r>
              <a:rPr lang="fr-CA" dirty="0" err="1" smtClean="0"/>
              <a:t>appartment</a:t>
            </a:r>
            <a:r>
              <a:rPr lang="fr-CA" dirty="0" smtClean="0"/>
              <a:t> </a:t>
            </a:r>
          </a:p>
          <a:p>
            <a:pPr lvl="2"/>
            <a:r>
              <a:rPr lang="fr-CA" dirty="0" smtClean="0"/>
              <a:t>1st </a:t>
            </a:r>
            <a:r>
              <a:rPr lang="fr-CA" dirty="0" err="1" smtClean="0"/>
              <a:t>floor</a:t>
            </a:r>
            <a:r>
              <a:rPr lang="fr-CA" dirty="0" smtClean="0"/>
              <a:t>/master </a:t>
            </a:r>
            <a:r>
              <a:rPr lang="fr-CA" dirty="0" err="1" smtClean="0"/>
              <a:t>bedroom</a:t>
            </a:r>
            <a:r>
              <a:rPr lang="fr-CA" dirty="0" smtClean="0"/>
              <a:t>/</a:t>
            </a:r>
            <a:r>
              <a:rPr lang="fr-CA" dirty="0" err="1" smtClean="0"/>
              <a:t>bathroom</a:t>
            </a:r>
            <a:endParaRPr lang="fr-CA" dirty="0" smtClean="0"/>
          </a:p>
          <a:p>
            <a:pPr lvl="2"/>
            <a:r>
              <a:rPr lang="fr-CA" dirty="0" err="1" smtClean="0"/>
              <a:t>Easy</a:t>
            </a:r>
            <a:r>
              <a:rPr lang="fr-CA" dirty="0" smtClean="0"/>
              <a:t> </a:t>
            </a:r>
            <a:r>
              <a:rPr lang="fr-CA" dirty="0" err="1" smtClean="0"/>
              <a:t>acces</a:t>
            </a:r>
            <a:r>
              <a:rPr lang="fr-CA" dirty="0" smtClean="0"/>
              <a:t> to the house </a:t>
            </a:r>
          </a:p>
          <a:p>
            <a:pPr lvl="2"/>
            <a:r>
              <a:rPr lang="fr-CA" dirty="0" err="1" smtClean="0"/>
              <a:t>Bathroom</a:t>
            </a:r>
            <a:endParaRPr lang="fr-CA" dirty="0" smtClean="0"/>
          </a:p>
          <a:p>
            <a:pPr lvl="1"/>
            <a:r>
              <a:rPr lang="fr-CA" dirty="0" err="1" smtClean="0"/>
              <a:t>See</a:t>
            </a:r>
            <a:r>
              <a:rPr lang="fr-CA" dirty="0" smtClean="0"/>
              <a:t> </a:t>
            </a:r>
            <a:r>
              <a:rPr lang="fr-CA" dirty="0" err="1" smtClean="0"/>
              <a:t>my</a:t>
            </a:r>
            <a:r>
              <a:rPr lang="fr-CA" dirty="0" smtClean="0"/>
              <a:t> </a:t>
            </a:r>
            <a:r>
              <a:rPr lang="fr-CA" dirty="0" err="1" smtClean="0"/>
              <a:t>previous</a:t>
            </a:r>
            <a:r>
              <a:rPr lang="fr-CA" dirty="0" smtClean="0"/>
              <a:t> </a:t>
            </a:r>
            <a:r>
              <a:rPr lang="fr-CA" dirty="0" err="1" smtClean="0"/>
              <a:t>presentations</a:t>
            </a:r>
            <a:r>
              <a:rPr lang="fr-CA" dirty="0" smtClean="0"/>
              <a:t> </a:t>
            </a:r>
            <a:r>
              <a:rPr lang="fr-CA" dirty="0" err="1" smtClean="0"/>
              <a:t>at</a:t>
            </a:r>
            <a:r>
              <a:rPr lang="fr-CA" dirty="0" smtClean="0"/>
              <a:t> the digital </a:t>
            </a:r>
            <a:r>
              <a:rPr lang="fr-CA" dirty="0" err="1" smtClean="0"/>
              <a:t>library</a:t>
            </a:r>
            <a:r>
              <a:rPr lang="fr-CA" dirty="0" smtClean="0"/>
              <a:t> on MDF </a:t>
            </a:r>
            <a:r>
              <a:rPr lang="fr-CA" dirty="0" err="1" smtClean="0"/>
              <a:t>website</a:t>
            </a:r>
            <a:r>
              <a:rPr lang="fr-CA" dirty="0" smtClean="0"/>
              <a:t> </a:t>
            </a:r>
            <a:endParaRPr lang="fr-CA" dirty="0"/>
          </a:p>
          <a:p>
            <a:pPr lvl="1"/>
            <a:endParaRPr lang="fr-CA" dirty="0" smtClean="0"/>
          </a:p>
        </p:txBody>
      </p:sp>
      <p:pic>
        <p:nvPicPr>
          <p:cNvPr id="4" name="Image 3">
            <a:extLst>
              <a:ext uri="{FF2B5EF4-FFF2-40B4-BE49-F238E27FC236}">
                <a16:creationId xmlns:a16="http://schemas.microsoft.com/office/drawing/2014/main" xmlns="" id="{E65C410B-3F53-4C25-8AC5-58DE63CB4D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0010" y="228600"/>
            <a:ext cx="1546038" cy="1107993"/>
          </a:xfrm>
          <a:prstGeom prst="rect">
            <a:avLst/>
          </a:prstGeom>
        </p:spPr>
      </p:pic>
      <p:pic>
        <p:nvPicPr>
          <p:cNvPr id="6" name="Image 5" descr="aspirateu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078" y="2633030"/>
            <a:ext cx="4224970" cy="4224970"/>
          </a:xfrm>
          <a:prstGeom prst="rect">
            <a:avLst/>
          </a:prstGeom>
        </p:spPr>
      </p:pic>
    </p:spTree>
    <p:extLst>
      <p:ext uri="{BB962C8B-B14F-4D97-AF65-F5344CB8AC3E}">
        <p14:creationId xmlns:p14="http://schemas.microsoft.com/office/powerpoint/2010/main" val="3532322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err="1" smtClean="0"/>
              <a:t>Walking</a:t>
            </a:r>
            <a:r>
              <a:rPr lang="fr-CA" dirty="0" smtClean="0"/>
              <a:t> issues </a:t>
            </a:r>
            <a:endParaRPr lang="fr-CA" dirty="0"/>
          </a:p>
        </p:txBody>
      </p:sp>
      <p:sp>
        <p:nvSpPr>
          <p:cNvPr id="3" name="Espace réservé du contenu 2"/>
          <p:cNvSpPr>
            <a:spLocks noGrp="1"/>
          </p:cNvSpPr>
          <p:nvPr>
            <p:ph sz="quarter" idx="1"/>
          </p:nvPr>
        </p:nvSpPr>
        <p:spPr/>
        <p:txBody>
          <a:bodyPr>
            <a:normAutofit fontScale="85000" lnSpcReduction="20000"/>
          </a:bodyPr>
          <a:lstStyle/>
          <a:p>
            <a:r>
              <a:rPr lang="fr-CA" dirty="0" err="1" smtClean="0"/>
              <a:t>Keep</a:t>
            </a:r>
            <a:r>
              <a:rPr lang="fr-CA" dirty="0" smtClean="0"/>
              <a:t> fit !!!  </a:t>
            </a:r>
            <a:r>
              <a:rPr lang="fr-CA" dirty="0" err="1" smtClean="0"/>
              <a:t>Even</a:t>
            </a:r>
            <a:r>
              <a:rPr lang="fr-CA" dirty="0" smtClean="0"/>
              <a:t> more important </a:t>
            </a:r>
            <a:r>
              <a:rPr lang="fr-CA" dirty="0" err="1" smtClean="0"/>
              <a:t>than</a:t>
            </a:r>
            <a:r>
              <a:rPr lang="fr-CA" dirty="0" smtClean="0"/>
              <a:t> </a:t>
            </a:r>
            <a:r>
              <a:rPr lang="fr-CA" dirty="0" err="1" smtClean="0"/>
              <a:t>ever</a:t>
            </a:r>
            <a:r>
              <a:rPr lang="fr-CA" dirty="0" smtClean="0"/>
              <a:t> </a:t>
            </a:r>
          </a:p>
          <a:p>
            <a:pPr lvl="1"/>
            <a:r>
              <a:rPr lang="fr-CA" dirty="0" smtClean="0"/>
              <a:t>Muscle mass </a:t>
            </a:r>
          </a:p>
          <a:p>
            <a:pPr lvl="1"/>
            <a:r>
              <a:rPr lang="fr-CA" dirty="0" err="1" smtClean="0"/>
              <a:t>Respiratory</a:t>
            </a:r>
            <a:r>
              <a:rPr lang="fr-CA" dirty="0" smtClean="0"/>
              <a:t> </a:t>
            </a:r>
            <a:r>
              <a:rPr lang="fr-CA" dirty="0" err="1" smtClean="0"/>
              <a:t>functions</a:t>
            </a:r>
            <a:r>
              <a:rPr lang="fr-CA" dirty="0" smtClean="0"/>
              <a:t>/</a:t>
            </a:r>
            <a:r>
              <a:rPr lang="fr-CA" dirty="0" err="1" smtClean="0"/>
              <a:t>highly</a:t>
            </a:r>
            <a:r>
              <a:rPr lang="fr-CA" dirty="0" smtClean="0"/>
              <a:t> </a:t>
            </a:r>
            <a:r>
              <a:rPr lang="fr-CA" dirty="0" err="1" smtClean="0"/>
              <a:t>related</a:t>
            </a:r>
            <a:r>
              <a:rPr lang="fr-CA" dirty="0" smtClean="0"/>
              <a:t> to endurance</a:t>
            </a:r>
          </a:p>
          <a:p>
            <a:r>
              <a:rPr lang="fr-CA" dirty="0" err="1" smtClean="0"/>
              <a:t>Physiotherapy</a:t>
            </a:r>
            <a:r>
              <a:rPr lang="fr-CA" dirty="0" smtClean="0"/>
              <a:t> </a:t>
            </a:r>
            <a:r>
              <a:rPr lang="fr-CA" dirty="0" err="1" smtClean="0"/>
              <a:t>regular</a:t>
            </a:r>
            <a:r>
              <a:rPr lang="fr-CA" dirty="0" smtClean="0"/>
              <a:t> </a:t>
            </a:r>
            <a:r>
              <a:rPr lang="fr-CA" dirty="0" err="1" smtClean="0"/>
              <a:t>follow</a:t>
            </a:r>
            <a:r>
              <a:rPr lang="fr-CA" dirty="0" smtClean="0"/>
              <a:t>-up</a:t>
            </a:r>
          </a:p>
          <a:p>
            <a:pPr lvl="1"/>
            <a:r>
              <a:rPr lang="fr-CA" dirty="0" err="1" smtClean="0"/>
              <a:t>Walking</a:t>
            </a:r>
            <a:r>
              <a:rPr lang="fr-CA" dirty="0" smtClean="0"/>
              <a:t> </a:t>
            </a:r>
            <a:r>
              <a:rPr lang="fr-CA" dirty="0" err="1" smtClean="0"/>
              <a:t>aids</a:t>
            </a:r>
            <a:r>
              <a:rPr lang="fr-CA" dirty="0" smtClean="0"/>
              <a:t> </a:t>
            </a:r>
          </a:p>
          <a:p>
            <a:pPr lvl="1"/>
            <a:r>
              <a:rPr lang="fr-CA" dirty="0" err="1" smtClean="0"/>
              <a:t>Risk</a:t>
            </a:r>
            <a:r>
              <a:rPr lang="fr-CA" dirty="0" smtClean="0"/>
              <a:t> of </a:t>
            </a:r>
            <a:r>
              <a:rPr lang="fr-CA" dirty="0" err="1" smtClean="0"/>
              <a:t>fall</a:t>
            </a:r>
            <a:r>
              <a:rPr lang="fr-CA" dirty="0" smtClean="0"/>
              <a:t> </a:t>
            </a:r>
          </a:p>
          <a:p>
            <a:pPr lvl="1"/>
            <a:r>
              <a:rPr lang="fr-CA" dirty="0" err="1" smtClean="0"/>
              <a:t>Environmental</a:t>
            </a:r>
            <a:r>
              <a:rPr lang="fr-CA" dirty="0" smtClean="0"/>
              <a:t> </a:t>
            </a:r>
            <a:r>
              <a:rPr lang="fr-CA" dirty="0" err="1" smtClean="0"/>
              <a:t>barriers</a:t>
            </a:r>
            <a:r>
              <a:rPr lang="fr-CA" dirty="0" smtClean="0"/>
              <a:t> (OT)</a:t>
            </a:r>
          </a:p>
          <a:p>
            <a:r>
              <a:rPr lang="fr-CA" dirty="0" err="1" smtClean="0"/>
              <a:t>Walking</a:t>
            </a:r>
            <a:r>
              <a:rPr lang="fr-CA" dirty="0" smtClean="0"/>
              <a:t> vs </a:t>
            </a:r>
            <a:r>
              <a:rPr lang="fr-CA" dirty="0" err="1" smtClean="0"/>
              <a:t>Energy</a:t>
            </a:r>
            <a:r>
              <a:rPr lang="fr-CA" dirty="0" smtClean="0"/>
              <a:t> conservation </a:t>
            </a:r>
          </a:p>
          <a:p>
            <a:pPr lvl="1"/>
            <a:r>
              <a:rPr lang="fr-CA" dirty="0" err="1" smtClean="0"/>
              <a:t>Better</a:t>
            </a:r>
            <a:r>
              <a:rPr lang="fr-CA" dirty="0" smtClean="0"/>
              <a:t> planning of </a:t>
            </a:r>
            <a:r>
              <a:rPr lang="fr-CA" dirty="0" err="1" smtClean="0"/>
              <a:t>community</a:t>
            </a:r>
            <a:r>
              <a:rPr lang="fr-CA" dirty="0" smtClean="0"/>
              <a:t> </a:t>
            </a:r>
            <a:r>
              <a:rPr lang="fr-CA" dirty="0" err="1" smtClean="0"/>
              <a:t>outings</a:t>
            </a:r>
            <a:r>
              <a:rPr lang="fr-CA" dirty="0" smtClean="0"/>
              <a:t> </a:t>
            </a:r>
          </a:p>
          <a:p>
            <a:pPr lvl="2"/>
            <a:r>
              <a:rPr lang="fr-CA" dirty="0" err="1" smtClean="0"/>
              <a:t>Several</a:t>
            </a:r>
            <a:r>
              <a:rPr lang="fr-CA" dirty="0" smtClean="0"/>
              <a:t> shops </a:t>
            </a:r>
            <a:r>
              <a:rPr lang="fr-CA" dirty="0" err="1" smtClean="0"/>
              <a:t>delivers</a:t>
            </a:r>
            <a:r>
              <a:rPr lang="fr-CA" dirty="0" smtClean="0"/>
              <a:t> and shop for </a:t>
            </a:r>
            <a:r>
              <a:rPr lang="fr-CA" dirty="0" err="1" smtClean="0"/>
              <a:t>you</a:t>
            </a:r>
            <a:r>
              <a:rPr lang="fr-CA" dirty="0" smtClean="0"/>
              <a:t> </a:t>
            </a:r>
          </a:p>
          <a:p>
            <a:pPr marL="1143000" lvl="3" indent="0">
              <a:buNone/>
            </a:pPr>
            <a:endParaRPr lang="fr-CA" sz="3200" b="1" dirty="0" smtClean="0"/>
          </a:p>
          <a:p>
            <a:pPr marL="1143000" lvl="3" indent="0">
              <a:buNone/>
            </a:pPr>
            <a:r>
              <a:rPr lang="fr-CA" sz="3200" b="1" dirty="0" err="1" smtClean="0"/>
              <a:t>Yes</a:t>
            </a:r>
            <a:r>
              <a:rPr lang="fr-CA" sz="3200" b="1" dirty="0" smtClean="0"/>
              <a:t> I use </a:t>
            </a:r>
            <a:r>
              <a:rPr lang="fr-CA" sz="3200" b="1" dirty="0" err="1" smtClean="0"/>
              <a:t>it</a:t>
            </a:r>
            <a:r>
              <a:rPr lang="fr-CA" sz="3200" b="1" dirty="0" smtClean="0"/>
              <a:t> and I love </a:t>
            </a:r>
            <a:r>
              <a:rPr lang="fr-CA" sz="3200" b="1" dirty="0" err="1" smtClean="0"/>
              <a:t>it</a:t>
            </a:r>
            <a:r>
              <a:rPr lang="fr-CA" sz="3200" b="1" dirty="0" smtClean="0"/>
              <a:t> </a:t>
            </a:r>
          </a:p>
          <a:p>
            <a:pPr lvl="2"/>
            <a:endParaRPr lang="fr-CA" dirty="0" smtClean="0"/>
          </a:p>
          <a:p>
            <a:pPr lvl="2"/>
            <a:endParaRPr lang="fr-CA" dirty="0" smtClean="0"/>
          </a:p>
          <a:p>
            <a:pPr lvl="1"/>
            <a:endParaRPr lang="fr-CA" dirty="0"/>
          </a:p>
        </p:txBody>
      </p:sp>
      <p:pic>
        <p:nvPicPr>
          <p:cNvPr id="4" name="Image 3">
            <a:extLst>
              <a:ext uri="{FF2B5EF4-FFF2-40B4-BE49-F238E27FC236}">
                <a16:creationId xmlns:a16="http://schemas.microsoft.com/office/drawing/2014/main" xmlns="" id="{196C99B8-720C-47EF-9F03-56D5CE5451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732" t="-2389" r="27974" b="-1688"/>
          <a:stretch/>
        </p:blipFill>
        <p:spPr>
          <a:xfrm>
            <a:off x="7800378" y="576064"/>
            <a:ext cx="876078" cy="1752154"/>
          </a:xfrm>
          <a:prstGeom prst="rect">
            <a:avLst/>
          </a:prstGeom>
        </p:spPr>
      </p:pic>
      <p:pic>
        <p:nvPicPr>
          <p:cNvPr id="5" name="Image 4" descr="grocery pick 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754" y="5134741"/>
            <a:ext cx="2656294" cy="1723259"/>
          </a:xfrm>
          <a:prstGeom prst="rect">
            <a:avLst/>
          </a:prstGeom>
        </p:spPr>
      </p:pic>
    </p:spTree>
    <p:extLst>
      <p:ext uri="{BB962C8B-B14F-4D97-AF65-F5344CB8AC3E}">
        <p14:creationId xmlns:p14="http://schemas.microsoft.com/office/powerpoint/2010/main" val="899698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err="1" smtClean="0"/>
              <a:t>Community</a:t>
            </a:r>
            <a:r>
              <a:rPr lang="fr-CA" dirty="0" smtClean="0"/>
              <a:t> </a:t>
            </a:r>
            <a:r>
              <a:rPr lang="fr-CA" dirty="0" err="1" smtClean="0"/>
              <a:t>activities</a:t>
            </a:r>
            <a:r>
              <a:rPr lang="fr-CA" dirty="0" smtClean="0"/>
              <a:t> </a:t>
            </a:r>
            <a:endParaRPr lang="fr-CA" dirty="0"/>
          </a:p>
        </p:txBody>
      </p:sp>
      <p:sp>
        <p:nvSpPr>
          <p:cNvPr id="3" name="Espace réservé du contenu 2"/>
          <p:cNvSpPr>
            <a:spLocks noGrp="1"/>
          </p:cNvSpPr>
          <p:nvPr>
            <p:ph sz="quarter" idx="1"/>
          </p:nvPr>
        </p:nvSpPr>
        <p:spPr>
          <a:xfrm>
            <a:off x="612648" y="1600200"/>
            <a:ext cx="7087563" cy="4495800"/>
          </a:xfrm>
        </p:spPr>
        <p:txBody>
          <a:bodyPr/>
          <a:lstStyle/>
          <a:p>
            <a:pPr marL="0" indent="0" algn="ctr">
              <a:buNone/>
            </a:pPr>
            <a:r>
              <a:rPr lang="fr-CA" b="1" dirty="0" err="1" smtClean="0"/>
              <a:t>Something</a:t>
            </a:r>
            <a:r>
              <a:rPr lang="fr-CA" b="1" dirty="0" smtClean="0"/>
              <a:t> I </a:t>
            </a:r>
            <a:r>
              <a:rPr lang="fr-CA" b="1" dirty="0" err="1" smtClean="0"/>
              <a:t>knew</a:t>
            </a:r>
            <a:r>
              <a:rPr lang="fr-CA" b="1" dirty="0" smtClean="0"/>
              <a:t> for </a:t>
            </a:r>
            <a:r>
              <a:rPr lang="fr-CA" b="1" dirty="0" err="1" smtClean="0"/>
              <a:t>so</a:t>
            </a:r>
            <a:r>
              <a:rPr lang="fr-CA" b="1" dirty="0" smtClean="0"/>
              <a:t> long!!! </a:t>
            </a:r>
            <a:r>
              <a:rPr lang="fr-CA" b="1" dirty="0" err="1" smtClean="0"/>
              <a:t>Please</a:t>
            </a:r>
            <a:r>
              <a:rPr lang="fr-CA" b="1" dirty="0" smtClean="0"/>
              <a:t> </a:t>
            </a:r>
            <a:r>
              <a:rPr lang="fr-CA" b="1" dirty="0" err="1" smtClean="0"/>
              <a:t>identify</a:t>
            </a:r>
            <a:r>
              <a:rPr lang="fr-CA" b="1" dirty="0" smtClean="0"/>
              <a:t> </a:t>
            </a:r>
            <a:r>
              <a:rPr lang="fr-CA" b="1" dirty="0" err="1" smtClean="0"/>
              <a:t>it</a:t>
            </a:r>
            <a:r>
              <a:rPr lang="fr-CA" b="1" dirty="0" smtClean="0"/>
              <a:t> as a </a:t>
            </a:r>
            <a:r>
              <a:rPr lang="fr-CA" b="1" dirty="0" err="1" smtClean="0"/>
              <a:t>research</a:t>
            </a:r>
            <a:r>
              <a:rPr lang="fr-CA" b="1" dirty="0" smtClean="0"/>
              <a:t> </a:t>
            </a:r>
            <a:r>
              <a:rPr lang="fr-CA" b="1" dirty="0" err="1" smtClean="0"/>
              <a:t>priority</a:t>
            </a:r>
            <a:r>
              <a:rPr lang="fr-CA" b="1" dirty="0" smtClean="0"/>
              <a:t> !!!!</a:t>
            </a:r>
          </a:p>
          <a:p>
            <a:pPr lvl="1"/>
            <a:r>
              <a:rPr lang="fr-CA" b="1" dirty="0" smtClean="0"/>
              <a:t>Digestive </a:t>
            </a:r>
            <a:r>
              <a:rPr lang="fr-CA" b="1" dirty="0" err="1" smtClean="0"/>
              <a:t>symptoms</a:t>
            </a:r>
            <a:r>
              <a:rPr lang="fr-CA" b="1" dirty="0" smtClean="0"/>
              <a:t> </a:t>
            </a:r>
          </a:p>
          <a:p>
            <a:pPr lvl="1"/>
            <a:r>
              <a:rPr lang="fr-CA" dirty="0" smtClean="0"/>
              <a:t>Obstacles in the </a:t>
            </a:r>
            <a:r>
              <a:rPr lang="fr-CA" dirty="0" err="1" smtClean="0"/>
              <a:t>environment</a:t>
            </a:r>
            <a:r>
              <a:rPr lang="fr-CA" dirty="0" smtClean="0"/>
              <a:t> </a:t>
            </a:r>
          </a:p>
          <a:p>
            <a:pPr lvl="1"/>
            <a:r>
              <a:rPr lang="fr-CA" dirty="0" err="1" smtClean="0"/>
              <a:t>Walking</a:t>
            </a:r>
            <a:r>
              <a:rPr lang="fr-CA" dirty="0" smtClean="0"/>
              <a:t> </a:t>
            </a:r>
            <a:r>
              <a:rPr lang="fr-CA" dirty="0" err="1" smtClean="0"/>
              <a:t>capacities</a:t>
            </a:r>
            <a:r>
              <a:rPr lang="fr-CA" dirty="0" smtClean="0"/>
              <a:t> </a:t>
            </a:r>
          </a:p>
          <a:p>
            <a:pPr lvl="2"/>
            <a:r>
              <a:rPr lang="fr-CA" dirty="0" smtClean="0"/>
              <a:t>Help </a:t>
            </a:r>
            <a:r>
              <a:rPr lang="fr-CA" dirty="0" err="1" smtClean="0"/>
              <a:t>yourself</a:t>
            </a:r>
            <a:r>
              <a:rPr lang="fr-CA" dirty="0" smtClean="0"/>
              <a:t> </a:t>
            </a:r>
            <a:r>
              <a:rPr lang="fr-CA" dirty="0" err="1" smtClean="0"/>
              <a:t>with</a:t>
            </a:r>
            <a:r>
              <a:rPr lang="fr-CA" dirty="0" smtClean="0"/>
              <a:t> </a:t>
            </a:r>
            <a:r>
              <a:rPr lang="fr-CA" dirty="0" err="1" smtClean="0"/>
              <a:t>technical</a:t>
            </a:r>
            <a:r>
              <a:rPr lang="fr-CA" dirty="0" smtClean="0"/>
              <a:t> </a:t>
            </a:r>
            <a:r>
              <a:rPr lang="fr-CA" dirty="0" err="1" smtClean="0"/>
              <a:t>aids</a:t>
            </a:r>
            <a:r>
              <a:rPr lang="fr-CA" dirty="0" smtClean="0"/>
              <a:t> and </a:t>
            </a:r>
            <a:r>
              <a:rPr lang="fr-CA" dirty="0" err="1" smtClean="0"/>
              <a:t>mobility</a:t>
            </a:r>
            <a:r>
              <a:rPr lang="fr-CA" dirty="0" smtClean="0"/>
              <a:t> </a:t>
            </a:r>
            <a:r>
              <a:rPr lang="fr-CA" dirty="0" err="1" smtClean="0"/>
              <a:t>aids</a:t>
            </a:r>
            <a:r>
              <a:rPr lang="fr-CA" dirty="0" smtClean="0"/>
              <a:t> </a:t>
            </a:r>
          </a:p>
          <a:p>
            <a:pPr lvl="2"/>
            <a:endParaRPr lang="fr-CA" dirty="0" smtClean="0"/>
          </a:p>
          <a:p>
            <a:pPr lvl="2"/>
            <a:endParaRPr lang="fr-CA" dirty="0" smtClean="0"/>
          </a:p>
          <a:p>
            <a:endParaRPr lang="fr-CA" dirty="0"/>
          </a:p>
          <a:p>
            <a:endParaRPr lang="fr-CA" dirty="0"/>
          </a:p>
        </p:txBody>
      </p:sp>
      <p:pic>
        <p:nvPicPr>
          <p:cNvPr id="4" name="Image 3">
            <a:extLst>
              <a:ext uri="{FF2B5EF4-FFF2-40B4-BE49-F238E27FC236}">
                <a16:creationId xmlns:a16="http://schemas.microsoft.com/office/drawing/2014/main" xmlns="" id="{C1D34E18-1442-4B74-BC0E-F36D71C5D8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1" r="16947"/>
          <a:stretch/>
        </p:blipFill>
        <p:spPr>
          <a:xfrm>
            <a:off x="7313162" y="0"/>
            <a:ext cx="1738142" cy="1957647"/>
          </a:xfrm>
          <a:prstGeom prst="rect">
            <a:avLst/>
          </a:prstGeom>
        </p:spPr>
      </p:pic>
    </p:spTree>
    <p:extLst>
      <p:ext uri="{BB962C8B-B14F-4D97-AF65-F5344CB8AC3E}">
        <p14:creationId xmlns:p14="http://schemas.microsoft.com/office/powerpoint/2010/main" val="4090630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Patient’s</a:t>
            </a:r>
            <a:r>
              <a:rPr lang="fr-CA" dirty="0" smtClean="0"/>
              <a:t> and </a:t>
            </a:r>
            <a:r>
              <a:rPr lang="fr-CA" dirty="0" err="1" smtClean="0"/>
              <a:t>carers</a:t>
            </a:r>
            <a:r>
              <a:rPr lang="fr-CA" dirty="0" smtClean="0"/>
              <a:t> perspectives</a:t>
            </a:r>
            <a:endParaRPr lang="fr-CA" dirty="0"/>
          </a:p>
        </p:txBody>
      </p:sp>
      <p:sp>
        <p:nvSpPr>
          <p:cNvPr id="5" name="ZoneTexte 4"/>
          <p:cNvSpPr txBox="1"/>
          <p:nvPr/>
        </p:nvSpPr>
        <p:spPr>
          <a:xfrm>
            <a:off x="1647722" y="3397896"/>
            <a:ext cx="184666" cy="369332"/>
          </a:xfrm>
          <a:prstGeom prst="rect">
            <a:avLst/>
          </a:prstGeom>
          <a:noFill/>
        </p:spPr>
        <p:txBody>
          <a:bodyPr wrap="none" rtlCol="0">
            <a:spAutoFit/>
          </a:bodyPr>
          <a:lstStyle/>
          <a:p>
            <a:r>
              <a:rPr lang="fr-CA" dirty="0" smtClean="0"/>
              <a:t> </a:t>
            </a:r>
            <a:endParaRPr lang="fr-CA" dirty="0"/>
          </a:p>
        </p:txBody>
      </p:sp>
      <p:pic>
        <p:nvPicPr>
          <p:cNvPr id="6" name="Image 5">
            <a:extLst>
              <a:ext uri="{FF2B5EF4-FFF2-40B4-BE49-F238E27FC236}">
                <a16:creationId xmlns:a16="http://schemas.microsoft.com/office/drawing/2014/main" xmlns="" id="{69939BC6-8074-4CB9-8B2E-10E9884804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04" t="21585" r="12832" b="13968"/>
          <a:stretch/>
        </p:blipFill>
        <p:spPr>
          <a:xfrm>
            <a:off x="7465729" y="1081365"/>
            <a:ext cx="1538515" cy="870858"/>
          </a:xfrm>
          <a:prstGeom prst="rect">
            <a:avLst/>
          </a:prstGeom>
        </p:spPr>
      </p:pic>
      <p:pic>
        <p:nvPicPr>
          <p:cNvPr id="7" name="Image 6">
            <a:extLst>
              <a:ext uri="{FF2B5EF4-FFF2-40B4-BE49-F238E27FC236}">
                <a16:creationId xmlns:a16="http://schemas.microsoft.com/office/drawing/2014/main" xmlns="" id="{ACF65CDE-8C51-47AA-BD84-50D026E83F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423" y="4437935"/>
            <a:ext cx="2554539" cy="1695389"/>
          </a:xfrm>
          <a:prstGeom prst="rect">
            <a:avLst/>
          </a:prstGeom>
        </p:spPr>
      </p:pic>
      <p:pic>
        <p:nvPicPr>
          <p:cNvPr id="8" name="Image 7">
            <a:extLst>
              <a:ext uri="{FF2B5EF4-FFF2-40B4-BE49-F238E27FC236}">
                <a16:creationId xmlns:a16="http://schemas.microsoft.com/office/drawing/2014/main" xmlns="" id="{4D281025-2BB0-4580-954F-2F62B7C91A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80630" y="4820325"/>
            <a:ext cx="1695389" cy="1125191"/>
          </a:xfrm>
          <a:prstGeom prst="rect">
            <a:avLst/>
          </a:prstGeom>
        </p:spPr>
      </p:pic>
      <p:pic>
        <p:nvPicPr>
          <p:cNvPr id="9" name="Image 8">
            <a:extLst>
              <a:ext uri="{FF2B5EF4-FFF2-40B4-BE49-F238E27FC236}">
                <a16:creationId xmlns:a16="http://schemas.microsoft.com/office/drawing/2014/main" xmlns="" id="{B4068F26-BA38-4B8C-949E-7A444D7199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8136" r="2038" b="3406"/>
          <a:stretch/>
        </p:blipFill>
        <p:spPr>
          <a:xfrm>
            <a:off x="3680376" y="4535226"/>
            <a:ext cx="2652806" cy="1589803"/>
          </a:xfrm>
          <a:prstGeom prst="rect">
            <a:avLst/>
          </a:prstGeom>
        </p:spPr>
      </p:pic>
      <p:sp>
        <p:nvSpPr>
          <p:cNvPr id="10" name="Espace réservé du contenu 2">
            <a:extLst>
              <a:ext uri="{FF2B5EF4-FFF2-40B4-BE49-F238E27FC236}">
                <a16:creationId xmlns:a16="http://schemas.microsoft.com/office/drawing/2014/main" xmlns="" id="{1A04EB18-E6F0-4409-9C22-3C1639D42AFF}"/>
              </a:ext>
            </a:extLst>
          </p:cNvPr>
          <p:cNvSpPr txBox="1">
            <a:spLocks/>
          </p:cNvSpPr>
          <p:nvPr/>
        </p:nvSpPr>
        <p:spPr>
          <a:xfrm>
            <a:off x="374848" y="1744215"/>
            <a:ext cx="8233668" cy="4250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2"/>
              </a:buClr>
              <a:buFont typeface="Courier New" panose="02070309020205020404" pitchFamily="49" charset="0"/>
              <a:buChar char="o"/>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90AF48"/>
              </a:buClr>
              <a:buNone/>
            </a:pPr>
            <a:r>
              <a:rPr lang="fr-CA" sz="2800" dirty="0" err="1" smtClean="0">
                <a:solidFill>
                  <a:srgbClr val="000000"/>
                </a:solidFill>
              </a:rPr>
              <a:t>Facilitators</a:t>
            </a:r>
            <a:r>
              <a:rPr lang="fr-CA" sz="2800" dirty="0" smtClean="0">
                <a:solidFill>
                  <a:srgbClr val="000000"/>
                </a:solidFill>
              </a:rPr>
              <a:t> </a:t>
            </a:r>
            <a:endParaRPr lang="fr-CA" sz="2800" dirty="0">
              <a:solidFill>
                <a:srgbClr val="000000"/>
              </a:solidFill>
            </a:endParaRPr>
          </a:p>
          <a:p>
            <a:pPr lvl="1">
              <a:buClr>
                <a:srgbClr val="90AF48"/>
              </a:buClr>
            </a:pPr>
            <a:r>
              <a:rPr lang="fr-CA" b="1" dirty="0" err="1" smtClean="0">
                <a:solidFill>
                  <a:srgbClr val="000000"/>
                </a:solidFill>
              </a:rPr>
              <a:t>Disease</a:t>
            </a:r>
            <a:r>
              <a:rPr lang="fr-CA" b="1" dirty="0" smtClean="0">
                <a:solidFill>
                  <a:srgbClr val="000000"/>
                </a:solidFill>
              </a:rPr>
              <a:t> </a:t>
            </a:r>
            <a:r>
              <a:rPr lang="fr-CA" b="1" dirty="0" err="1" smtClean="0">
                <a:solidFill>
                  <a:srgbClr val="000000"/>
                </a:solidFill>
              </a:rPr>
              <a:t>acceptance</a:t>
            </a:r>
            <a:r>
              <a:rPr lang="fr-CA" b="1" dirty="0" smtClean="0">
                <a:solidFill>
                  <a:srgbClr val="000000"/>
                </a:solidFill>
              </a:rPr>
              <a:t> (patients and </a:t>
            </a:r>
            <a:r>
              <a:rPr lang="fr-CA" b="1" dirty="0" err="1" smtClean="0">
                <a:solidFill>
                  <a:srgbClr val="000000"/>
                </a:solidFill>
              </a:rPr>
              <a:t>family</a:t>
            </a:r>
            <a:endParaRPr lang="fr-CA" b="1" dirty="0">
              <a:solidFill>
                <a:srgbClr val="000000"/>
              </a:solidFill>
            </a:endParaRPr>
          </a:p>
          <a:p>
            <a:pPr lvl="2">
              <a:buClr>
                <a:srgbClr val="90AF48"/>
              </a:buClr>
            </a:pPr>
            <a:r>
              <a:rPr lang="fr-CA" b="1" dirty="0" smtClean="0">
                <a:solidFill>
                  <a:srgbClr val="000000"/>
                </a:solidFill>
              </a:rPr>
              <a:t> </a:t>
            </a:r>
            <a:r>
              <a:rPr lang="fr-CA" b="1" dirty="0" err="1">
                <a:solidFill>
                  <a:srgbClr val="000000"/>
                </a:solidFill>
              </a:rPr>
              <a:t>G</a:t>
            </a:r>
            <a:r>
              <a:rPr lang="fr-CA" b="1" dirty="0" err="1" smtClean="0">
                <a:solidFill>
                  <a:srgbClr val="000000"/>
                </a:solidFill>
              </a:rPr>
              <a:t>et</a:t>
            </a:r>
            <a:r>
              <a:rPr lang="fr-CA" b="1" dirty="0" smtClean="0">
                <a:solidFill>
                  <a:srgbClr val="000000"/>
                </a:solidFill>
              </a:rPr>
              <a:t> help </a:t>
            </a:r>
            <a:r>
              <a:rPr lang="fr-CA" b="1" dirty="0" err="1" smtClean="0">
                <a:solidFill>
                  <a:srgbClr val="000000"/>
                </a:solidFill>
              </a:rPr>
              <a:t>does</a:t>
            </a:r>
            <a:r>
              <a:rPr lang="fr-CA" b="1" dirty="0" smtClean="0">
                <a:solidFill>
                  <a:srgbClr val="000000"/>
                </a:solidFill>
              </a:rPr>
              <a:t> not </a:t>
            </a:r>
            <a:r>
              <a:rPr lang="fr-CA" b="1" dirty="0" err="1" smtClean="0">
                <a:solidFill>
                  <a:srgbClr val="000000"/>
                </a:solidFill>
              </a:rPr>
              <a:t>happen</a:t>
            </a:r>
            <a:r>
              <a:rPr lang="fr-CA" b="1" dirty="0" smtClean="0">
                <a:solidFill>
                  <a:srgbClr val="000000"/>
                </a:solidFill>
              </a:rPr>
              <a:t> </a:t>
            </a:r>
            <a:r>
              <a:rPr lang="fr-CA" b="1" dirty="0" err="1" smtClean="0">
                <a:solidFill>
                  <a:srgbClr val="000000"/>
                </a:solidFill>
              </a:rPr>
              <a:t>overnight</a:t>
            </a:r>
            <a:endParaRPr lang="fr-CA" b="1" dirty="0" smtClean="0">
              <a:solidFill>
                <a:srgbClr val="000000"/>
              </a:solidFill>
            </a:endParaRPr>
          </a:p>
          <a:p>
            <a:pPr lvl="2">
              <a:buClr>
                <a:srgbClr val="90AF48"/>
              </a:buClr>
            </a:pPr>
            <a:r>
              <a:rPr lang="fr-CA" b="1" dirty="0" smtClean="0">
                <a:solidFill>
                  <a:srgbClr val="000000"/>
                </a:solidFill>
              </a:rPr>
              <a:t>May </a:t>
            </a:r>
            <a:r>
              <a:rPr lang="fr-CA" b="1" dirty="0" err="1" smtClean="0">
                <a:solidFill>
                  <a:srgbClr val="000000"/>
                </a:solidFill>
              </a:rPr>
              <a:t>be</a:t>
            </a:r>
            <a:r>
              <a:rPr lang="fr-CA" b="1" dirty="0" smtClean="0">
                <a:solidFill>
                  <a:srgbClr val="000000"/>
                </a:solidFill>
              </a:rPr>
              <a:t> variable </a:t>
            </a:r>
            <a:r>
              <a:rPr lang="fr-CA" b="1" dirty="0" err="1" smtClean="0">
                <a:solidFill>
                  <a:srgbClr val="000000"/>
                </a:solidFill>
              </a:rPr>
              <a:t>with</a:t>
            </a:r>
            <a:r>
              <a:rPr lang="fr-CA" b="1" dirty="0" smtClean="0">
                <a:solidFill>
                  <a:srgbClr val="000000"/>
                </a:solidFill>
              </a:rPr>
              <a:t> time </a:t>
            </a:r>
            <a:endParaRPr lang="fr-CA" b="1" dirty="0">
              <a:solidFill>
                <a:srgbClr val="000000"/>
              </a:solidFill>
            </a:endParaRPr>
          </a:p>
          <a:p>
            <a:pPr lvl="1">
              <a:buClr>
                <a:srgbClr val="90AF48"/>
              </a:buClr>
            </a:pPr>
            <a:r>
              <a:rPr lang="fr-CA" sz="2400" dirty="0" smtClean="0">
                <a:solidFill>
                  <a:srgbClr val="000000"/>
                </a:solidFill>
              </a:rPr>
              <a:t>Use of </a:t>
            </a:r>
            <a:r>
              <a:rPr lang="fr-CA" sz="2400" dirty="0" err="1" smtClean="0">
                <a:solidFill>
                  <a:srgbClr val="000000"/>
                </a:solidFill>
              </a:rPr>
              <a:t>technical</a:t>
            </a:r>
            <a:r>
              <a:rPr lang="fr-CA" sz="2400" dirty="0" smtClean="0">
                <a:solidFill>
                  <a:srgbClr val="000000"/>
                </a:solidFill>
              </a:rPr>
              <a:t> </a:t>
            </a:r>
            <a:r>
              <a:rPr lang="fr-CA" sz="2400" dirty="0" err="1" smtClean="0">
                <a:solidFill>
                  <a:srgbClr val="000000"/>
                </a:solidFill>
              </a:rPr>
              <a:t>aids</a:t>
            </a:r>
            <a:r>
              <a:rPr lang="fr-CA" sz="2400" dirty="0" smtClean="0">
                <a:solidFill>
                  <a:srgbClr val="000000"/>
                </a:solidFill>
              </a:rPr>
              <a:t> </a:t>
            </a:r>
          </a:p>
          <a:p>
            <a:pPr lvl="1">
              <a:buClr>
                <a:srgbClr val="90AF48"/>
              </a:buClr>
            </a:pPr>
            <a:r>
              <a:rPr lang="fr-CA" sz="2400" b="1" dirty="0" smtClean="0">
                <a:solidFill>
                  <a:srgbClr val="000000"/>
                </a:solidFill>
              </a:rPr>
              <a:t>Long-</a:t>
            </a:r>
            <a:r>
              <a:rPr lang="fr-CA" sz="2400" b="1" dirty="0" err="1" smtClean="0">
                <a:solidFill>
                  <a:srgbClr val="000000"/>
                </a:solidFill>
              </a:rPr>
              <a:t>term</a:t>
            </a:r>
            <a:r>
              <a:rPr lang="fr-CA" sz="2400" b="1" dirty="0" smtClean="0">
                <a:solidFill>
                  <a:srgbClr val="000000"/>
                </a:solidFill>
              </a:rPr>
              <a:t> management </a:t>
            </a:r>
            <a:r>
              <a:rPr lang="fr-CA" sz="2400" b="1" dirty="0" err="1" smtClean="0">
                <a:solidFill>
                  <a:srgbClr val="000000"/>
                </a:solidFill>
              </a:rPr>
              <a:t>with</a:t>
            </a:r>
            <a:r>
              <a:rPr lang="fr-CA" sz="2400" b="1" dirty="0" smtClean="0">
                <a:solidFill>
                  <a:srgbClr val="000000"/>
                </a:solidFill>
              </a:rPr>
              <a:t> the </a:t>
            </a:r>
            <a:r>
              <a:rPr lang="fr-CA" sz="2400" b="1" dirty="0" err="1" smtClean="0">
                <a:solidFill>
                  <a:srgbClr val="000000"/>
                </a:solidFill>
              </a:rPr>
              <a:t>same</a:t>
            </a:r>
            <a:r>
              <a:rPr lang="fr-CA" sz="2400" b="1" dirty="0" smtClean="0">
                <a:solidFill>
                  <a:srgbClr val="000000"/>
                </a:solidFill>
              </a:rPr>
              <a:t> </a:t>
            </a:r>
            <a:r>
              <a:rPr lang="fr-CA" sz="2400" b="1" dirty="0" err="1" smtClean="0">
                <a:solidFill>
                  <a:srgbClr val="000000"/>
                </a:solidFill>
              </a:rPr>
              <a:t>medical</a:t>
            </a:r>
            <a:r>
              <a:rPr lang="fr-CA" sz="2400" b="1" dirty="0" smtClean="0">
                <a:solidFill>
                  <a:srgbClr val="000000"/>
                </a:solidFill>
              </a:rPr>
              <a:t> team</a:t>
            </a:r>
            <a:endParaRPr lang="fr-CA" sz="2400" b="1" dirty="0">
              <a:solidFill>
                <a:srgbClr val="000000"/>
              </a:solidFill>
            </a:endParaRPr>
          </a:p>
          <a:p>
            <a:pPr lvl="1">
              <a:buClr>
                <a:srgbClr val="90AF48"/>
              </a:buClr>
            </a:pPr>
            <a:endParaRPr lang="fr-CA" sz="3200" dirty="0">
              <a:solidFill>
                <a:srgbClr val="000000"/>
              </a:solidFill>
            </a:endParaRPr>
          </a:p>
          <a:p>
            <a:pPr lvl="1">
              <a:buClr>
                <a:srgbClr val="90AF48"/>
              </a:buClr>
            </a:pPr>
            <a:endParaRPr lang="fr-CA" sz="3200" dirty="0">
              <a:solidFill>
                <a:srgbClr val="000000"/>
              </a:solidFill>
            </a:endParaRPr>
          </a:p>
          <a:p>
            <a:pPr lvl="1">
              <a:buClr>
                <a:srgbClr val="90AF48"/>
              </a:buClr>
            </a:pPr>
            <a:endParaRPr lang="fr-CA" sz="3200" dirty="0">
              <a:solidFill>
                <a:srgbClr val="000000"/>
              </a:solidFill>
            </a:endParaRPr>
          </a:p>
          <a:p>
            <a:pPr lvl="1">
              <a:buClr>
                <a:srgbClr val="90AF48"/>
              </a:buClr>
            </a:pPr>
            <a:endParaRPr lang="fr-CA" sz="3200" dirty="0">
              <a:solidFill>
                <a:srgbClr val="000000"/>
              </a:solidFill>
            </a:endParaRPr>
          </a:p>
          <a:p>
            <a:pPr lvl="1">
              <a:buClr>
                <a:srgbClr val="90AF48"/>
              </a:buClr>
            </a:pPr>
            <a:endParaRPr lang="fr-CA" sz="2000" dirty="0">
              <a:solidFill>
                <a:srgbClr val="000000"/>
              </a:solidFill>
            </a:endParaRPr>
          </a:p>
        </p:txBody>
      </p:sp>
    </p:spTree>
    <p:extLst>
      <p:ext uri="{BB962C8B-B14F-4D97-AF65-F5344CB8AC3E}">
        <p14:creationId xmlns:p14="http://schemas.microsoft.com/office/powerpoint/2010/main" val="4047663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ctr"/>
            <a:r>
              <a:rPr lang="fr-CA" b="1" dirty="0" err="1" smtClean="0"/>
              <a:t>Get</a:t>
            </a:r>
            <a:r>
              <a:rPr lang="fr-CA" b="1" dirty="0" smtClean="0"/>
              <a:t> </a:t>
            </a:r>
            <a:r>
              <a:rPr lang="fr-CA" b="1" dirty="0" err="1" smtClean="0"/>
              <a:t>your</a:t>
            </a:r>
            <a:r>
              <a:rPr lang="fr-CA" b="1" dirty="0" smtClean="0"/>
              <a:t> </a:t>
            </a:r>
            <a:r>
              <a:rPr lang="fr-CA" b="1" dirty="0" err="1" smtClean="0"/>
              <a:t>medical</a:t>
            </a:r>
            <a:r>
              <a:rPr lang="fr-CA" b="1" dirty="0" smtClean="0"/>
              <a:t> and </a:t>
            </a:r>
            <a:r>
              <a:rPr lang="fr-CA" b="1" dirty="0" err="1" smtClean="0"/>
              <a:t>rehabilitation</a:t>
            </a:r>
            <a:r>
              <a:rPr lang="fr-CA" b="1" dirty="0" smtClean="0"/>
              <a:t> teams to gain expertise in </a:t>
            </a:r>
            <a:r>
              <a:rPr lang="fr-CA" b="1" dirty="0" err="1" smtClean="0"/>
              <a:t>your</a:t>
            </a:r>
            <a:r>
              <a:rPr lang="fr-CA" b="1" dirty="0" smtClean="0"/>
              <a:t> </a:t>
            </a:r>
            <a:r>
              <a:rPr lang="fr-CA" b="1" dirty="0" err="1" smtClean="0"/>
              <a:t>disease</a:t>
            </a:r>
            <a:r>
              <a:rPr lang="fr-CA" b="1" dirty="0" smtClean="0"/>
              <a:t> </a:t>
            </a:r>
            <a:endParaRPr lang="fr-CA" b="1" dirty="0"/>
          </a:p>
        </p:txBody>
      </p:sp>
      <p:sp>
        <p:nvSpPr>
          <p:cNvPr id="3" name="Titre 2"/>
          <p:cNvSpPr>
            <a:spLocks noGrp="1"/>
          </p:cNvSpPr>
          <p:nvPr>
            <p:ph type="title"/>
          </p:nvPr>
        </p:nvSpPr>
        <p:spPr/>
        <p:txBody>
          <a:bodyPr/>
          <a:lstStyle/>
          <a:p>
            <a:r>
              <a:rPr lang="fr-CA" dirty="0" err="1" smtClean="0"/>
              <a:t>Getting</a:t>
            </a:r>
            <a:r>
              <a:rPr lang="fr-CA" dirty="0" smtClean="0"/>
              <a:t> expert of </a:t>
            </a:r>
            <a:r>
              <a:rPr lang="fr-CA" dirty="0" err="1" smtClean="0"/>
              <a:t>your</a:t>
            </a:r>
            <a:r>
              <a:rPr lang="fr-CA" dirty="0" smtClean="0"/>
              <a:t> </a:t>
            </a:r>
            <a:r>
              <a:rPr lang="fr-CA" dirty="0" err="1" smtClean="0"/>
              <a:t>disease</a:t>
            </a:r>
            <a:r>
              <a:rPr lang="fr-CA" dirty="0" smtClean="0"/>
              <a:t> </a:t>
            </a:r>
            <a:endParaRPr lang="fr-CA" dirty="0"/>
          </a:p>
        </p:txBody>
      </p:sp>
      <p:pic>
        <p:nvPicPr>
          <p:cNvPr id="4" name="Image 3"/>
          <p:cNvPicPr>
            <a:picLocks noChangeAspect="1"/>
          </p:cNvPicPr>
          <p:nvPr/>
        </p:nvPicPr>
        <p:blipFill>
          <a:blip r:embed="rId2"/>
          <a:stretch>
            <a:fillRect/>
          </a:stretch>
        </p:blipFill>
        <p:spPr>
          <a:xfrm>
            <a:off x="789533" y="4115912"/>
            <a:ext cx="3891885" cy="2278521"/>
          </a:xfrm>
          <a:prstGeom prst="rect">
            <a:avLst/>
          </a:prstGeom>
        </p:spPr>
      </p:pic>
      <p:sp>
        <p:nvSpPr>
          <p:cNvPr id="5" name="ZoneTexte 4"/>
          <p:cNvSpPr txBox="1"/>
          <p:nvPr/>
        </p:nvSpPr>
        <p:spPr>
          <a:xfrm>
            <a:off x="5028986" y="4416425"/>
            <a:ext cx="3604392" cy="2062103"/>
          </a:xfrm>
          <a:prstGeom prst="rect">
            <a:avLst/>
          </a:prstGeom>
          <a:noFill/>
        </p:spPr>
        <p:txBody>
          <a:bodyPr wrap="square" rtlCol="0">
            <a:spAutoFit/>
          </a:bodyPr>
          <a:lstStyle/>
          <a:p>
            <a:pPr algn="ctr"/>
            <a:r>
              <a:rPr lang="fr-CA" sz="3200" b="1" dirty="0" err="1" smtClean="0"/>
              <a:t>Hospitalization</a:t>
            </a:r>
            <a:r>
              <a:rPr lang="fr-CA" sz="3200" b="1" dirty="0" smtClean="0"/>
              <a:t> and </a:t>
            </a:r>
            <a:r>
              <a:rPr lang="fr-CA" sz="3200" b="1" dirty="0" err="1" smtClean="0"/>
              <a:t>decrease</a:t>
            </a:r>
            <a:r>
              <a:rPr lang="fr-CA" sz="3200" b="1" dirty="0" smtClean="0"/>
              <a:t> </a:t>
            </a:r>
            <a:r>
              <a:rPr lang="fr-CA" sz="3200" b="1" dirty="0" err="1" smtClean="0"/>
              <a:t>general</a:t>
            </a:r>
            <a:r>
              <a:rPr lang="fr-CA" sz="3200" b="1" dirty="0" smtClean="0"/>
              <a:t> </a:t>
            </a:r>
            <a:r>
              <a:rPr lang="fr-CA" sz="3200" b="1" dirty="0" err="1" smtClean="0"/>
              <a:t>health</a:t>
            </a:r>
            <a:r>
              <a:rPr lang="fr-CA" sz="3200" b="1" dirty="0" smtClean="0"/>
              <a:t> </a:t>
            </a:r>
            <a:r>
              <a:rPr lang="fr-CA" sz="3200" b="1" dirty="0" err="1" smtClean="0"/>
              <a:t>is</a:t>
            </a:r>
            <a:r>
              <a:rPr lang="fr-CA" sz="3200" b="1" dirty="0" smtClean="0"/>
              <a:t> a </a:t>
            </a:r>
            <a:r>
              <a:rPr lang="fr-CA" sz="3200" b="1" dirty="0" err="1" smtClean="0"/>
              <a:t>key</a:t>
            </a:r>
            <a:r>
              <a:rPr lang="fr-CA" sz="3200" b="1" dirty="0" smtClean="0"/>
              <a:t> factor </a:t>
            </a:r>
            <a:endParaRPr lang="fr-CA" sz="3200" b="1" dirty="0"/>
          </a:p>
        </p:txBody>
      </p:sp>
    </p:spTree>
    <p:extLst>
      <p:ext uri="{BB962C8B-B14F-4D97-AF65-F5344CB8AC3E}">
        <p14:creationId xmlns:p14="http://schemas.microsoft.com/office/powerpoint/2010/main" val="4255242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p:txBody>
          <a:bodyPr>
            <a:normAutofit fontScale="62500" lnSpcReduction="20000"/>
          </a:bodyPr>
          <a:lstStyle/>
          <a:p>
            <a:pPr algn="ctr"/>
            <a:r>
              <a:rPr lang="fr-CA" sz="6000" b="1" dirty="0" err="1" smtClean="0"/>
              <a:t>Yes</a:t>
            </a:r>
            <a:r>
              <a:rPr lang="fr-CA" sz="6000" b="1" dirty="0" smtClean="0"/>
              <a:t> I use </a:t>
            </a:r>
            <a:r>
              <a:rPr lang="fr-CA" sz="6000" b="1" dirty="0" err="1" smtClean="0"/>
              <a:t>it</a:t>
            </a:r>
            <a:endParaRPr lang="fr-CA" sz="6000" b="1" dirty="0" smtClean="0"/>
          </a:p>
          <a:p>
            <a:pPr algn="ctr"/>
            <a:r>
              <a:rPr lang="fr-CA" sz="6000" b="1" dirty="0" smtClean="0"/>
              <a:t> and I love </a:t>
            </a:r>
            <a:r>
              <a:rPr lang="fr-CA" sz="6000" b="1" dirty="0" err="1" smtClean="0"/>
              <a:t>it</a:t>
            </a:r>
            <a:endParaRPr lang="fr-CA" sz="6000" b="1" dirty="0" smtClean="0"/>
          </a:p>
          <a:p>
            <a:pPr algn="ctr"/>
            <a:r>
              <a:rPr lang="fr-CA" sz="6000" b="1" dirty="0" smtClean="0"/>
              <a:t>And I help the </a:t>
            </a:r>
            <a:r>
              <a:rPr lang="fr-CA" sz="6000" b="1" dirty="0" err="1" smtClean="0"/>
              <a:t>economy</a:t>
            </a:r>
            <a:r>
              <a:rPr lang="fr-CA" sz="6000" b="1" dirty="0" smtClean="0"/>
              <a:t> </a:t>
            </a:r>
            <a:endParaRPr lang="fr-CA" sz="6000" b="1" dirty="0"/>
          </a:p>
        </p:txBody>
      </p:sp>
      <p:sp>
        <p:nvSpPr>
          <p:cNvPr id="6" name="Titre 5"/>
          <p:cNvSpPr>
            <a:spLocks noGrp="1"/>
          </p:cNvSpPr>
          <p:nvPr>
            <p:ph type="title"/>
          </p:nvPr>
        </p:nvSpPr>
        <p:spPr/>
        <p:txBody>
          <a:bodyPr/>
          <a:lstStyle/>
          <a:p>
            <a:r>
              <a:rPr lang="fr-CA" dirty="0" smtClean="0"/>
              <a:t>Key messages about progression</a:t>
            </a:r>
            <a:endParaRPr lang="fr-CA" dirty="0"/>
          </a:p>
        </p:txBody>
      </p:sp>
    </p:spTree>
    <p:extLst>
      <p:ext uri="{BB962C8B-B14F-4D97-AF65-F5344CB8AC3E}">
        <p14:creationId xmlns:p14="http://schemas.microsoft.com/office/powerpoint/2010/main" val="1524949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Patient’s</a:t>
            </a:r>
            <a:r>
              <a:rPr lang="fr-CA" dirty="0" smtClean="0"/>
              <a:t> and </a:t>
            </a:r>
            <a:r>
              <a:rPr lang="fr-CA" dirty="0" err="1" smtClean="0"/>
              <a:t>carers</a:t>
            </a:r>
            <a:r>
              <a:rPr lang="fr-CA" dirty="0" smtClean="0"/>
              <a:t> perspectives</a:t>
            </a:r>
            <a:endParaRPr lang="fr-CA" dirty="0"/>
          </a:p>
        </p:txBody>
      </p:sp>
      <p:sp>
        <p:nvSpPr>
          <p:cNvPr id="5" name="ZoneTexte 4"/>
          <p:cNvSpPr txBox="1"/>
          <p:nvPr/>
        </p:nvSpPr>
        <p:spPr>
          <a:xfrm>
            <a:off x="1647722" y="3397896"/>
            <a:ext cx="184666" cy="369332"/>
          </a:xfrm>
          <a:prstGeom prst="rect">
            <a:avLst/>
          </a:prstGeom>
          <a:noFill/>
        </p:spPr>
        <p:txBody>
          <a:bodyPr wrap="none" rtlCol="0">
            <a:spAutoFit/>
          </a:bodyPr>
          <a:lstStyle/>
          <a:p>
            <a:r>
              <a:rPr lang="fr-CA" dirty="0" smtClean="0"/>
              <a:t> </a:t>
            </a:r>
            <a:endParaRPr lang="fr-CA" dirty="0"/>
          </a:p>
        </p:txBody>
      </p:sp>
      <p:sp>
        <p:nvSpPr>
          <p:cNvPr id="11" name="Espace réservé du contenu 2">
            <a:extLst>
              <a:ext uri="{FF2B5EF4-FFF2-40B4-BE49-F238E27FC236}">
                <a16:creationId xmlns:a16="http://schemas.microsoft.com/office/drawing/2014/main" xmlns="" id="{1A04EB18-E6F0-4409-9C22-3C1639D42AFF}"/>
              </a:ext>
            </a:extLst>
          </p:cNvPr>
          <p:cNvSpPr txBox="1">
            <a:spLocks/>
          </p:cNvSpPr>
          <p:nvPr/>
        </p:nvSpPr>
        <p:spPr>
          <a:xfrm>
            <a:off x="374848" y="1744215"/>
            <a:ext cx="8301608" cy="4250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2"/>
              </a:buClr>
              <a:buFont typeface="Courier New" panose="02070309020205020404" pitchFamily="49" charset="0"/>
              <a:buChar char="o"/>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90AF48"/>
              </a:buClr>
              <a:buNone/>
            </a:pPr>
            <a:r>
              <a:rPr lang="fr-CA" sz="2800" dirty="0" err="1" smtClean="0">
                <a:solidFill>
                  <a:srgbClr val="000000"/>
                </a:solidFill>
              </a:rPr>
              <a:t>Facilitators</a:t>
            </a:r>
            <a:r>
              <a:rPr lang="fr-CA" sz="2800" dirty="0" smtClean="0">
                <a:solidFill>
                  <a:srgbClr val="000000"/>
                </a:solidFill>
              </a:rPr>
              <a:t> </a:t>
            </a:r>
            <a:endParaRPr lang="fr-CA" sz="2800" dirty="0">
              <a:solidFill>
                <a:srgbClr val="FF0000"/>
              </a:solidFill>
            </a:endParaRPr>
          </a:p>
          <a:p>
            <a:pPr lvl="1">
              <a:buClr>
                <a:srgbClr val="90AF48"/>
              </a:buClr>
            </a:pPr>
            <a:r>
              <a:rPr lang="fr-CA" sz="2400" dirty="0" err="1" smtClean="0">
                <a:solidFill>
                  <a:srgbClr val="000000"/>
                </a:solidFill>
              </a:rPr>
              <a:t>Physical</a:t>
            </a:r>
            <a:r>
              <a:rPr lang="fr-CA" sz="2400" dirty="0" smtClean="0">
                <a:solidFill>
                  <a:srgbClr val="000000"/>
                </a:solidFill>
              </a:rPr>
              <a:t> help </a:t>
            </a:r>
            <a:r>
              <a:rPr lang="fr-CA" sz="2400" dirty="0" err="1" smtClean="0">
                <a:solidFill>
                  <a:srgbClr val="000000"/>
                </a:solidFill>
              </a:rPr>
              <a:t>from</a:t>
            </a:r>
            <a:r>
              <a:rPr lang="fr-CA" sz="2400" dirty="0" smtClean="0">
                <a:solidFill>
                  <a:srgbClr val="000000"/>
                </a:solidFill>
              </a:rPr>
              <a:t> the </a:t>
            </a:r>
            <a:r>
              <a:rPr lang="fr-CA" sz="2400" dirty="0" err="1" smtClean="0">
                <a:solidFill>
                  <a:srgbClr val="000000"/>
                </a:solidFill>
              </a:rPr>
              <a:t>family</a:t>
            </a:r>
            <a:r>
              <a:rPr lang="fr-CA" sz="2400" dirty="0" smtClean="0">
                <a:solidFill>
                  <a:srgbClr val="000000"/>
                </a:solidFill>
              </a:rPr>
              <a:t> </a:t>
            </a:r>
            <a:endParaRPr lang="fr-CA" sz="2400" dirty="0">
              <a:solidFill>
                <a:srgbClr val="000000"/>
              </a:solidFill>
            </a:endParaRPr>
          </a:p>
          <a:p>
            <a:pPr lvl="1">
              <a:buClr>
                <a:srgbClr val="90AF48"/>
              </a:buClr>
            </a:pPr>
            <a:r>
              <a:rPr lang="fr-CA" sz="2400" dirty="0" smtClean="0">
                <a:solidFill>
                  <a:srgbClr val="000000"/>
                </a:solidFill>
              </a:rPr>
              <a:t>Motivation and </a:t>
            </a:r>
            <a:r>
              <a:rPr lang="fr-CA" sz="2400" dirty="0" err="1" smtClean="0">
                <a:solidFill>
                  <a:srgbClr val="000000"/>
                </a:solidFill>
              </a:rPr>
              <a:t>psychological</a:t>
            </a:r>
            <a:r>
              <a:rPr lang="fr-CA" sz="2400" dirty="0" smtClean="0">
                <a:solidFill>
                  <a:srgbClr val="000000"/>
                </a:solidFill>
              </a:rPr>
              <a:t> support </a:t>
            </a:r>
            <a:r>
              <a:rPr lang="fr-CA" sz="2400" dirty="0" err="1" smtClean="0">
                <a:solidFill>
                  <a:srgbClr val="000000"/>
                </a:solidFill>
              </a:rPr>
              <a:t>from</a:t>
            </a:r>
            <a:r>
              <a:rPr lang="fr-CA" sz="2400" dirty="0" smtClean="0">
                <a:solidFill>
                  <a:srgbClr val="000000"/>
                </a:solidFill>
              </a:rPr>
              <a:t> </a:t>
            </a:r>
            <a:r>
              <a:rPr lang="fr-CA" sz="2400" dirty="0" err="1" smtClean="0">
                <a:solidFill>
                  <a:srgbClr val="000000"/>
                </a:solidFill>
              </a:rPr>
              <a:t>family</a:t>
            </a:r>
            <a:r>
              <a:rPr lang="fr-CA" sz="2400" dirty="0" smtClean="0">
                <a:solidFill>
                  <a:srgbClr val="000000"/>
                </a:solidFill>
              </a:rPr>
              <a:t> </a:t>
            </a:r>
            <a:r>
              <a:rPr lang="fr-CA" sz="2400" dirty="0" smtClean="0">
                <a:solidFill>
                  <a:srgbClr val="000000"/>
                </a:solidFill>
              </a:rPr>
              <a:t>and </a:t>
            </a:r>
            <a:r>
              <a:rPr lang="fr-CA" sz="2400" dirty="0" err="1" smtClean="0">
                <a:solidFill>
                  <a:srgbClr val="000000"/>
                </a:solidFill>
              </a:rPr>
              <a:t>friends</a:t>
            </a:r>
            <a:endParaRPr lang="fr-CA" sz="2400" dirty="0" smtClean="0">
              <a:solidFill>
                <a:srgbClr val="000000"/>
              </a:solidFill>
            </a:endParaRPr>
          </a:p>
          <a:p>
            <a:pPr lvl="1">
              <a:buClr>
                <a:srgbClr val="90AF48"/>
              </a:buClr>
            </a:pPr>
            <a:r>
              <a:rPr lang="fr-CA" sz="2400" b="1" dirty="0" smtClean="0">
                <a:solidFill>
                  <a:srgbClr val="000000"/>
                </a:solidFill>
              </a:rPr>
              <a:t>Services </a:t>
            </a:r>
            <a:r>
              <a:rPr lang="fr-CA" sz="2400" b="1" dirty="0" err="1" smtClean="0">
                <a:solidFill>
                  <a:srgbClr val="000000"/>
                </a:solidFill>
              </a:rPr>
              <a:t>proximity</a:t>
            </a:r>
            <a:endParaRPr lang="fr-CA" sz="2400" b="1" dirty="0" smtClean="0">
              <a:solidFill>
                <a:srgbClr val="000000"/>
              </a:solidFill>
            </a:endParaRPr>
          </a:p>
          <a:p>
            <a:pPr lvl="2">
              <a:buClr>
                <a:srgbClr val="90AF48"/>
              </a:buClr>
            </a:pPr>
            <a:r>
              <a:rPr lang="fr-CA" dirty="0" smtClean="0">
                <a:solidFill>
                  <a:srgbClr val="000000"/>
                </a:solidFill>
              </a:rPr>
              <a:t>Planning </a:t>
            </a:r>
            <a:r>
              <a:rPr lang="fr-CA" dirty="0" err="1" smtClean="0">
                <a:solidFill>
                  <a:srgbClr val="000000"/>
                </a:solidFill>
              </a:rPr>
              <a:t>this</a:t>
            </a:r>
            <a:r>
              <a:rPr lang="fr-CA" dirty="0" smtClean="0">
                <a:solidFill>
                  <a:srgbClr val="000000"/>
                </a:solidFill>
              </a:rPr>
              <a:t> if </a:t>
            </a:r>
            <a:r>
              <a:rPr lang="fr-CA" dirty="0" err="1" smtClean="0">
                <a:solidFill>
                  <a:srgbClr val="000000"/>
                </a:solidFill>
              </a:rPr>
              <a:t>you</a:t>
            </a:r>
            <a:r>
              <a:rPr lang="fr-CA" dirty="0" smtClean="0">
                <a:solidFill>
                  <a:srgbClr val="000000"/>
                </a:solidFill>
              </a:rPr>
              <a:t> ar</a:t>
            </a:r>
            <a:r>
              <a:rPr lang="fr-CA" dirty="0" smtClean="0">
                <a:solidFill>
                  <a:srgbClr val="000000"/>
                </a:solidFill>
              </a:rPr>
              <a:t>e </a:t>
            </a:r>
            <a:r>
              <a:rPr lang="fr-CA" dirty="0" err="1" smtClean="0">
                <a:solidFill>
                  <a:srgbClr val="000000"/>
                </a:solidFill>
              </a:rPr>
              <a:t>moving</a:t>
            </a:r>
            <a:r>
              <a:rPr lang="fr-CA" dirty="0" smtClean="0">
                <a:solidFill>
                  <a:srgbClr val="000000"/>
                </a:solidFill>
              </a:rPr>
              <a:t> </a:t>
            </a:r>
          </a:p>
          <a:p>
            <a:pPr lvl="2">
              <a:buClr>
                <a:srgbClr val="90AF48"/>
              </a:buClr>
            </a:pPr>
            <a:endParaRPr lang="fr-CA" dirty="0">
              <a:solidFill>
                <a:srgbClr val="000000"/>
              </a:solidFill>
            </a:endParaRPr>
          </a:p>
          <a:p>
            <a:pPr lvl="1">
              <a:buClr>
                <a:srgbClr val="90AF48"/>
              </a:buClr>
            </a:pPr>
            <a:endParaRPr lang="fr-CA" sz="3200" dirty="0">
              <a:solidFill>
                <a:srgbClr val="000000"/>
              </a:solidFill>
            </a:endParaRPr>
          </a:p>
          <a:p>
            <a:pPr lvl="1">
              <a:buClr>
                <a:srgbClr val="90AF48"/>
              </a:buClr>
            </a:pPr>
            <a:endParaRPr lang="fr-CA" sz="3200" dirty="0">
              <a:solidFill>
                <a:srgbClr val="000000"/>
              </a:solidFill>
            </a:endParaRPr>
          </a:p>
          <a:p>
            <a:pPr lvl="1">
              <a:buClr>
                <a:srgbClr val="90AF48"/>
              </a:buClr>
            </a:pPr>
            <a:endParaRPr lang="fr-CA" sz="2000" dirty="0">
              <a:solidFill>
                <a:srgbClr val="000000"/>
              </a:solidFill>
            </a:endParaRPr>
          </a:p>
        </p:txBody>
      </p:sp>
    </p:spTree>
    <p:extLst>
      <p:ext uri="{BB962C8B-B14F-4D97-AF65-F5344CB8AC3E}">
        <p14:creationId xmlns:p14="http://schemas.microsoft.com/office/powerpoint/2010/main" val="19154688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pPr algn="ctr"/>
            <a:r>
              <a:rPr lang="fr-CA" sz="3200" b="1" dirty="0" err="1" smtClean="0"/>
              <a:t>Mean</a:t>
            </a:r>
            <a:r>
              <a:rPr lang="fr-CA" sz="3200" b="1" dirty="0" smtClean="0"/>
              <a:t> distance to a GP </a:t>
            </a:r>
            <a:endParaRPr lang="fr-CA" sz="3200" b="1" dirty="0"/>
          </a:p>
        </p:txBody>
      </p:sp>
      <p:pic>
        <p:nvPicPr>
          <p:cNvPr id="7" name="Imag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043608" y="1628800"/>
            <a:ext cx="7200800" cy="5093575"/>
          </a:xfrm>
          <a:prstGeom prst="rect">
            <a:avLst/>
          </a:prstGeom>
        </p:spPr>
      </p:pic>
    </p:spTree>
    <p:extLst>
      <p:ext uri="{BB962C8B-B14F-4D97-AF65-F5344CB8AC3E}">
        <p14:creationId xmlns:p14="http://schemas.microsoft.com/office/powerpoint/2010/main" val="20490653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sz="3200" dirty="0" smtClean="0"/>
              <a:t>How far </a:t>
            </a:r>
            <a:r>
              <a:rPr lang="fr-CA" sz="3200" dirty="0" err="1" smtClean="0"/>
              <a:t>our</a:t>
            </a:r>
            <a:r>
              <a:rPr lang="fr-CA" sz="3200" dirty="0" smtClean="0"/>
              <a:t> patients are </a:t>
            </a:r>
            <a:r>
              <a:rPr lang="fr-CA" sz="3200" dirty="0" err="1" smtClean="0"/>
              <a:t>from</a:t>
            </a:r>
            <a:r>
              <a:rPr lang="fr-CA" sz="3200" dirty="0" smtClean="0"/>
              <a:t> </a:t>
            </a:r>
            <a:r>
              <a:rPr lang="fr-CA" sz="3200" dirty="0" err="1" smtClean="0"/>
              <a:t>key</a:t>
            </a:r>
            <a:r>
              <a:rPr lang="fr-CA" sz="3200" dirty="0" smtClean="0"/>
              <a:t> services </a:t>
            </a:r>
            <a:endParaRPr lang="fr-CA" sz="3200" dirty="0"/>
          </a:p>
        </p:txBody>
      </p:sp>
      <p:sp>
        <p:nvSpPr>
          <p:cNvPr id="3" name="Espace réservé du contenu 2"/>
          <p:cNvSpPr>
            <a:spLocks noGrp="1"/>
          </p:cNvSpPr>
          <p:nvPr>
            <p:ph idx="1"/>
            <p:custDataLst>
              <p:tags r:id="rId2"/>
            </p:custDataLst>
          </p:nvPr>
        </p:nvSpPr>
        <p:spPr/>
        <p:txBody>
          <a:bodyPr>
            <a:normAutofit/>
          </a:bodyPr>
          <a:lstStyle/>
          <a:p>
            <a:pPr marL="0" indent="0">
              <a:buNone/>
            </a:pPr>
            <a:endParaRPr lang="fr-CA" sz="2000" dirty="0"/>
          </a:p>
        </p:txBody>
      </p:sp>
      <p:graphicFrame>
        <p:nvGraphicFramePr>
          <p:cNvPr id="4" name="Tableau 3"/>
          <p:cNvGraphicFramePr>
            <a:graphicFrameLocks noGrp="1"/>
          </p:cNvGraphicFramePr>
          <p:nvPr>
            <p:custDataLst>
              <p:tags r:id="rId3"/>
            </p:custDataLst>
            <p:extLst>
              <p:ext uri="{D42A27DB-BD31-4B8C-83A1-F6EECF244321}">
                <p14:modId xmlns:p14="http://schemas.microsoft.com/office/powerpoint/2010/main" val="2481817828"/>
              </p:ext>
            </p:extLst>
          </p:nvPr>
        </p:nvGraphicFramePr>
        <p:xfrm>
          <a:off x="612648" y="1674617"/>
          <a:ext cx="8153398" cy="4605322"/>
        </p:xfrm>
        <a:graphic>
          <a:graphicData uri="http://schemas.openxmlformats.org/drawingml/2006/table">
            <a:tbl>
              <a:tblPr firstRow="1" firstCol="1" bandRow="1">
                <a:tableStyleId>{5C22544A-7EE6-4342-B048-85BDC9FD1C3A}</a:tableStyleId>
              </a:tblPr>
              <a:tblGrid>
                <a:gridCol w="1937901"/>
                <a:gridCol w="1038650"/>
                <a:gridCol w="1038650"/>
                <a:gridCol w="1038650"/>
                <a:gridCol w="1162558"/>
                <a:gridCol w="774431"/>
                <a:gridCol w="1162558"/>
              </a:tblGrid>
              <a:tr h="328952">
                <a:tc>
                  <a:txBody>
                    <a:bodyPr/>
                    <a:lstStyle/>
                    <a:p>
                      <a:pPr>
                        <a:spcAft>
                          <a:spcPts val="0"/>
                        </a:spcAft>
                      </a:pPr>
                      <a:r>
                        <a:rPr lang="fr-CA" sz="1800" dirty="0">
                          <a:effectLst/>
                        </a:rPr>
                        <a:t> </a:t>
                      </a:r>
                      <a:endParaRPr lang="fr-CA" sz="1800" dirty="0">
                        <a:effectLst/>
                        <a:latin typeface="Calibri"/>
                        <a:ea typeface="Calibri"/>
                        <a:cs typeface="Times New Roman"/>
                      </a:endParaRPr>
                    </a:p>
                  </a:txBody>
                  <a:tcPr marL="68580" marR="68580" marT="0" marB="0"/>
                </a:tc>
                <a:tc gridSpan="6">
                  <a:txBody>
                    <a:bodyPr/>
                    <a:lstStyle/>
                    <a:p>
                      <a:pPr algn="ctr">
                        <a:spcAft>
                          <a:spcPts val="0"/>
                        </a:spcAft>
                      </a:pPr>
                      <a:r>
                        <a:rPr lang="fr-CA" sz="1100" dirty="0">
                          <a:effectLst/>
                        </a:rPr>
                        <a:t>Distance</a:t>
                      </a:r>
                      <a:endParaRPr lang="fr-CA" sz="1100" dirty="0">
                        <a:effectLst/>
                        <a:latin typeface="Calibri"/>
                        <a:ea typeface="Calibri"/>
                        <a:cs typeface="Times New Roman"/>
                      </a:endParaRPr>
                    </a:p>
                  </a:txBody>
                  <a:tcPr marL="68580" marR="68580"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986855">
                <a:tc>
                  <a:txBody>
                    <a:bodyPr/>
                    <a:lstStyle/>
                    <a:p>
                      <a:pPr>
                        <a:spcAft>
                          <a:spcPts val="0"/>
                        </a:spcAft>
                      </a:pPr>
                      <a:r>
                        <a:rPr lang="fr-CA" sz="1800" dirty="0" smtClean="0">
                          <a:effectLst/>
                        </a:rPr>
                        <a:t>Services</a:t>
                      </a:r>
                      <a:endParaRPr lang="fr-CA" sz="1800" dirty="0">
                        <a:effectLst/>
                        <a:latin typeface="Calibri"/>
                        <a:ea typeface="Calibri"/>
                        <a:cs typeface="Times New Roman"/>
                      </a:endParaRPr>
                    </a:p>
                  </a:txBody>
                  <a:tcPr marL="68580" marR="68580" marT="0" marB="0" anchor="ctr"/>
                </a:tc>
                <a:tc>
                  <a:txBody>
                    <a:bodyPr/>
                    <a:lstStyle/>
                    <a:p>
                      <a:pPr algn="ctr">
                        <a:spcAft>
                          <a:spcPts val="0"/>
                        </a:spcAft>
                      </a:pPr>
                      <a:r>
                        <a:rPr lang="fr-CA" sz="1800" dirty="0">
                          <a:effectLst/>
                        </a:rPr>
                        <a:t>&lt; 1km</a:t>
                      </a:r>
                    </a:p>
                    <a:p>
                      <a:pPr algn="ctr">
                        <a:spcAft>
                          <a:spcPts val="0"/>
                        </a:spcAft>
                      </a:pPr>
                      <a:r>
                        <a:rPr lang="fr-CA" sz="1800" dirty="0">
                          <a:effectLst/>
                        </a:rPr>
                        <a:t>(%)</a:t>
                      </a:r>
                      <a:endParaRPr lang="fr-CA" sz="1800" dirty="0">
                        <a:effectLst/>
                        <a:latin typeface="Calibri"/>
                        <a:ea typeface="Calibri"/>
                        <a:cs typeface="Times New Roman"/>
                      </a:endParaRPr>
                    </a:p>
                  </a:txBody>
                  <a:tcPr marL="68580" marR="68580" marT="0" marB="0"/>
                </a:tc>
                <a:tc>
                  <a:txBody>
                    <a:bodyPr/>
                    <a:lstStyle/>
                    <a:p>
                      <a:pPr algn="ctr">
                        <a:spcAft>
                          <a:spcPts val="0"/>
                        </a:spcAft>
                      </a:pPr>
                      <a:r>
                        <a:rPr lang="fr-CA" sz="1800" dirty="0" smtClean="0">
                          <a:effectLst/>
                        </a:rPr>
                        <a:t>1 - 4 ,9 </a:t>
                      </a:r>
                      <a:r>
                        <a:rPr lang="fr-CA" sz="1800" dirty="0">
                          <a:effectLst/>
                        </a:rPr>
                        <a:t>km</a:t>
                      </a:r>
                    </a:p>
                    <a:p>
                      <a:pPr algn="ctr">
                        <a:spcAft>
                          <a:spcPts val="0"/>
                        </a:spcAft>
                      </a:pPr>
                      <a:r>
                        <a:rPr lang="fr-CA" sz="1800" dirty="0">
                          <a:effectLst/>
                        </a:rPr>
                        <a:t>(%)</a:t>
                      </a:r>
                      <a:endParaRPr lang="fr-CA" sz="1800" dirty="0">
                        <a:effectLst/>
                        <a:latin typeface="Calibri"/>
                        <a:ea typeface="Calibri"/>
                        <a:cs typeface="Times New Roman"/>
                      </a:endParaRPr>
                    </a:p>
                  </a:txBody>
                  <a:tcPr marL="68580" marR="68580" marT="0" marB="0"/>
                </a:tc>
                <a:tc>
                  <a:txBody>
                    <a:bodyPr/>
                    <a:lstStyle/>
                    <a:p>
                      <a:pPr algn="ctr">
                        <a:spcAft>
                          <a:spcPts val="0"/>
                        </a:spcAft>
                      </a:pPr>
                      <a:r>
                        <a:rPr lang="fr-CA" sz="1800" dirty="0">
                          <a:effectLst/>
                        </a:rPr>
                        <a:t>5-9,9 km</a:t>
                      </a:r>
                    </a:p>
                    <a:p>
                      <a:pPr algn="ctr">
                        <a:spcAft>
                          <a:spcPts val="0"/>
                        </a:spcAft>
                      </a:pPr>
                      <a:r>
                        <a:rPr lang="fr-CA" sz="1800" dirty="0">
                          <a:effectLst/>
                        </a:rPr>
                        <a:t>(%)</a:t>
                      </a:r>
                      <a:endParaRPr lang="fr-CA" sz="1800" dirty="0">
                        <a:effectLst/>
                        <a:latin typeface="Calibri"/>
                        <a:ea typeface="Calibri"/>
                        <a:cs typeface="Times New Roman"/>
                      </a:endParaRPr>
                    </a:p>
                  </a:txBody>
                  <a:tcPr marL="68580" marR="68580" marT="0" marB="0"/>
                </a:tc>
                <a:tc>
                  <a:txBody>
                    <a:bodyPr/>
                    <a:lstStyle/>
                    <a:p>
                      <a:pPr algn="ctr">
                        <a:spcAft>
                          <a:spcPts val="0"/>
                        </a:spcAft>
                      </a:pPr>
                      <a:r>
                        <a:rPr lang="fr-CA" sz="1800" dirty="0">
                          <a:effectLst/>
                        </a:rPr>
                        <a:t>10 km et +</a:t>
                      </a:r>
                    </a:p>
                    <a:p>
                      <a:pPr algn="ctr">
                        <a:spcAft>
                          <a:spcPts val="0"/>
                        </a:spcAft>
                      </a:pPr>
                      <a:r>
                        <a:rPr lang="fr-CA" sz="1800" dirty="0">
                          <a:effectLst/>
                        </a:rPr>
                        <a:t>(%)</a:t>
                      </a:r>
                      <a:endParaRPr lang="fr-CA" sz="1800" dirty="0">
                        <a:effectLst/>
                        <a:latin typeface="Calibri"/>
                        <a:ea typeface="Calibri"/>
                        <a:cs typeface="Times New Roman"/>
                      </a:endParaRPr>
                    </a:p>
                  </a:txBody>
                  <a:tcPr marL="68580" marR="68580" marT="0" marB="0"/>
                </a:tc>
                <a:tc>
                  <a:txBody>
                    <a:bodyPr/>
                    <a:lstStyle/>
                    <a:p>
                      <a:pPr algn="ctr">
                        <a:spcAft>
                          <a:spcPts val="0"/>
                        </a:spcAft>
                      </a:pPr>
                      <a:r>
                        <a:rPr lang="fr-CA" sz="1100">
                          <a:effectLst/>
                        </a:rPr>
                        <a:t>Moy</a:t>
                      </a:r>
                      <a:endParaRPr lang="fr-CA" sz="1100">
                        <a:effectLst/>
                        <a:latin typeface="Calibri"/>
                        <a:ea typeface="Calibri"/>
                        <a:cs typeface="Times New Roman"/>
                      </a:endParaRPr>
                    </a:p>
                  </a:txBody>
                  <a:tcPr marL="68580" marR="68580" marT="0" marB="0"/>
                </a:tc>
                <a:tc>
                  <a:txBody>
                    <a:bodyPr/>
                    <a:lstStyle/>
                    <a:p>
                      <a:pPr algn="ctr">
                        <a:spcAft>
                          <a:spcPts val="0"/>
                        </a:spcAft>
                      </a:pPr>
                      <a:r>
                        <a:rPr lang="fr-CA" sz="1100" dirty="0">
                          <a:effectLst/>
                        </a:rPr>
                        <a:t>Lien avec le phénotype</a:t>
                      </a:r>
                      <a:endParaRPr lang="fr-CA" sz="1100" dirty="0">
                        <a:effectLst/>
                        <a:latin typeface="Calibri"/>
                        <a:ea typeface="Calibri"/>
                        <a:cs typeface="Times New Roman"/>
                      </a:endParaRPr>
                    </a:p>
                  </a:txBody>
                  <a:tcPr marL="68580" marR="68580" marT="0" marB="0"/>
                </a:tc>
              </a:tr>
              <a:tr h="657903">
                <a:tc>
                  <a:txBody>
                    <a:bodyPr/>
                    <a:lstStyle/>
                    <a:p>
                      <a:pPr>
                        <a:spcAft>
                          <a:spcPts val="0"/>
                        </a:spcAft>
                      </a:pPr>
                      <a:r>
                        <a:rPr lang="fr-CA" sz="1800" dirty="0" smtClean="0">
                          <a:effectLst/>
                        </a:rPr>
                        <a:t>NMD </a:t>
                      </a:r>
                      <a:r>
                        <a:rPr lang="fr-CA" sz="1800" dirty="0" err="1" smtClean="0">
                          <a:effectLst/>
                        </a:rPr>
                        <a:t>clinic</a:t>
                      </a:r>
                      <a:endParaRPr lang="fr-CA" sz="1800" dirty="0">
                        <a:effectLst/>
                        <a:latin typeface="Calibri"/>
                        <a:ea typeface="Calibri"/>
                        <a:cs typeface="Times New Roman"/>
                      </a:endParaRPr>
                    </a:p>
                  </a:txBody>
                  <a:tcPr marL="68580" marR="68580" marT="0" marB="0"/>
                </a:tc>
                <a:tc>
                  <a:txBody>
                    <a:bodyPr/>
                    <a:lstStyle/>
                    <a:p>
                      <a:pPr algn="r">
                        <a:spcAft>
                          <a:spcPts val="0"/>
                        </a:spcAft>
                      </a:pPr>
                      <a:r>
                        <a:rPr lang="fr-CA" sz="1400" b="1" dirty="0">
                          <a:effectLst/>
                        </a:rPr>
                        <a:t>42,3</a:t>
                      </a:r>
                      <a:endParaRPr lang="fr-CA" sz="1400" b="1" dirty="0">
                        <a:effectLst/>
                        <a:latin typeface="Calibri"/>
                        <a:ea typeface="Calibri"/>
                        <a:cs typeface="Times New Roman"/>
                      </a:endParaRPr>
                    </a:p>
                  </a:txBody>
                  <a:tcPr marL="68580" marR="68580" marT="0" marB="0"/>
                </a:tc>
                <a:tc>
                  <a:txBody>
                    <a:bodyPr/>
                    <a:lstStyle/>
                    <a:p>
                      <a:pPr algn="r">
                        <a:spcAft>
                          <a:spcPts val="0"/>
                        </a:spcAft>
                      </a:pPr>
                      <a:r>
                        <a:rPr lang="fr-CA" sz="1100">
                          <a:effectLst/>
                        </a:rPr>
                        <a:t>34,1</a:t>
                      </a:r>
                      <a:endParaRPr lang="fr-CA" sz="1100">
                        <a:effectLst/>
                        <a:latin typeface="Calibri"/>
                        <a:ea typeface="Calibri"/>
                        <a:cs typeface="Times New Roman"/>
                      </a:endParaRPr>
                    </a:p>
                  </a:txBody>
                  <a:tcPr marL="68580" marR="68580" marT="0" marB="0"/>
                </a:tc>
                <a:tc>
                  <a:txBody>
                    <a:bodyPr/>
                    <a:lstStyle/>
                    <a:p>
                      <a:pPr algn="r">
                        <a:spcAft>
                          <a:spcPts val="0"/>
                        </a:spcAft>
                      </a:pPr>
                      <a:r>
                        <a:rPr lang="fr-CA" sz="1100">
                          <a:effectLst/>
                        </a:rPr>
                        <a:t>9,7</a:t>
                      </a:r>
                      <a:endParaRPr lang="fr-CA" sz="1100">
                        <a:effectLst/>
                        <a:latin typeface="Calibri"/>
                        <a:ea typeface="Calibri"/>
                        <a:cs typeface="Times New Roman"/>
                      </a:endParaRPr>
                    </a:p>
                  </a:txBody>
                  <a:tcPr marL="68580" marR="68580" marT="0" marB="0"/>
                </a:tc>
                <a:tc>
                  <a:txBody>
                    <a:bodyPr/>
                    <a:lstStyle/>
                    <a:p>
                      <a:pPr algn="r">
                        <a:spcAft>
                          <a:spcPts val="0"/>
                        </a:spcAft>
                      </a:pPr>
                      <a:r>
                        <a:rPr lang="fr-CA" sz="1100">
                          <a:effectLst/>
                        </a:rPr>
                        <a:t>13,9</a:t>
                      </a:r>
                      <a:endParaRPr lang="fr-CA" sz="1100">
                        <a:effectLst/>
                        <a:latin typeface="Calibri"/>
                        <a:ea typeface="Calibri"/>
                        <a:cs typeface="Times New Roman"/>
                      </a:endParaRPr>
                    </a:p>
                  </a:txBody>
                  <a:tcPr marL="68580" marR="68580" marT="0" marB="0"/>
                </a:tc>
                <a:tc>
                  <a:txBody>
                    <a:bodyPr/>
                    <a:lstStyle/>
                    <a:p>
                      <a:pPr>
                        <a:spcAft>
                          <a:spcPts val="0"/>
                        </a:spcAft>
                      </a:pPr>
                      <a:r>
                        <a:rPr lang="fr-CA" sz="1100" dirty="0">
                          <a:effectLst/>
                        </a:rPr>
                        <a:t>5,2 km</a:t>
                      </a:r>
                      <a:endParaRPr lang="fr-CA" sz="1100" dirty="0">
                        <a:effectLst/>
                        <a:latin typeface="Calibri"/>
                        <a:ea typeface="Calibri"/>
                        <a:cs typeface="Times New Roman"/>
                      </a:endParaRPr>
                    </a:p>
                  </a:txBody>
                  <a:tcPr marL="68580" marR="68580" marT="0" marB="0"/>
                </a:tc>
                <a:tc>
                  <a:txBody>
                    <a:bodyPr/>
                    <a:lstStyle/>
                    <a:p>
                      <a:pPr algn="ctr">
                        <a:spcAft>
                          <a:spcPts val="0"/>
                        </a:spcAft>
                      </a:pPr>
                      <a:r>
                        <a:rPr lang="fr-CA" sz="1100">
                          <a:effectLst/>
                        </a:rPr>
                        <a:t>n.s.</a:t>
                      </a:r>
                      <a:endParaRPr lang="fr-CA" sz="1100">
                        <a:effectLst/>
                        <a:latin typeface="Calibri"/>
                        <a:ea typeface="Calibri"/>
                        <a:cs typeface="Times New Roman"/>
                      </a:endParaRPr>
                    </a:p>
                  </a:txBody>
                  <a:tcPr marL="68580" marR="68580" marT="0" marB="0"/>
                </a:tc>
              </a:tr>
              <a:tr h="657903">
                <a:tc>
                  <a:txBody>
                    <a:bodyPr/>
                    <a:lstStyle/>
                    <a:p>
                      <a:pPr>
                        <a:spcAft>
                          <a:spcPts val="0"/>
                        </a:spcAft>
                      </a:pPr>
                      <a:r>
                        <a:rPr lang="fr-CA" sz="1800" dirty="0" smtClean="0">
                          <a:effectLst/>
                        </a:rPr>
                        <a:t>GP</a:t>
                      </a:r>
                      <a:endParaRPr lang="fr-CA" sz="1800" dirty="0">
                        <a:effectLst/>
                        <a:latin typeface="Calibri"/>
                        <a:ea typeface="Calibri"/>
                        <a:cs typeface="Times New Roman"/>
                      </a:endParaRPr>
                    </a:p>
                  </a:txBody>
                  <a:tcPr marL="68580" marR="68580" marT="0" marB="0"/>
                </a:tc>
                <a:tc>
                  <a:txBody>
                    <a:bodyPr/>
                    <a:lstStyle/>
                    <a:p>
                      <a:pPr algn="r">
                        <a:spcAft>
                          <a:spcPts val="0"/>
                        </a:spcAft>
                      </a:pPr>
                      <a:r>
                        <a:rPr lang="fr-CA" sz="1100" dirty="0">
                          <a:effectLst/>
                        </a:rPr>
                        <a:t>32,6</a:t>
                      </a:r>
                      <a:endParaRPr lang="fr-CA" sz="1100" dirty="0">
                        <a:effectLst/>
                        <a:latin typeface="Calibri"/>
                        <a:ea typeface="Calibri"/>
                        <a:cs typeface="Times New Roman"/>
                      </a:endParaRPr>
                    </a:p>
                  </a:txBody>
                  <a:tcPr marL="68580" marR="68580" marT="0" marB="0"/>
                </a:tc>
                <a:tc>
                  <a:txBody>
                    <a:bodyPr/>
                    <a:lstStyle/>
                    <a:p>
                      <a:pPr algn="r">
                        <a:spcAft>
                          <a:spcPts val="0"/>
                        </a:spcAft>
                      </a:pPr>
                      <a:r>
                        <a:rPr lang="fr-CA" sz="1400" b="1" dirty="0">
                          <a:effectLst/>
                        </a:rPr>
                        <a:t>39,7</a:t>
                      </a:r>
                      <a:endParaRPr lang="fr-CA" sz="1400" b="1" dirty="0">
                        <a:effectLst/>
                        <a:latin typeface="Calibri"/>
                        <a:ea typeface="Calibri"/>
                        <a:cs typeface="Times New Roman"/>
                      </a:endParaRPr>
                    </a:p>
                  </a:txBody>
                  <a:tcPr marL="68580" marR="68580" marT="0" marB="0"/>
                </a:tc>
                <a:tc>
                  <a:txBody>
                    <a:bodyPr/>
                    <a:lstStyle/>
                    <a:p>
                      <a:pPr algn="r">
                        <a:spcAft>
                          <a:spcPts val="0"/>
                        </a:spcAft>
                      </a:pPr>
                      <a:r>
                        <a:rPr lang="fr-CA" sz="1100">
                          <a:effectLst/>
                        </a:rPr>
                        <a:t>9,4</a:t>
                      </a:r>
                      <a:endParaRPr lang="fr-CA" sz="1100">
                        <a:effectLst/>
                        <a:latin typeface="Calibri"/>
                        <a:ea typeface="Calibri"/>
                        <a:cs typeface="Times New Roman"/>
                      </a:endParaRPr>
                    </a:p>
                  </a:txBody>
                  <a:tcPr marL="68580" marR="68580" marT="0" marB="0"/>
                </a:tc>
                <a:tc>
                  <a:txBody>
                    <a:bodyPr/>
                    <a:lstStyle/>
                    <a:p>
                      <a:pPr algn="r">
                        <a:spcAft>
                          <a:spcPts val="0"/>
                        </a:spcAft>
                      </a:pPr>
                      <a:r>
                        <a:rPr lang="fr-CA" sz="1100">
                          <a:effectLst/>
                        </a:rPr>
                        <a:t>18,4</a:t>
                      </a:r>
                      <a:endParaRPr lang="fr-CA" sz="1100">
                        <a:effectLst/>
                        <a:latin typeface="Calibri"/>
                        <a:ea typeface="Calibri"/>
                        <a:cs typeface="Times New Roman"/>
                      </a:endParaRPr>
                    </a:p>
                  </a:txBody>
                  <a:tcPr marL="68580" marR="68580" marT="0" marB="0"/>
                </a:tc>
                <a:tc>
                  <a:txBody>
                    <a:bodyPr/>
                    <a:lstStyle/>
                    <a:p>
                      <a:pPr>
                        <a:spcAft>
                          <a:spcPts val="0"/>
                        </a:spcAft>
                      </a:pPr>
                      <a:r>
                        <a:rPr lang="fr-CA" sz="1100">
                          <a:effectLst/>
                        </a:rPr>
                        <a:t>3,5 km</a:t>
                      </a:r>
                      <a:endParaRPr lang="fr-CA" sz="1100">
                        <a:effectLst/>
                        <a:latin typeface="Calibri"/>
                        <a:ea typeface="Calibri"/>
                        <a:cs typeface="Times New Roman"/>
                      </a:endParaRPr>
                    </a:p>
                  </a:txBody>
                  <a:tcPr marL="68580" marR="68580" marT="0" marB="0"/>
                </a:tc>
                <a:tc>
                  <a:txBody>
                    <a:bodyPr/>
                    <a:lstStyle/>
                    <a:p>
                      <a:pPr algn="ctr">
                        <a:spcAft>
                          <a:spcPts val="0"/>
                        </a:spcAft>
                      </a:pPr>
                      <a:r>
                        <a:rPr lang="fr-CA" sz="1100">
                          <a:effectLst/>
                        </a:rPr>
                        <a:t>n.s.</a:t>
                      </a:r>
                      <a:endParaRPr lang="fr-CA" sz="1100">
                        <a:effectLst/>
                        <a:latin typeface="Calibri"/>
                        <a:ea typeface="Calibri"/>
                        <a:cs typeface="Times New Roman"/>
                      </a:endParaRPr>
                    </a:p>
                  </a:txBody>
                  <a:tcPr marL="68580" marR="68580" marT="0" marB="0"/>
                </a:tc>
              </a:tr>
              <a:tr h="657903">
                <a:tc>
                  <a:txBody>
                    <a:bodyPr/>
                    <a:lstStyle/>
                    <a:p>
                      <a:pPr>
                        <a:spcAft>
                          <a:spcPts val="0"/>
                        </a:spcAft>
                      </a:pPr>
                      <a:r>
                        <a:rPr lang="fr-CA" sz="1800" dirty="0" err="1" smtClean="0">
                          <a:effectLst/>
                        </a:rPr>
                        <a:t>Pharmacy</a:t>
                      </a:r>
                      <a:endParaRPr lang="fr-CA" sz="1800" dirty="0">
                        <a:effectLst/>
                        <a:latin typeface="Calibri"/>
                        <a:ea typeface="Calibri"/>
                        <a:cs typeface="Times New Roman"/>
                      </a:endParaRPr>
                    </a:p>
                  </a:txBody>
                  <a:tcPr marL="68580" marR="68580" marT="0" marB="0"/>
                </a:tc>
                <a:tc>
                  <a:txBody>
                    <a:bodyPr/>
                    <a:lstStyle/>
                    <a:p>
                      <a:pPr algn="r">
                        <a:spcAft>
                          <a:spcPts val="0"/>
                        </a:spcAft>
                      </a:pPr>
                      <a:r>
                        <a:rPr lang="fr-CA" sz="1400" b="1" dirty="0">
                          <a:effectLst/>
                        </a:rPr>
                        <a:t>48,7</a:t>
                      </a:r>
                      <a:endParaRPr lang="fr-CA" sz="1400" b="1" dirty="0">
                        <a:effectLst/>
                        <a:latin typeface="Calibri"/>
                        <a:ea typeface="Calibri"/>
                        <a:cs typeface="Times New Roman"/>
                      </a:endParaRPr>
                    </a:p>
                  </a:txBody>
                  <a:tcPr marL="68580" marR="68580" marT="0" marB="0"/>
                </a:tc>
                <a:tc>
                  <a:txBody>
                    <a:bodyPr/>
                    <a:lstStyle/>
                    <a:p>
                      <a:pPr algn="r">
                        <a:spcAft>
                          <a:spcPts val="0"/>
                        </a:spcAft>
                      </a:pPr>
                      <a:r>
                        <a:rPr lang="fr-CA" sz="1100">
                          <a:effectLst/>
                        </a:rPr>
                        <a:t>26,6</a:t>
                      </a:r>
                      <a:endParaRPr lang="fr-CA" sz="1100">
                        <a:effectLst/>
                        <a:latin typeface="Calibri"/>
                        <a:ea typeface="Calibri"/>
                        <a:cs typeface="Times New Roman"/>
                      </a:endParaRPr>
                    </a:p>
                  </a:txBody>
                  <a:tcPr marL="68580" marR="68580" marT="0" marB="0"/>
                </a:tc>
                <a:tc>
                  <a:txBody>
                    <a:bodyPr/>
                    <a:lstStyle/>
                    <a:p>
                      <a:pPr algn="r">
                        <a:spcAft>
                          <a:spcPts val="0"/>
                        </a:spcAft>
                      </a:pPr>
                      <a:r>
                        <a:rPr lang="fr-CA" sz="1100">
                          <a:effectLst/>
                        </a:rPr>
                        <a:t>10,9</a:t>
                      </a:r>
                      <a:endParaRPr lang="fr-CA" sz="1100">
                        <a:effectLst/>
                        <a:latin typeface="Calibri"/>
                        <a:ea typeface="Calibri"/>
                        <a:cs typeface="Times New Roman"/>
                      </a:endParaRPr>
                    </a:p>
                  </a:txBody>
                  <a:tcPr marL="68580" marR="68580" marT="0" marB="0"/>
                </a:tc>
                <a:tc>
                  <a:txBody>
                    <a:bodyPr/>
                    <a:lstStyle/>
                    <a:p>
                      <a:pPr algn="r">
                        <a:spcAft>
                          <a:spcPts val="0"/>
                        </a:spcAft>
                      </a:pPr>
                      <a:r>
                        <a:rPr lang="fr-CA" sz="1100">
                          <a:effectLst/>
                        </a:rPr>
                        <a:t>13,9</a:t>
                      </a:r>
                      <a:endParaRPr lang="fr-CA" sz="1100">
                        <a:effectLst/>
                        <a:latin typeface="Calibri"/>
                        <a:ea typeface="Calibri"/>
                        <a:cs typeface="Times New Roman"/>
                      </a:endParaRPr>
                    </a:p>
                  </a:txBody>
                  <a:tcPr marL="68580" marR="68580" marT="0" marB="0"/>
                </a:tc>
                <a:tc>
                  <a:txBody>
                    <a:bodyPr/>
                    <a:lstStyle/>
                    <a:p>
                      <a:pPr>
                        <a:spcAft>
                          <a:spcPts val="0"/>
                        </a:spcAft>
                      </a:pPr>
                      <a:r>
                        <a:rPr lang="fr-CA" sz="1100">
                          <a:effectLst/>
                        </a:rPr>
                        <a:t>3,6 km</a:t>
                      </a:r>
                      <a:endParaRPr lang="fr-CA" sz="1100">
                        <a:effectLst/>
                        <a:latin typeface="Calibri"/>
                        <a:ea typeface="Calibri"/>
                        <a:cs typeface="Times New Roman"/>
                      </a:endParaRPr>
                    </a:p>
                  </a:txBody>
                  <a:tcPr marL="68580" marR="68580" marT="0" marB="0"/>
                </a:tc>
                <a:tc>
                  <a:txBody>
                    <a:bodyPr/>
                    <a:lstStyle/>
                    <a:p>
                      <a:pPr algn="ctr">
                        <a:spcAft>
                          <a:spcPts val="0"/>
                        </a:spcAft>
                      </a:pPr>
                      <a:r>
                        <a:rPr lang="fr-CA" sz="1100">
                          <a:effectLst/>
                        </a:rPr>
                        <a:t>p &lt; 0,05</a:t>
                      </a:r>
                      <a:endParaRPr lang="fr-CA" sz="1100">
                        <a:effectLst/>
                        <a:latin typeface="Calibri"/>
                        <a:ea typeface="Calibri"/>
                        <a:cs typeface="Times New Roman"/>
                      </a:endParaRPr>
                    </a:p>
                  </a:txBody>
                  <a:tcPr marL="68580" marR="68580" marT="0" marB="0"/>
                </a:tc>
              </a:tr>
              <a:tr h="657903">
                <a:tc>
                  <a:txBody>
                    <a:bodyPr/>
                    <a:lstStyle/>
                    <a:p>
                      <a:pPr>
                        <a:spcAft>
                          <a:spcPts val="0"/>
                        </a:spcAft>
                      </a:pPr>
                      <a:r>
                        <a:rPr lang="fr-CA" sz="1800" dirty="0" err="1" smtClean="0">
                          <a:effectLst/>
                          <a:latin typeface="+mn-lt"/>
                          <a:ea typeface="+mn-ea"/>
                          <a:cs typeface="+mn-cs"/>
                        </a:rPr>
                        <a:t>Grocery</a:t>
                      </a:r>
                      <a:r>
                        <a:rPr lang="fr-CA" sz="1800" baseline="0" dirty="0" smtClean="0">
                          <a:effectLst/>
                          <a:latin typeface="+mn-lt"/>
                          <a:ea typeface="+mn-ea"/>
                          <a:cs typeface="+mn-cs"/>
                        </a:rPr>
                        <a:t> stores</a:t>
                      </a:r>
                      <a:endParaRPr lang="fr-CA" sz="1800" dirty="0">
                        <a:effectLst/>
                        <a:latin typeface="Calibri"/>
                        <a:ea typeface="Calibri"/>
                        <a:cs typeface="Times New Roman"/>
                      </a:endParaRPr>
                    </a:p>
                  </a:txBody>
                  <a:tcPr marL="68580" marR="68580" marT="0" marB="0"/>
                </a:tc>
                <a:tc>
                  <a:txBody>
                    <a:bodyPr/>
                    <a:lstStyle/>
                    <a:p>
                      <a:pPr algn="r">
                        <a:spcAft>
                          <a:spcPts val="0"/>
                        </a:spcAft>
                      </a:pPr>
                      <a:r>
                        <a:rPr lang="fr-CA" sz="1100">
                          <a:effectLst/>
                        </a:rPr>
                        <a:t>36,0</a:t>
                      </a:r>
                      <a:endParaRPr lang="fr-CA" sz="1100">
                        <a:effectLst/>
                        <a:latin typeface="Calibri"/>
                        <a:ea typeface="Calibri"/>
                        <a:cs typeface="Times New Roman"/>
                      </a:endParaRPr>
                    </a:p>
                  </a:txBody>
                  <a:tcPr marL="68580" marR="68580" marT="0" marB="0"/>
                </a:tc>
                <a:tc>
                  <a:txBody>
                    <a:bodyPr/>
                    <a:lstStyle/>
                    <a:p>
                      <a:pPr algn="r">
                        <a:spcAft>
                          <a:spcPts val="0"/>
                        </a:spcAft>
                      </a:pPr>
                      <a:r>
                        <a:rPr lang="fr-CA" sz="1400" b="1" dirty="0">
                          <a:effectLst/>
                        </a:rPr>
                        <a:t>49,4</a:t>
                      </a:r>
                      <a:endParaRPr lang="fr-CA" sz="1400" b="1" dirty="0">
                        <a:effectLst/>
                        <a:latin typeface="Calibri"/>
                        <a:ea typeface="Calibri"/>
                        <a:cs typeface="Times New Roman"/>
                      </a:endParaRPr>
                    </a:p>
                  </a:txBody>
                  <a:tcPr marL="68580" marR="68580" marT="0" marB="0"/>
                </a:tc>
                <a:tc>
                  <a:txBody>
                    <a:bodyPr/>
                    <a:lstStyle/>
                    <a:p>
                      <a:pPr algn="r">
                        <a:spcAft>
                          <a:spcPts val="0"/>
                        </a:spcAft>
                      </a:pPr>
                      <a:r>
                        <a:rPr lang="fr-CA" sz="1100">
                          <a:effectLst/>
                        </a:rPr>
                        <a:t>7,9</a:t>
                      </a:r>
                      <a:endParaRPr lang="fr-CA" sz="1100">
                        <a:effectLst/>
                        <a:latin typeface="Calibri"/>
                        <a:ea typeface="Calibri"/>
                        <a:cs typeface="Times New Roman"/>
                      </a:endParaRPr>
                    </a:p>
                  </a:txBody>
                  <a:tcPr marL="68580" marR="68580" marT="0" marB="0"/>
                </a:tc>
                <a:tc>
                  <a:txBody>
                    <a:bodyPr/>
                    <a:lstStyle/>
                    <a:p>
                      <a:pPr algn="r">
                        <a:spcAft>
                          <a:spcPts val="0"/>
                        </a:spcAft>
                      </a:pPr>
                      <a:r>
                        <a:rPr lang="fr-CA" sz="1100">
                          <a:effectLst/>
                        </a:rPr>
                        <a:t>6,7</a:t>
                      </a:r>
                      <a:endParaRPr lang="fr-CA" sz="1100">
                        <a:effectLst/>
                        <a:latin typeface="Calibri"/>
                        <a:ea typeface="Calibri"/>
                        <a:cs typeface="Times New Roman"/>
                      </a:endParaRPr>
                    </a:p>
                  </a:txBody>
                  <a:tcPr marL="68580" marR="68580" marT="0" marB="0"/>
                </a:tc>
                <a:tc>
                  <a:txBody>
                    <a:bodyPr/>
                    <a:lstStyle/>
                    <a:p>
                      <a:pPr>
                        <a:spcAft>
                          <a:spcPts val="0"/>
                        </a:spcAft>
                      </a:pPr>
                      <a:r>
                        <a:rPr lang="fr-CA" sz="1100">
                          <a:effectLst/>
                        </a:rPr>
                        <a:t>2,9 km</a:t>
                      </a:r>
                      <a:endParaRPr lang="fr-CA" sz="1100">
                        <a:effectLst/>
                        <a:latin typeface="Calibri"/>
                        <a:ea typeface="Calibri"/>
                        <a:cs typeface="Times New Roman"/>
                      </a:endParaRPr>
                    </a:p>
                  </a:txBody>
                  <a:tcPr marL="68580" marR="68580" marT="0" marB="0"/>
                </a:tc>
                <a:tc>
                  <a:txBody>
                    <a:bodyPr/>
                    <a:lstStyle/>
                    <a:p>
                      <a:pPr algn="ctr">
                        <a:spcAft>
                          <a:spcPts val="0"/>
                        </a:spcAft>
                      </a:pPr>
                      <a:r>
                        <a:rPr lang="fr-CA" sz="1100" dirty="0" err="1">
                          <a:effectLst/>
                        </a:rPr>
                        <a:t>n.s</a:t>
                      </a:r>
                      <a:r>
                        <a:rPr lang="fr-CA" sz="1100" dirty="0">
                          <a:effectLst/>
                        </a:rPr>
                        <a:t>.</a:t>
                      </a:r>
                      <a:endParaRPr lang="fr-CA" sz="1100" dirty="0">
                        <a:effectLst/>
                        <a:latin typeface="Calibri"/>
                        <a:ea typeface="Calibri"/>
                        <a:cs typeface="Times New Roman"/>
                      </a:endParaRPr>
                    </a:p>
                  </a:txBody>
                  <a:tcPr marL="68580" marR="68580" marT="0" marB="0"/>
                </a:tc>
              </a:tr>
              <a:tr h="657903">
                <a:tc>
                  <a:txBody>
                    <a:bodyPr/>
                    <a:lstStyle/>
                    <a:p>
                      <a:pPr>
                        <a:spcAft>
                          <a:spcPts val="0"/>
                        </a:spcAft>
                      </a:pPr>
                      <a:r>
                        <a:rPr lang="fr-CA" sz="1800" dirty="0" smtClean="0">
                          <a:effectLst/>
                        </a:rPr>
                        <a:t>Small </a:t>
                      </a:r>
                      <a:r>
                        <a:rPr lang="fr-CA" sz="1800" dirty="0" err="1" smtClean="0">
                          <a:effectLst/>
                        </a:rPr>
                        <a:t>grocery</a:t>
                      </a:r>
                      <a:r>
                        <a:rPr lang="fr-CA" sz="1800" dirty="0" smtClean="0">
                          <a:effectLst/>
                        </a:rPr>
                        <a:t> shops</a:t>
                      </a:r>
                      <a:endParaRPr lang="fr-CA" sz="1800" dirty="0">
                        <a:effectLst/>
                        <a:latin typeface="Calibri"/>
                        <a:ea typeface="Calibri"/>
                        <a:cs typeface="Times New Roman"/>
                      </a:endParaRPr>
                    </a:p>
                  </a:txBody>
                  <a:tcPr marL="68580" marR="68580" marT="0" marB="0"/>
                </a:tc>
                <a:tc>
                  <a:txBody>
                    <a:bodyPr/>
                    <a:lstStyle/>
                    <a:p>
                      <a:pPr algn="r">
                        <a:spcAft>
                          <a:spcPts val="0"/>
                        </a:spcAft>
                      </a:pPr>
                      <a:r>
                        <a:rPr lang="fr-CA" sz="1100">
                          <a:effectLst/>
                        </a:rPr>
                        <a:t>15,7</a:t>
                      </a:r>
                      <a:endParaRPr lang="fr-CA" sz="1100">
                        <a:effectLst/>
                        <a:latin typeface="Calibri"/>
                        <a:ea typeface="Calibri"/>
                        <a:cs typeface="Times New Roman"/>
                      </a:endParaRPr>
                    </a:p>
                  </a:txBody>
                  <a:tcPr marL="68580" marR="68580" marT="0" marB="0"/>
                </a:tc>
                <a:tc>
                  <a:txBody>
                    <a:bodyPr/>
                    <a:lstStyle/>
                    <a:p>
                      <a:pPr algn="r">
                        <a:spcAft>
                          <a:spcPts val="0"/>
                        </a:spcAft>
                      </a:pPr>
                      <a:r>
                        <a:rPr lang="fr-CA" sz="1400" b="1" dirty="0" smtClean="0">
                          <a:effectLst/>
                        </a:rPr>
                        <a:t>60,3</a:t>
                      </a:r>
                      <a:endParaRPr lang="fr-CA" sz="1400" b="1" dirty="0">
                        <a:effectLst/>
                        <a:latin typeface="Calibri"/>
                        <a:ea typeface="Calibri"/>
                        <a:cs typeface="Times New Roman"/>
                      </a:endParaRPr>
                    </a:p>
                  </a:txBody>
                  <a:tcPr marL="68580" marR="68580" marT="0" marB="0"/>
                </a:tc>
                <a:tc>
                  <a:txBody>
                    <a:bodyPr/>
                    <a:lstStyle/>
                    <a:p>
                      <a:pPr algn="r">
                        <a:spcAft>
                          <a:spcPts val="0"/>
                        </a:spcAft>
                      </a:pPr>
                      <a:r>
                        <a:rPr lang="fr-CA" sz="1100">
                          <a:effectLst/>
                        </a:rPr>
                        <a:t>10,1</a:t>
                      </a:r>
                      <a:endParaRPr lang="fr-CA" sz="1100">
                        <a:effectLst/>
                        <a:latin typeface="Calibri"/>
                        <a:ea typeface="Calibri"/>
                        <a:cs typeface="Times New Roman"/>
                      </a:endParaRPr>
                    </a:p>
                  </a:txBody>
                  <a:tcPr marL="68580" marR="68580" marT="0" marB="0"/>
                </a:tc>
                <a:tc>
                  <a:txBody>
                    <a:bodyPr/>
                    <a:lstStyle/>
                    <a:p>
                      <a:pPr algn="r">
                        <a:spcAft>
                          <a:spcPts val="0"/>
                        </a:spcAft>
                      </a:pPr>
                      <a:r>
                        <a:rPr lang="fr-CA" sz="1100">
                          <a:effectLst/>
                        </a:rPr>
                        <a:t>13,9</a:t>
                      </a:r>
                      <a:endParaRPr lang="fr-CA" sz="1100">
                        <a:effectLst/>
                        <a:latin typeface="Calibri"/>
                        <a:ea typeface="Calibri"/>
                        <a:cs typeface="Times New Roman"/>
                      </a:endParaRPr>
                    </a:p>
                  </a:txBody>
                  <a:tcPr marL="68580" marR="68580" marT="0" marB="0"/>
                </a:tc>
                <a:tc>
                  <a:txBody>
                    <a:bodyPr/>
                    <a:lstStyle/>
                    <a:p>
                      <a:pPr>
                        <a:spcAft>
                          <a:spcPts val="0"/>
                        </a:spcAft>
                      </a:pPr>
                      <a:r>
                        <a:rPr lang="fr-CA" sz="1100">
                          <a:effectLst/>
                        </a:rPr>
                        <a:t>4,0 km</a:t>
                      </a:r>
                      <a:endParaRPr lang="fr-CA" sz="1100">
                        <a:effectLst/>
                        <a:latin typeface="Calibri"/>
                        <a:ea typeface="Calibri"/>
                        <a:cs typeface="Times New Roman"/>
                      </a:endParaRPr>
                    </a:p>
                  </a:txBody>
                  <a:tcPr marL="68580" marR="68580" marT="0" marB="0"/>
                </a:tc>
                <a:tc>
                  <a:txBody>
                    <a:bodyPr/>
                    <a:lstStyle/>
                    <a:p>
                      <a:pPr algn="ctr">
                        <a:spcAft>
                          <a:spcPts val="0"/>
                        </a:spcAft>
                      </a:pPr>
                      <a:r>
                        <a:rPr lang="fr-CA" sz="1100" dirty="0" err="1">
                          <a:effectLst/>
                        </a:rPr>
                        <a:t>n.s</a:t>
                      </a:r>
                      <a:r>
                        <a:rPr lang="fr-CA" sz="1100" dirty="0">
                          <a:effectLst/>
                        </a:rPr>
                        <a:t>.</a:t>
                      </a:r>
                      <a:endParaRPr lang="fr-CA" sz="1100" dirty="0">
                        <a:effectLst/>
                        <a:latin typeface="Calibri"/>
                        <a:ea typeface="Calibri"/>
                        <a:cs typeface="Times New Roman"/>
                      </a:endParaRPr>
                    </a:p>
                  </a:txBody>
                  <a:tcPr marL="68580" marR="68580" marT="0" marB="0"/>
                </a:tc>
              </a:tr>
            </a:tbl>
          </a:graphicData>
        </a:graphic>
      </p:graphicFrame>
      <p:sp>
        <p:nvSpPr>
          <p:cNvPr id="10" name="ZoneTexte 9"/>
          <p:cNvSpPr txBox="1"/>
          <p:nvPr/>
        </p:nvSpPr>
        <p:spPr>
          <a:xfrm>
            <a:off x="612648" y="2780096"/>
            <a:ext cx="8153400" cy="14465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CA" sz="4400" dirty="0" err="1" smtClean="0">
                <a:solidFill>
                  <a:srgbClr val="FFFFFF"/>
                </a:solidFill>
              </a:rPr>
              <a:t>Environment</a:t>
            </a:r>
            <a:r>
              <a:rPr lang="fr-CA" sz="4400" dirty="0" smtClean="0">
                <a:solidFill>
                  <a:srgbClr val="FFFFFF"/>
                </a:solidFill>
              </a:rPr>
              <a:t> </a:t>
            </a:r>
            <a:r>
              <a:rPr lang="fr-CA" sz="4400" dirty="0" err="1" smtClean="0">
                <a:solidFill>
                  <a:srgbClr val="FFFFFF"/>
                </a:solidFill>
              </a:rPr>
              <a:t>rich</a:t>
            </a:r>
            <a:r>
              <a:rPr lang="fr-CA" sz="4400" dirty="0" smtClean="0">
                <a:solidFill>
                  <a:srgbClr val="FFFFFF"/>
                </a:solidFill>
              </a:rPr>
              <a:t> in services </a:t>
            </a:r>
            <a:r>
              <a:rPr lang="fr-CA" sz="4400" dirty="0" err="1" smtClean="0">
                <a:solidFill>
                  <a:srgbClr val="FFFFFF"/>
                </a:solidFill>
              </a:rPr>
              <a:t>within</a:t>
            </a:r>
            <a:r>
              <a:rPr lang="fr-CA" sz="4400" dirty="0" smtClean="0">
                <a:solidFill>
                  <a:srgbClr val="FFFFFF"/>
                </a:solidFill>
              </a:rPr>
              <a:t> close distances </a:t>
            </a:r>
            <a:endParaRPr lang="fr-CA" sz="4400" dirty="0">
              <a:solidFill>
                <a:srgbClr val="FFFFFF"/>
              </a:solidFill>
            </a:endParaRPr>
          </a:p>
        </p:txBody>
      </p:sp>
    </p:spTree>
    <p:extLst>
      <p:ext uri="{BB962C8B-B14F-4D97-AF65-F5344CB8AC3E}">
        <p14:creationId xmlns:p14="http://schemas.microsoft.com/office/powerpoint/2010/main" val="919460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Patient’s</a:t>
            </a:r>
            <a:r>
              <a:rPr lang="fr-CA" dirty="0" smtClean="0"/>
              <a:t> and </a:t>
            </a:r>
            <a:r>
              <a:rPr lang="fr-CA" dirty="0" err="1" smtClean="0"/>
              <a:t>carers</a:t>
            </a:r>
            <a:r>
              <a:rPr lang="fr-CA" dirty="0" smtClean="0"/>
              <a:t> perspectives</a:t>
            </a:r>
            <a:endParaRPr lang="fr-CA" dirty="0"/>
          </a:p>
        </p:txBody>
      </p:sp>
      <p:sp>
        <p:nvSpPr>
          <p:cNvPr id="5" name="ZoneTexte 4"/>
          <p:cNvSpPr txBox="1"/>
          <p:nvPr/>
        </p:nvSpPr>
        <p:spPr>
          <a:xfrm>
            <a:off x="1647722" y="3397896"/>
            <a:ext cx="184666" cy="369332"/>
          </a:xfrm>
          <a:prstGeom prst="rect">
            <a:avLst/>
          </a:prstGeom>
          <a:noFill/>
        </p:spPr>
        <p:txBody>
          <a:bodyPr wrap="none" rtlCol="0">
            <a:spAutoFit/>
          </a:bodyPr>
          <a:lstStyle/>
          <a:p>
            <a:r>
              <a:rPr lang="fr-CA" dirty="0" smtClean="0"/>
              <a:t> </a:t>
            </a:r>
            <a:endParaRPr lang="fr-CA" dirty="0"/>
          </a:p>
        </p:txBody>
      </p:sp>
      <p:sp>
        <p:nvSpPr>
          <p:cNvPr id="11" name="Espace réservé du contenu 2">
            <a:extLst>
              <a:ext uri="{FF2B5EF4-FFF2-40B4-BE49-F238E27FC236}">
                <a16:creationId xmlns:a16="http://schemas.microsoft.com/office/drawing/2014/main" xmlns="" id="{1A04EB18-E6F0-4409-9C22-3C1639D42AFF}"/>
              </a:ext>
            </a:extLst>
          </p:cNvPr>
          <p:cNvSpPr txBox="1">
            <a:spLocks/>
          </p:cNvSpPr>
          <p:nvPr/>
        </p:nvSpPr>
        <p:spPr>
          <a:xfrm>
            <a:off x="374848" y="1744215"/>
            <a:ext cx="8301608" cy="4250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2"/>
              </a:buClr>
              <a:buFont typeface="Courier New" panose="02070309020205020404" pitchFamily="49" charset="0"/>
              <a:buChar char="o"/>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90AF48"/>
              </a:buClr>
            </a:pPr>
            <a:endParaRPr lang="fr-CA" sz="3200" dirty="0">
              <a:solidFill>
                <a:srgbClr val="000000"/>
              </a:solidFill>
            </a:endParaRPr>
          </a:p>
          <a:p>
            <a:pPr lvl="1">
              <a:buClr>
                <a:srgbClr val="90AF48"/>
              </a:buClr>
            </a:pPr>
            <a:endParaRPr lang="fr-CA" sz="3200" dirty="0">
              <a:solidFill>
                <a:srgbClr val="000000"/>
              </a:solidFill>
            </a:endParaRPr>
          </a:p>
          <a:p>
            <a:pPr lvl="1">
              <a:buClr>
                <a:srgbClr val="90AF48"/>
              </a:buClr>
            </a:pPr>
            <a:endParaRPr lang="fr-CA" sz="2000" dirty="0">
              <a:solidFill>
                <a:srgbClr val="000000"/>
              </a:solidFill>
            </a:endParaRPr>
          </a:p>
        </p:txBody>
      </p:sp>
      <p:sp>
        <p:nvSpPr>
          <p:cNvPr id="6" name="Espace réservé du contenu 2">
            <a:extLst>
              <a:ext uri="{FF2B5EF4-FFF2-40B4-BE49-F238E27FC236}">
                <a16:creationId xmlns:a16="http://schemas.microsoft.com/office/drawing/2014/main" xmlns="" id="{1A04EB18-E6F0-4409-9C22-3C1639D42AFF}"/>
              </a:ext>
            </a:extLst>
          </p:cNvPr>
          <p:cNvSpPr txBox="1">
            <a:spLocks/>
          </p:cNvSpPr>
          <p:nvPr/>
        </p:nvSpPr>
        <p:spPr>
          <a:xfrm>
            <a:off x="527248" y="1896615"/>
            <a:ext cx="8301608" cy="42501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2"/>
              </a:buClr>
              <a:buFont typeface="Courier New" panose="02070309020205020404" pitchFamily="49" charset="0"/>
              <a:buChar char="o"/>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90AF48"/>
              </a:buClr>
              <a:buNone/>
            </a:pPr>
            <a:r>
              <a:rPr lang="fr-CA" dirty="0" err="1" smtClean="0">
                <a:solidFill>
                  <a:srgbClr val="000000"/>
                </a:solidFill>
              </a:rPr>
              <a:t>B</a:t>
            </a:r>
            <a:r>
              <a:rPr lang="fr-CA" dirty="0" err="1" smtClean="0">
                <a:solidFill>
                  <a:srgbClr val="000000"/>
                </a:solidFill>
              </a:rPr>
              <a:t>arriers</a:t>
            </a:r>
            <a:endParaRPr lang="fr-CA" dirty="0">
              <a:solidFill>
                <a:srgbClr val="000000"/>
              </a:solidFill>
            </a:endParaRPr>
          </a:p>
          <a:p>
            <a:pPr lvl="1">
              <a:buClr>
                <a:srgbClr val="90AF48"/>
              </a:buClr>
            </a:pPr>
            <a:r>
              <a:rPr lang="fr-CA" dirty="0" smtClean="0">
                <a:solidFill>
                  <a:srgbClr val="000000"/>
                </a:solidFill>
              </a:rPr>
              <a:t>Snow (Saguenay </a:t>
            </a:r>
            <a:r>
              <a:rPr lang="fr-CA" dirty="0" err="1" smtClean="0">
                <a:solidFill>
                  <a:srgbClr val="000000"/>
                </a:solidFill>
              </a:rPr>
              <a:t>specific</a:t>
            </a:r>
            <a:r>
              <a:rPr lang="fr-CA" dirty="0" smtClean="0">
                <a:solidFill>
                  <a:srgbClr val="000000"/>
                </a:solidFill>
              </a:rPr>
              <a:t> !!! )</a:t>
            </a:r>
          </a:p>
          <a:p>
            <a:pPr lvl="1">
              <a:buClr>
                <a:srgbClr val="90AF48"/>
              </a:buClr>
            </a:pPr>
            <a:r>
              <a:rPr lang="fr-CA" b="1" dirty="0" err="1" smtClean="0">
                <a:solidFill>
                  <a:srgbClr val="000000"/>
                </a:solidFill>
              </a:rPr>
              <a:t>Fear</a:t>
            </a:r>
            <a:r>
              <a:rPr lang="fr-CA" b="1" dirty="0" smtClean="0">
                <a:solidFill>
                  <a:srgbClr val="000000"/>
                </a:solidFill>
              </a:rPr>
              <a:t> of </a:t>
            </a:r>
            <a:r>
              <a:rPr lang="fr-CA" b="1" dirty="0" err="1" smtClean="0">
                <a:solidFill>
                  <a:srgbClr val="000000"/>
                </a:solidFill>
              </a:rPr>
              <a:t>falling</a:t>
            </a:r>
            <a:r>
              <a:rPr lang="fr-CA" b="1" dirty="0" smtClean="0">
                <a:solidFill>
                  <a:srgbClr val="000000"/>
                </a:solidFill>
              </a:rPr>
              <a:t> </a:t>
            </a:r>
          </a:p>
          <a:p>
            <a:pPr lvl="2">
              <a:buClr>
                <a:srgbClr val="90AF48"/>
              </a:buClr>
            </a:pPr>
            <a:r>
              <a:rPr lang="fr-CA" b="1" dirty="0" err="1" smtClean="0">
                <a:solidFill>
                  <a:srgbClr val="000000"/>
                </a:solidFill>
              </a:rPr>
              <a:t>Discuss</a:t>
            </a:r>
            <a:r>
              <a:rPr lang="fr-CA" b="1" dirty="0" smtClean="0">
                <a:solidFill>
                  <a:srgbClr val="000000"/>
                </a:solidFill>
              </a:rPr>
              <a:t> </a:t>
            </a:r>
            <a:r>
              <a:rPr lang="fr-CA" b="1" dirty="0" err="1" smtClean="0">
                <a:solidFill>
                  <a:srgbClr val="000000"/>
                </a:solidFill>
              </a:rPr>
              <a:t>that</a:t>
            </a:r>
            <a:r>
              <a:rPr lang="fr-CA" b="1" dirty="0" smtClean="0">
                <a:solidFill>
                  <a:srgbClr val="000000"/>
                </a:solidFill>
              </a:rPr>
              <a:t> </a:t>
            </a:r>
            <a:r>
              <a:rPr lang="fr-CA" b="1" dirty="0" err="1" smtClean="0">
                <a:solidFill>
                  <a:srgbClr val="000000"/>
                </a:solidFill>
              </a:rPr>
              <a:t>with</a:t>
            </a:r>
            <a:r>
              <a:rPr lang="fr-CA" b="1" dirty="0" smtClean="0">
                <a:solidFill>
                  <a:srgbClr val="000000"/>
                </a:solidFill>
              </a:rPr>
              <a:t> </a:t>
            </a:r>
            <a:r>
              <a:rPr lang="fr-CA" b="1" dirty="0" err="1" smtClean="0">
                <a:solidFill>
                  <a:srgbClr val="000000"/>
                </a:solidFill>
              </a:rPr>
              <a:t>your</a:t>
            </a:r>
            <a:r>
              <a:rPr lang="fr-CA" b="1" dirty="0" smtClean="0">
                <a:solidFill>
                  <a:srgbClr val="000000"/>
                </a:solidFill>
              </a:rPr>
              <a:t> PT and </a:t>
            </a:r>
            <a:r>
              <a:rPr lang="fr-CA" b="1" dirty="0" err="1" smtClean="0">
                <a:solidFill>
                  <a:srgbClr val="000000"/>
                </a:solidFill>
              </a:rPr>
              <a:t>find</a:t>
            </a:r>
            <a:r>
              <a:rPr lang="fr-CA" b="1" dirty="0" smtClean="0">
                <a:solidFill>
                  <a:srgbClr val="000000"/>
                </a:solidFill>
              </a:rPr>
              <a:t> solutions </a:t>
            </a:r>
          </a:p>
          <a:p>
            <a:pPr lvl="1">
              <a:buClr>
                <a:srgbClr val="90AF48"/>
              </a:buClr>
            </a:pPr>
            <a:r>
              <a:rPr lang="fr-CA" dirty="0" smtClean="0">
                <a:solidFill>
                  <a:srgbClr val="000000"/>
                </a:solidFill>
              </a:rPr>
              <a:t>Stigmatisation </a:t>
            </a:r>
          </a:p>
          <a:p>
            <a:pPr lvl="1">
              <a:buClr>
                <a:srgbClr val="90AF48"/>
              </a:buClr>
            </a:pPr>
            <a:r>
              <a:rPr lang="fr-CA" dirty="0" err="1" smtClean="0">
                <a:solidFill>
                  <a:srgbClr val="000000"/>
                </a:solidFill>
              </a:rPr>
              <a:t>Lost</a:t>
            </a:r>
            <a:r>
              <a:rPr lang="fr-CA" dirty="0" smtClean="0">
                <a:solidFill>
                  <a:srgbClr val="000000"/>
                </a:solidFill>
              </a:rPr>
              <a:t> of the </a:t>
            </a:r>
            <a:r>
              <a:rPr lang="fr-CA" dirty="0" err="1" smtClean="0">
                <a:solidFill>
                  <a:srgbClr val="000000"/>
                </a:solidFill>
              </a:rPr>
              <a:t>driving</a:t>
            </a:r>
            <a:r>
              <a:rPr lang="fr-CA" dirty="0" smtClean="0">
                <a:solidFill>
                  <a:srgbClr val="000000"/>
                </a:solidFill>
              </a:rPr>
              <a:t> permit</a:t>
            </a:r>
          </a:p>
          <a:p>
            <a:pPr lvl="2">
              <a:buClr>
                <a:srgbClr val="90AF48"/>
              </a:buClr>
            </a:pPr>
            <a:r>
              <a:rPr lang="fr-CA" dirty="0" err="1" smtClean="0">
                <a:solidFill>
                  <a:srgbClr val="000000"/>
                </a:solidFill>
              </a:rPr>
              <a:t>Learn</a:t>
            </a:r>
            <a:r>
              <a:rPr lang="fr-CA" dirty="0" smtClean="0">
                <a:solidFill>
                  <a:srgbClr val="000000"/>
                </a:solidFill>
              </a:rPr>
              <a:t> how to use the </a:t>
            </a:r>
            <a:r>
              <a:rPr lang="fr-CA" dirty="0" err="1" smtClean="0">
                <a:solidFill>
                  <a:srgbClr val="000000"/>
                </a:solidFill>
              </a:rPr>
              <a:t>community</a:t>
            </a:r>
            <a:r>
              <a:rPr lang="fr-CA" dirty="0" smtClean="0">
                <a:solidFill>
                  <a:srgbClr val="000000"/>
                </a:solidFill>
              </a:rPr>
              <a:t> transport  </a:t>
            </a:r>
          </a:p>
          <a:p>
            <a:pPr lvl="1">
              <a:buClr>
                <a:srgbClr val="90AF48"/>
              </a:buClr>
            </a:pPr>
            <a:r>
              <a:rPr lang="fr-CA" dirty="0" err="1" smtClean="0">
                <a:solidFill>
                  <a:srgbClr val="000000"/>
                </a:solidFill>
              </a:rPr>
              <a:t>Apathy</a:t>
            </a:r>
            <a:r>
              <a:rPr lang="fr-CA" dirty="0" smtClean="0">
                <a:solidFill>
                  <a:srgbClr val="000000"/>
                </a:solidFill>
              </a:rPr>
              <a:t> (cognitive </a:t>
            </a:r>
            <a:r>
              <a:rPr lang="fr-CA" dirty="0" err="1" smtClean="0">
                <a:solidFill>
                  <a:srgbClr val="000000"/>
                </a:solidFill>
              </a:rPr>
              <a:t>behavioral</a:t>
            </a:r>
            <a:r>
              <a:rPr lang="fr-CA" dirty="0" smtClean="0">
                <a:solidFill>
                  <a:srgbClr val="000000"/>
                </a:solidFill>
              </a:rPr>
              <a:t> </a:t>
            </a:r>
            <a:r>
              <a:rPr lang="fr-CA" dirty="0" err="1" smtClean="0">
                <a:solidFill>
                  <a:srgbClr val="000000"/>
                </a:solidFill>
              </a:rPr>
              <a:t>therapy</a:t>
            </a:r>
            <a:r>
              <a:rPr lang="fr-CA" dirty="0" smtClean="0">
                <a:solidFill>
                  <a:srgbClr val="000000"/>
                </a:solidFill>
              </a:rPr>
              <a:t>)</a:t>
            </a:r>
          </a:p>
          <a:p>
            <a:pPr lvl="1">
              <a:buClr>
                <a:srgbClr val="90AF48"/>
              </a:buClr>
            </a:pPr>
            <a:r>
              <a:rPr lang="fr-CA" dirty="0" err="1" smtClean="0">
                <a:solidFill>
                  <a:srgbClr val="000000"/>
                </a:solidFill>
              </a:rPr>
              <a:t>Lack</a:t>
            </a:r>
            <a:r>
              <a:rPr lang="fr-CA" dirty="0" smtClean="0">
                <a:solidFill>
                  <a:srgbClr val="000000"/>
                </a:solidFill>
              </a:rPr>
              <a:t> of support </a:t>
            </a:r>
            <a:r>
              <a:rPr lang="fr-CA" dirty="0" err="1" smtClean="0">
                <a:solidFill>
                  <a:srgbClr val="000000"/>
                </a:solidFill>
              </a:rPr>
              <a:t>from</a:t>
            </a:r>
            <a:r>
              <a:rPr lang="fr-CA" dirty="0" smtClean="0">
                <a:solidFill>
                  <a:srgbClr val="000000"/>
                </a:solidFill>
              </a:rPr>
              <a:t> </a:t>
            </a:r>
            <a:r>
              <a:rPr lang="fr-CA" dirty="0" err="1" smtClean="0">
                <a:solidFill>
                  <a:srgbClr val="000000"/>
                </a:solidFill>
              </a:rPr>
              <a:t>family</a:t>
            </a:r>
            <a:r>
              <a:rPr lang="fr-CA" dirty="0" smtClean="0">
                <a:solidFill>
                  <a:srgbClr val="000000"/>
                </a:solidFill>
              </a:rPr>
              <a:t> </a:t>
            </a:r>
          </a:p>
          <a:p>
            <a:pPr marL="457200" lvl="1" indent="0">
              <a:buClr>
                <a:srgbClr val="90AF48"/>
              </a:buClr>
              <a:buNone/>
            </a:pPr>
            <a:endParaRPr lang="fr-CA" dirty="0">
              <a:solidFill>
                <a:srgbClr val="000000"/>
              </a:solidFill>
            </a:endParaRPr>
          </a:p>
          <a:p>
            <a:pPr lvl="1">
              <a:buClr>
                <a:srgbClr val="90AF48"/>
              </a:buClr>
            </a:pPr>
            <a:endParaRPr lang="fr-CA" sz="3600" dirty="0">
              <a:solidFill>
                <a:srgbClr val="000000"/>
              </a:solidFill>
            </a:endParaRPr>
          </a:p>
          <a:p>
            <a:pPr lvl="1">
              <a:buClr>
                <a:srgbClr val="90AF48"/>
              </a:buClr>
            </a:pPr>
            <a:endParaRPr lang="fr-CA" sz="3600" dirty="0">
              <a:solidFill>
                <a:srgbClr val="000000"/>
              </a:solidFill>
            </a:endParaRPr>
          </a:p>
          <a:p>
            <a:pPr lvl="1">
              <a:buClr>
                <a:srgbClr val="90AF48"/>
              </a:buClr>
            </a:pPr>
            <a:endParaRPr lang="fr-CA" sz="3600" dirty="0">
              <a:solidFill>
                <a:srgbClr val="000000"/>
              </a:solidFill>
            </a:endParaRPr>
          </a:p>
          <a:p>
            <a:pPr lvl="1">
              <a:buClr>
                <a:srgbClr val="90AF48"/>
              </a:buClr>
            </a:pPr>
            <a:endParaRPr lang="fr-CA" sz="3600" dirty="0">
              <a:solidFill>
                <a:srgbClr val="000000"/>
              </a:solidFill>
            </a:endParaRPr>
          </a:p>
          <a:p>
            <a:pPr lvl="1">
              <a:buClr>
                <a:srgbClr val="90AF48"/>
              </a:buClr>
            </a:pPr>
            <a:endParaRPr lang="fr-CA" sz="3600" dirty="0">
              <a:solidFill>
                <a:srgbClr val="000000"/>
              </a:solidFill>
            </a:endParaRPr>
          </a:p>
          <a:p>
            <a:pPr lvl="1">
              <a:buClr>
                <a:srgbClr val="90AF48"/>
              </a:buClr>
            </a:pPr>
            <a:endParaRPr lang="fr-CA" sz="3600" dirty="0">
              <a:solidFill>
                <a:srgbClr val="000000"/>
              </a:solidFill>
            </a:endParaRPr>
          </a:p>
          <a:p>
            <a:pPr lvl="1">
              <a:buClr>
                <a:srgbClr val="90AF48"/>
              </a:buClr>
            </a:pPr>
            <a:endParaRPr lang="fr-CA" sz="2400" dirty="0">
              <a:solidFill>
                <a:srgbClr val="000000"/>
              </a:solidFill>
            </a:endParaRPr>
          </a:p>
        </p:txBody>
      </p:sp>
      <p:pic>
        <p:nvPicPr>
          <p:cNvPr id="3" name="Image 2" descr="IMG_40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662" y="550077"/>
            <a:ext cx="3942210" cy="5256280"/>
          </a:xfrm>
          <a:prstGeom prst="rect">
            <a:avLst/>
          </a:prstGeom>
        </p:spPr>
      </p:pic>
    </p:spTree>
    <p:extLst>
      <p:ext uri="{BB962C8B-B14F-4D97-AF65-F5344CB8AC3E}">
        <p14:creationId xmlns:p14="http://schemas.microsoft.com/office/powerpoint/2010/main" val="2936549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Keeping</a:t>
            </a:r>
            <a:r>
              <a:rPr lang="fr-CA" dirty="0" smtClean="0"/>
              <a:t> up </a:t>
            </a:r>
            <a:r>
              <a:rPr lang="fr-CA" dirty="0" err="1" smtClean="0"/>
              <a:t>with</a:t>
            </a:r>
            <a:r>
              <a:rPr lang="fr-CA" dirty="0" smtClean="0"/>
              <a:t> progression </a:t>
            </a:r>
            <a:endParaRPr lang="fr-CA" dirty="0"/>
          </a:p>
        </p:txBody>
      </p:sp>
      <p:sp>
        <p:nvSpPr>
          <p:cNvPr id="3" name="Espace réservé du contenu 2"/>
          <p:cNvSpPr>
            <a:spLocks noGrp="1"/>
          </p:cNvSpPr>
          <p:nvPr>
            <p:ph sz="quarter" idx="1"/>
          </p:nvPr>
        </p:nvSpPr>
        <p:spPr>
          <a:xfrm>
            <a:off x="612648" y="1600200"/>
            <a:ext cx="8153400" cy="5257800"/>
          </a:xfrm>
        </p:spPr>
        <p:txBody>
          <a:bodyPr>
            <a:normAutofit fontScale="25000" lnSpcReduction="20000"/>
          </a:bodyPr>
          <a:lstStyle/>
          <a:p>
            <a:pPr marL="0" indent="0" algn="ctr">
              <a:buNone/>
            </a:pPr>
            <a:endParaRPr lang="fr-CA" b="1" dirty="0" smtClean="0">
              <a:solidFill>
                <a:srgbClr val="000000"/>
              </a:solidFill>
            </a:endParaRPr>
          </a:p>
          <a:p>
            <a:pPr marL="0" indent="0" algn="ctr">
              <a:buNone/>
            </a:pPr>
            <a:endParaRPr lang="fr-CA" b="1" dirty="0">
              <a:solidFill>
                <a:srgbClr val="000000"/>
              </a:solidFill>
            </a:endParaRPr>
          </a:p>
          <a:p>
            <a:pPr marL="0" indent="0" algn="ctr">
              <a:buNone/>
            </a:pPr>
            <a:r>
              <a:rPr lang="fr-CA" sz="19200" b="1" dirty="0" smtClean="0">
                <a:solidFill>
                  <a:srgbClr val="000000"/>
                </a:solidFill>
              </a:rPr>
              <a:t>I use and I love </a:t>
            </a:r>
            <a:r>
              <a:rPr lang="fr-CA" sz="19200" b="1" dirty="0" err="1" smtClean="0">
                <a:solidFill>
                  <a:srgbClr val="000000"/>
                </a:solidFill>
              </a:rPr>
              <a:t>it</a:t>
            </a:r>
            <a:r>
              <a:rPr lang="fr-CA" sz="19200" b="1" dirty="0" smtClean="0">
                <a:solidFill>
                  <a:srgbClr val="000000"/>
                </a:solidFill>
              </a:rPr>
              <a:t> </a:t>
            </a:r>
          </a:p>
          <a:p>
            <a:pPr marL="0" indent="0" algn="ctr">
              <a:buNone/>
            </a:pPr>
            <a:r>
              <a:rPr lang="fr-CA" sz="19200" b="1" dirty="0" err="1" smtClean="0">
                <a:solidFill>
                  <a:srgbClr val="000000"/>
                </a:solidFill>
              </a:rPr>
              <a:t>Being</a:t>
            </a:r>
            <a:r>
              <a:rPr lang="fr-CA" sz="19200" b="1" dirty="0" smtClean="0">
                <a:solidFill>
                  <a:srgbClr val="000000"/>
                </a:solidFill>
              </a:rPr>
              <a:t> assertive !</a:t>
            </a:r>
          </a:p>
          <a:p>
            <a:pPr marL="0" indent="0" algn="ctr">
              <a:buNone/>
            </a:pPr>
            <a:r>
              <a:rPr lang="fr-CA" sz="11200" dirty="0"/>
              <a:t>Practice </a:t>
            </a:r>
            <a:r>
              <a:rPr lang="fr-CA" sz="11200" dirty="0" err="1"/>
              <a:t>what</a:t>
            </a:r>
            <a:r>
              <a:rPr lang="fr-CA" sz="11200" dirty="0"/>
              <a:t> to </a:t>
            </a:r>
            <a:r>
              <a:rPr lang="fr-CA" sz="11200" dirty="0" err="1"/>
              <a:t>say</a:t>
            </a:r>
            <a:r>
              <a:rPr lang="fr-CA" sz="11200" dirty="0"/>
              <a:t> </a:t>
            </a:r>
            <a:r>
              <a:rPr lang="fr-CA" sz="11200" dirty="0" err="1"/>
              <a:t>when</a:t>
            </a:r>
            <a:r>
              <a:rPr lang="fr-CA" sz="11200" dirty="0"/>
              <a:t> </a:t>
            </a:r>
            <a:r>
              <a:rPr lang="fr-CA" sz="11200" dirty="0" err="1"/>
              <a:t>hearing</a:t>
            </a:r>
            <a:r>
              <a:rPr lang="fr-CA" sz="11200" dirty="0"/>
              <a:t> </a:t>
            </a:r>
            <a:r>
              <a:rPr lang="fr-CA" sz="11200" dirty="0" err="1"/>
              <a:t>unwanted</a:t>
            </a:r>
            <a:r>
              <a:rPr lang="fr-CA" sz="11200" dirty="0"/>
              <a:t> </a:t>
            </a:r>
            <a:r>
              <a:rPr lang="fr-CA" sz="11200" dirty="0" err="1"/>
              <a:t>advice</a:t>
            </a:r>
            <a:r>
              <a:rPr lang="fr-CA" sz="11200" dirty="0"/>
              <a:t>, </a:t>
            </a:r>
            <a:r>
              <a:rPr lang="fr-CA" sz="11200" dirty="0" err="1"/>
              <a:t>criticism</a:t>
            </a:r>
            <a:r>
              <a:rPr lang="fr-CA" sz="11200" dirty="0"/>
              <a:t> or </a:t>
            </a:r>
            <a:r>
              <a:rPr lang="fr-CA" sz="11200" dirty="0" err="1"/>
              <a:t>insensitive</a:t>
            </a:r>
            <a:r>
              <a:rPr lang="fr-CA" sz="11200" dirty="0"/>
              <a:t> </a:t>
            </a:r>
            <a:r>
              <a:rPr lang="fr-CA" sz="11200" dirty="0" err="1"/>
              <a:t>comments</a:t>
            </a:r>
            <a:r>
              <a:rPr lang="fr-CA" sz="11200" dirty="0"/>
              <a:t>: “</a:t>
            </a:r>
            <a:r>
              <a:rPr lang="fr-CA" sz="11200" dirty="0" err="1"/>
              <a:t>Thank</a:t>
            </a:r>
            <a:r>
              <a:rPr lang="fr-CA" sz="11200" dirty="0"/>
              <a:t> </a:t>
            </a:r>
            <a:r>
              <a:rPr lang="fr-CA" sz="11200" dirty="0" err="1"/>
              <a:t>you</a:t>
            </a:r>
            <a:r>
              <a:rPr lang="fr-CA" sz="11200" dirty="0"/>
              <a:t> for </a:t>
            </a:r>
            <a:r>
              <a:rPr lang="fr-CA" sz="11200" dirty="0" err="1"/>
              <a:t>your</a:t>
            </a:r>
            <a:r>
              <a:rPr lang="fr-CA" sz="11200" dirty="0"/>
              <a:t> </a:t>
            </a:r>
            <a:r>
              <a:rPr lang="fr-CA" sz="11200" dirty="0" err="1"/>
              <a:t>concern</a:t>
            </a:r>
            <a:r>
              <a:rPr lang="fr-CA" sz="11200" dirty="0"/>
              <a:t>”; “</a:t>
            </a:r>
            <a:r>
              <a:rPr lang="fr-CA" sz="11200" dirty="0" err="1"/>
              <a:t>I’ll</a:t>
            </a:r>
            <a:r>
              <a:rPr lang="fr-CA" sz="11200" dirty="0"/>
              <a:t> </a:t>
            </a:r>
            <a:r>
              <a:rPr lang="fr-CA" sz="11200" dirty="0" err="1"/>
              <a:t>keep</a:t>
            </a:r>
            <a:r>
              <a:rPr lang="fr-CA" sz="11200" dirty="0"/>
              <a:t> </a:t>
            </a:r>
            <a:r>
              <a:rPr lang="fr-CA" sz="11200" dirty="0" err="1"/>
              <a:t>that</a:t>
            </a:r>
            <a:r>
              <a:rPr lang="fr-CA" sz="11200" dirty="0"/>
              <a:t> in </a:t>
            </a:r>
            <a:r>
              <a:rPr lang="fr-CA" sz="11200" dirty="0" err="1"/>
              <a:t>mind</a:t>
            </a:r>
            <a:r>
              <a:rPr lang="fr-CA" sz="11200" dirty="0"/>
              <a:t>”; “I </a:t>
            </a:r>
            <a:r>
              <a:rPr lang="fr-CA" sz="11200" dirty="0" err="1"/>
              <a:t>appreciate</a:t>
            </a:r>
            <a:r>
              <a:rPr lang="fr-CA" sz="11200" dirty="0"/>
              <a:t> </a:t>
            </a:r>
            <a:r>
              <a:rPr lang="fr-CA" sz="11200" dirty="0" err="1"/>
              <a:t>that</a:t>
            </a:r>
            <a:r>
              <a:rPr lang="fr-CA" sz="11200" dirty="0"/>
              <a:t> </a:t>
            </a:r>
            <a:r>
              <a:rPr lang="fr-CA" sz="11200" dirty="0" err="1"/>
              <a:t>you</a:t>
            </a:r>
            <a:r>
              <a:rPr lang="fr-CA" sz="11200" dirty="0"/>
              <a:t> care. </a:t>
            </a:r>
            <a:r>
              <a:rPr lang="fr-CA" sz="11200" dirty="0" err="1"/>
              <a:t>We’ve</a:t>
            </a:r>
            <a:r>
              <a:rPr lang="fr-CA" sz="11200" dirty="0"/>
              <a:t> </a:t>
            </a:r>
            <a:r>
              <a:rPr lang="fr-CA" sz="11200" dirty="0" err="1"/>
              <a:t>decided</a:t>
            </a:r>
            <a:r>
              <a:rPr lang="fr-CA" sz="11200" dirty="0"/>
              <a:t> </a:t>
            </a:r>
            <a:r>
              <a:rPr lang="fr-CA" sz="11200" dirty="0" err="1"/>
              <a:t>that</a:t>
            </a:r>
            <a:r>
              <a:rPr lang="fr-CA" sz="11200" dirty="0"/>
              <a:t> </a:t>
            </a:r>
            <a:r>
              <a:rPr lang="fr-CA" sz="11200" dirty="0" err="1"/>
              <a:t>this</a:t>
            </a:r>
            <a:r>
              <a:rPr lang="fr-CA" sz="11200" dirty="0"/>
              <a:t> </a:t>
            </a:r>
            <a:r>
              <a:rPr lang="fr-CA" sz="11200" dirty="0" err="1"/>
              <a:t>is</a:t>
            </a:r>
            <a:r>
              <a:rPr lang="fr-CA" sz="11200" dirty="0"/>
              <a:t> the best </a:t>
            </a:r>
            <a:r>
              <a:rPr lang="fr-CA" sz="11200" dirty="0" err="1"/>
              <a:t>way</a:t>
            </a:r>
            <a:r>
              <a:rPr lang="fr-CA" sz="11200" dirty="0"/>
              <a:t> to </a:t>
            </a:r>
            <a:r>
              <a:rPr lang="fr-CA" sz="11200" dirty="0" err="1"/>
              <a:t>handle</a:t>
            </a:r>
            <a:r>
              <a:rPr lang="fr-CA" sz="11200" dirty="0"/>
              <a:t> the situation.” </a:t>
            </a:r>
            <a:endParaRPr lang="fr-CA" sz="11200" dirty="0" smtClean="0"/>
          </a:p>
          <a:p>
            <a:pPr marL="0" indent="0" algn="ctr">
              <a:buNone/>
            </a:pPr>
            <a:endParaRPr lang="fr-CA" sz="6000" dirty="0"/>
          </a:p>
          <a:p>
            <a:pPr marL="0" indent="0" algn="ctr">
              <a:buNone/>
            </a:pPr>
            <a:r>
              <a:rPr lang="fr-CA" sz="6000" dirty="0"/>
              <a:t>	</a:t>
            </a:r>
            <a:endParaRPr lang="fr-CA" sz="6000" dirty="0" smtClean="0"/>
          </a:p>
          <a:p>
            <a:pPr marL="0" indent="0" algn="ctr">
              <a:buNone/>
            </a:pPr>
            <a:endParaRPr lang="fr-CA" sz="5400" dirty="0"/>
          </a:p>
          <a:p>
            <a:pPr marL="0" indent="0" algn="ctr">
              <a:buNone/>
            </a:pPr>
            <a:r>
              <a:rPr lang="fr-CA" sz="5400" dirty="0" smtClean="0"/>
              <a:t>MDA </a:t>
            </a:r>
            <a:r>
              <a:rPr lang="fr-CA" sz="5400" dirty="0" err="1"/>
              <a:t>https</a:t>
            </a:r>
            <a:r>
              <a:rPr lang="fr-CA" sz="5400" dirty="0"/>
              <a:t>://</a:t>
            </a:r>
            <a:r>
              <a:rPr lang="fr-CA" sz="5400" dirty="0" err="1"/>
              <a:t>www.mda.org</a:t>
            </a:r>
            <a:r>
              <a:rPr lang="fr-CA" sz="5400" dirty="0"/>
              <a:t>/sites/default/files/publications/Learning_to_Live_P-195.pdf</a:t>
            </a:r>
          </a:p>
          <a:p>
            <a:pPr marL="0" indent="0" algn="ctr">
              <a:buNone/>
            </a:pPr>
            <a:endParaRPr lang="fr-CA" sz="5400" b="1" dirty="0">
              <a:solidFill>
                <a:srgbClr val="000000"/>
              </a:solidFill>
            </a:endParaRPr>
          </a:p>
        </p:txBody>
      </p:sp>
    </p:spTree>
    <p:extLst>
      <p:ext uri="{BB962C8B-B14F-4D97-AF65-F5344CB8AC3E}">
        <p14:creationId xmlns:p14="http://schemas.microsoft.com/office/powerpoint/2010/main" val="33614519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A082198D-F566-48DC-A666-BBD28CF3E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1989" y="5437793"/>
            <a:ext cx="2214200" cy="1420207"/>
          </a:xfrm>
          <a:prstGeom prst="rect">
            <a:avLst/>
          </a:prstGeom>
        </p:spPr>
      </p:pic>
      <p:pic>
        <p:nvPicPr>
          <p:cNvPr id="3" name="Image 2">
            <a:extLst>
              <a:ext uri="{FF2B5EF4-FFF2-40B4-BE49-F238E27FC236}">
                <a16:creationId xmlns:a16="http://schemas.microsoft.com/office/drawing/2014/main" xmlns="" id="{0EEA3460-8C2C-4F4D-B413-08937C131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463" y="5790516"/>
            <a:ext cx="1620479" cy="1061884"/>
          </a:xfrm>
          <a:prstGeom prst="rect">
            <a:avLst/>
          </a:prstGeom>
        </p:spPr>
      </p:pic>
      <p:pic>
        <p:nvPicPr>
          <p:cNvPr id="4" name="Image 3">
            <a:extLst>
              <a:ext uri="{FF2B5EF4-FFF2-40B4-BE49-F238E27FC236}">
                <a16:creationId xmlns:a16="http://schemas.microsoft.com/office/drawing/2014/main" xmlns="" id="{46E8F53A-B7F5-4A39-AA1D-424831345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662" y="5081620"/>
            <a:ext cx="2253601" cy="712345"/>
          </a:xfrm>
          <a:prstGeom prst="rect">
            <a:avLst/>
          </a:prstGeom>
        </p:spPr>
      </p:pic>
      <p:pic>
        <p:nvPicPr>
          <p:cNvPr id="6" name="Image 5">
            <a:extLst>
              <a:ext uri="{FF2B5EF4-FFF2-40B4-BE49-F238E27FC236}">
                <a16:creationId xmlns:a16="http://schemas.microsoft.com/office/drawing/2014/main" xmlns="" id="{120594F2-7231-4A77-9F02-E8E5E77BA5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4698" y="4629438"/>
            <a:ext cx="1654010" cy="840132"/>
          </a:xfrm>
          <a:prstGeom prst="rect">
            <a:avLst/>
          </a:prstGeom>
        </p:spPr>
      </p:pic>
      <p:sp>
        <p:nvSpPr>
          <p:cNvPr id="7" name="Titre 1">
            <a:extLst>
              <a:ext uri="{FF2B5EF4-FFF2-40B4-BE49-F238E27FC236}">
                <a16:creationId xmlns:a16="http://schemas.microsoft.com/office/drawing/2014/main" xmlns="" id="{95961041-3F85-42E0-ABCF-8A1A64F1955C}"/>
              </a:ext>
            </a:extLst>
          </p:cNvPr>
          <p:cNvSpPr txBox="1">
            <a:spLocks/>
          </p:cNvSpPr>
          <p:nvPr/>
        </p:nvSpPr>
        <p:spPr>
          <a:xfrm>
            <a:off x="6081736" y="1738118"/>
            <a:ext cx="2808121" cy="576064"/>
          </a:xfrm>
          <a:prstGeom prst="rect">
            <a:avLst/>
          </a:prstGeom>
        </p:spPr>
        <p:txBody>
          <a:bodyPr/>
          <a:lstStyle>
            <a:lvl1pPr algn="l" defTabSz="914400" rtl="0" eaLnBrk="1" latinLnBrk="0" hangingPunct="1">
              <a:spcBef>
                <a:spcPct val="0"/>
              </a:spcBef>
              <a:buNone/>
              <a:defRPr sz="3200" kern="1200" baseline="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dirty="0" smtClean="0">
                <a:solidFill>
                  <a:srgbClr val="000000"/>
                </a:solidFill>
              </a:rPr>
              <a:t>Questions </a:t>
            </a:r>
            <a:endParaRPr kumimoji="0" lang="fr-CA" sz="3200" b="0" i="0" u="none" strike="noStrike" kern="1200" cap="none" spc="0" normalizeH="0" baseline="0" noProof="0" dirty="0">
              <a:ln>
                <a:noFill/>
              </a:ln>
              <a:solidFill>
                <a:srgbClr val="000000"/>
              </a:solidFill>
              <a:effectLst/>
              <a:uLnTx/>
              <a:uFillTx/>
              <a:latin typeface="Franklin Gothic Demi" panose="020B0703020102020204" pitchFamily="34" charset="0"/>
              <a:ea typeface="+mj-ea"/>
              <a:cs typeface="+mj-cs"/>
            </a:endParaRPr>
          </a:p>
        </p:txBody>
      </p:sp>
      <p:pic>
        <p:nvPicPr>
          <p:cNvPr id="8" name="Image 7">
            <a:extLst>
              <a:ext uri="{FF2B5EF4-FFF2-40B4-BE49-F238E27FC236}">
                <a16:creationId xmlns:a16="http://schemas.microsoft.com/office/drawing/2014/main" xmlns="" id="{EFDF55BB-D8FF-4DE9-999E-38B90FB90B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6143" y="4326680"/>
            <a:ext cx="2045891" cy="808041"/>
          </a:xfrm>
          <a:prstGeom prst="rect">
            <a:avLst/>
          </a:prstGeom>
        </p:spPr>
      </p:pic>
      <p:pic>
        <p:nvPicPr>
          <p:cNvPr id="9" name="Espace réservé du contenu 9">
            <a:extLst>
              <a:ext uri="{FF2B5EF4-FFF2-40B4-BE49-F238E27FC236}">
                <a16:creationId xmlns:a16="http://schemas.microsoft.com/office/drawing/2014/main" xmlns="" id="{ADA155D2-6F55-4605-A885-02DAB0631F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0430" y="3229247"/>
            <a:ext cx="1762544" cy="1097433"/>
          </a:xfrm>
          <a:prstGeom prst="rect">
            <a:avLst/>
          </a:prstGeom>
        </p:spPr>
      </p:pic>
      <p:pic>
        <p:nvPicPr>
          <p:cNvPr id="10" name="Image 9">
            <a:extLst>
              <a:ext uri="{FF2B5EF4-FFF2-40B4-BE49-F238E27FC236}">
                <a16:creationId xmlns:a16="http://schemas.microsoft.com/office/drawing/2014/main" xmlns="" id="{648DF8D3-CF25-466F-8EE6-0FD58A3278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8319" y="3277521"/>
            <a:ext cx="1741538" cy="500442"/>
          </a:xfrm>
          <a:prstGeom prst="rect">
            <a:avLst/>
          </a:prstGeom>
        </p:spPr>
      </p:pic>
    </p:spTree>
    <p:extLst>
      <p:ext uri="{BB962C8B-B14F-4D97-AF65-F5344CB8AC3E}">
        <p14:creationId xmlns:p14="http://schemas.microsoft.com/office/powerpoint/2010/main" val="10597252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35919E5-3168-4E93-9C0F-03A1500C5893}"/>
              </a:ext>
            </a:extLst>
          </p:cNvPr>
          <p:cNvSpPr/>
          <p:nvPr/>
        </p:nvSpPr>
        <p:spPr>
          <a:xfrm>
            <a:off x="0" y="436297"/>
            <a:ext cx="9144000" cy="6421703"/>
          </a:xfrm>
          <a:prstGeom prst="rect">
            <a:avLst/>
          </a:prstGeom>
          <a:solidFill>
            <a:schemeClr val="lt1">
              <a:alpha val="74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2" name="Titre 1">
            <a:extLst>
              <a:ext uri="{FF2B5EF4-FFF2-40B4-BE49-F238E27FC236}">
                <a16:creationId xmlns:a16="http://schemas.microsoft.com/office/drawing/2014/main" xmlns="" id="{31D992E6-E982-4DC6-994A-BA1663315658}"/>
              </a:ext>
            </a:extLst>
          </p:cNvPr>
          <p:cNvSpPr>
            <a:spLocks noGrp="1"/>
          </p:cNvSpPr>
          <p:nvPr>
            <p:ph type="title"/>
          </p:nvPr>
        </p:nvSpPr>
        <p:spPr>
          <a:xfrm>
            <a:off x="374848" y="576064"/>
            <a:ext cx="8301608" cy="922114"/>
          </a:xfrm>
        </p:spPr>
        <p:txBody>
          <a:bodyPr>
            <a:normAutofit/>
          </a:bodyPr>
          <a:lstStyle/>
          <a:p>
            <a:r>
              <a:rPr lang="fr-CA" dirty="0" smtClean="0">
                <a:solidFill>
                  <a:srgbClr val="000000"/>
                </a:solidFill>
              </a:rPr>
              <a:t>Participation restrictions </a:t>
            </a:r>
            <a:endParaRPr lang="fr-CA" dirty="0">
              <a:solidFill>
                <a:srgbClr val="000000"/>
              </a:solidFill>
            </a:endParaRPr>
          </a:p>
        </p:txBody>
      </p:sp>
      <p:sp>
        <p:nvSpPr>
          <p:cNvPr id="8" name="Espace réservé du numéro de diapositive 6">
            <a:extLst>
              <a:ext uri="{FF2B5EF4-FFF2-40B4-BE49-F238E27FC236}">
                <a16:creationId xmlns:a16="http://schemas.microsoft.com/office/drawing/2014/main" xmlns="" id="{0BF79EC1-7ADE-4363-97EA-CFAFA0E0F798}"/>
              </a:ext>
            </a:extLst>
          </p:cNvPr>
          <p:cNvSpPr>
            <a:spLocks noGrp="1"/>
          </p:cNvSpPr>
          <p:nvPr>
            <p:ph type="sldNum" sz="quarter" idx="12"/>
          </p:nvPr>
        </p:nvSpPr>
        <p:spPr>
          <a:xfrm>
            <a:off x="7478664" y="6466830"/>
            <a:ext cx="1665336" cy="342793"/>
          </a:xfrm>
        </p:spPr>
        <p:txBody>
          <a:bodyPr/>
          <a:lstStyle/>
          <a:p>
            <a:fld id="{3D40EFED-8DDF-436A-B43E-699B51436B40}" type="slidenum">
              <a:rPr lang="fr-CA" b="0" smtClean="0">
                <a:solidFill>
                  <a:srgbClr val="000000"/>
                </a:solidFill>
              </a:rPr>
              <a:pPr/>
              <a:t>3</a:t>
            </a:fld>
            <a:endParaRPr lang="fr-CA" b="0" dirty="0">
              <a:solidFill>
                <a:srgbClr val="000000"/>
              </a:solidFill>
            </a:endParaRPr>
          </a:p>
        </p:txBody>
      </p:sp>
      <p:sp>
        <p:nvSpPr>
          <p:cNvPr id="3" name="Espace réservé du contenu 2">
            <a:extLst>
              <a:ext uri="{FF2B5EF4-FFF2-40B4-BE49-F238E27FC236}">
                <a16:creationId xmlns:a16="http://schemas.microsoft.com/office/drawing/2014/main" xmlns="" id="{238DEFA4-EC15-4774-ACA9-4CCD3AF34C74}"/>
              </a:ext>
            </a:extLst>
          </p:cNvPr>
          <p:cNvSpPr>
            <a:spLocks noGrp="1"/>
          </p:cNvSpPr>
          <p:nvPr>
            <p:ph sz="quarter" idx="1"/>
          </p:nvPr>
        </p:nvSpPr>
        <p:spPr/>
        <p:txBody>
          <a:bodyPr>
            <a:normAutofit/>
          </a:bodyPr>
          <a:lstStyle/>
          <a:p>
            <a:pPr marL="0" indent="0" algn="just">
              <a:buClr>
                <a:srgbClr val="90AF48"/>
              </a:buClr>
              <a:buNone/>
            </a:pPr>
            <a:r>
              <a:rPr lang="fr-CA" sz="2400" dirty="0">
                <a:solidFill>
                  <a:srgbClr val="000000"/>
                </a:solidFill>
                <a:latin typeface="Arial" panose="020B0604020202020204" pitchFamily="34" charset="0"/>
                <a:cs typeface="Arial" panose="020B0604020202020204" pitchFamily="34" charset="0"/>
              </a:rPr>
              <a:t>21 à 64% </a:t>
            </a:r>
            <a:r>
              <a:rPr lang="fr-CA" sz="2400" dirty="0" err="1" smtClean="0">
                <a:solidFill>
                  <a:srgbClr val="000000"/>
                </a:solidFill>
                <a:latin typeface="Arial" panose="020B0604020202020204" pitchFamily="34" charset="0"/>
                <a:cs typeface="Arial" panose="020B0604020202020204" pitchFamily="34" charset="0"/>
              </a:rPr>
              <a:t>will</a:t>
            </a:r>
            <a:r>
              <a:rPr lang="fr-CA" sz="2400" dirty="0" smtClean="0">
                <a:solidFill>
                  <a:srgbClr val="000000"/>
                </a:solidFill>
                <a:latin typeface="Arial" panose="020B0604020202020204" pitchFamily="34" charset="0"/>
                <a:cs typeface="Arial" panose="020B0604020202020204" pitchFamily="34" charset="0"/>
              </a:rPr>
              <a:t> </a:t>
            </a:r>
            <a:r>
              <a:rPr lang="fr-CA" sz="2400" dirty="0" err="1" smtClean="0">
                <a:solidFill>
                  <a:srgbClr val="000000"/>
                </a:solidFill>
                <a:latin typeface="Arial" panose="020B0604020202020204" pitchFamily="34" charset="0"/>
                <a:cs typeface="Arial" panose="020B0604020202020204" pitchFamily="34" charset="0"/>
              </a:rPr>
              <a:t>experienced</a:t>
            </a:r>
            <a:r>
              <a:rPr lang="fr-CA" sz="2400" dirty="0" smtClean="0">
                <a:solidFill>
                  <a:srgbClr val="000000"/>
                </a:solidFill>
                <a:latin typeface="Arial" panose="020B0604020202020204" pitchFamily="34" charset="0"/>
                <a:cs typeface="Arial" panose="020B0604020202020204" pitchFamily="34" charset="0"/>
              </a:rPr>
              <a:t> restriction in </a:t>
            </a:r>
            <a:r>
              <a:rPr lang="fr-CA" sz="2400" dirty="0" err="1" smtClean="0">
                <a:solidFill>
                  <a:srgbClr val="000000"/>
                </a:solidFill>
                <a:latin typeface="Arial" panose="020B0604020202020204" pitchFamily="34" charset="0"/>
                <a:cs typeface="Arial" panose="020B0604020202020204" pitchFamily="34" charset="0"/>
              </a:rPr>
              <a:t>their</a:t>
            </a:r>
            <a:r>
              <a:rPr lang="fr-CA" sz="2400" dirty="0" smtClean="0">
                <a:solidFill>
                  <a:srgbClr val="000000"/>
                </a:solidFill>
                <a:latin typeface="Arial" panose="020B0604020202020204" pitchFamily="34" charset="0"/>
                <a:cs typeface="Arial" panose="020B0604020202020204" pitchFamily="34" charset="0"/>
              </a:rPr>
              <a:t> participation</a:t>
            </a:r>
            <a:r>
              <a:rPr lang="fr-CA" sz="2400" baseline="30000" dirty="0" smtClean="0">
                <a:solidFill>
                  <a:srgbClr val="000000"/>
                </a:solidFill>
                <a:latin typeface="Arial" panose="020B0604020202020204" pitchFamily="34" charset="0"/>
                <a:cs typeface="Arial" panose="020B0604020202020204" pitchFamily="34" charset="0"/>
              </a:rPr>
              <a:t>1</a:t>
            </a:r>
            <a:endParaRPr lang="fr-CA" sz="2400" dirty="0">
              <a:solidFill>
                <a:srgbClr val="000000"/>
              </a:solidFill>
              <a:latin typeface="Arial" panose="020B0604020202020204" pitchFamily="34" charset="0"/>
              <a:cs typeface="Arial" panose="020B0604020202020204" pitchFamily="34" charset="0"/>
            </a:endParaRPr>
          </a:p>
          <a:p>
            <a:pPr marL="702945" lvl="2" indent="-342900" algn="just">
              <a:buClr>
                <a:srgbClr val="90AF48"/>
              </a:buClr>
              <a:buFont typeface="Arial" panose="020B0604020202020204" pitchFamily="34" charset="0"/>
              <a:buChar char="•"/>
            </a:pPr>
            <a:r>
              <a:rPr lang="fr-CA" dirty="0" err="1" smtClean="0">
                <a:solidFill>
                  <a:srgbClr val="000000"/>
                </a:solidFill>
                <a:latin typeface="Arial" panose="020B0604020202020204" pitchFamily="34" charset="0"/>
                <a:cs typeface="Arial" panose="020B0604020202020204" pitchFamily="34" charset="0"/>
              </a:rPr>
              <a:t>Human</a:t>
            </a:r>
            <a:r>
              <a:rPr lang="fr-CA" dirty="0" smtClean="0">
                <a:solidFill>
                  <a:srgbClr val="000000"/>
                </a:solidFill>
                <a:latin typeface="Arial" panose="020B0604020202020204" pitchFamily="34" charset="0"/>
                <a:cs typeface="Arial" panose="020B0604020202020204" pitchFamily="34" charset="0"/>
              </a:rPr>
              <a:t> help </a:t>
            </a:r>
            <a:endParaRPr lang="fr-CA" dirty="0">
              <a:solidFill>
                <a:srgbClr val="000000"/>
              </a:solidFill>
              <a:latin typeface="Arial" panose="020B0604020202020204" pitchFamily="34" charset="0"/>
              <a:cs typeface="Arial" panose="020B0604020202020204" pitchFamily="34" charset="0"/>
            </a:endParaRPr>
          </a:p>
          <a:p>
            <a:pPr marL="702945" lvl="2" indent="-342900" algn="just">
              <a:buClr>
                <a:srgbClr val="90AF48"/>
              </a:buClr>
              <a:buFont typeface="Arial" panose="020B0604020202020204" pitchFamily="34" charset="0"/>
              <a:buChar char="•"/>
              <a:tabLst>
                <a:tab pos="355600" algn="l"/>
                <a:tab pos="711200" algn="l"/>
                <a:tab pos="1079500" algn="l"/>
              </a:tabLst>
            </a:pPr>
            <a:r>
              <a:rPr lang="fr-CA" dirty="0" smtClean="0">
                <a:solidFill>
                  <a:srgbClr val="000000"/>
                </a:solidFill>
                <a:latin typeface="Arial" panose="020B0604020202020204" pitchFamily="34" charset="0"/>
                <a:cs typeface="Arial" panose="020B0604020202020204" pitchFamily="34" charset="0"/>
              </a:rPr>
              <a:t>Most </a:t>
            </a:r>
            <a:r>
              <a:rPr lang="fr-CA" dirty="0" err="1" smtClean="0">
                <a:solidFill>
                  <a:srgbClr val="000000"/>
                </a:solidFill>
                <a:latin typeface="Arial" panose="020B0604020202020204" pitchFamily="34" charset="0"/>
                <a:cs typeface="Arial" panose="020B0604020202020204" pitchFamily="34" charset="0"/>
              </a:rPr>
              <a:t>affected</a:t>
            </a:r>
            <a:r>
              <a:rPr lang="fr-CA" dirty="0" smtClean="0">
                <a:solidFill>
                  <a:srgbClr val="000000"/>
                </a:solidFill>
                <a:latin typeface="Arial" panose="020B0604020202020204" pitchFamily="34" charset="0"/>
                <a:cs typeface="Arial" panose="020B0604020202020204" pitchFamily="34" charset="0"/>
              </a:rPr>
              <a:t> </a:t>
            </a:r>
            <a:r>
              <a:rPr lang="fr-CA" dirty="0" err="1" smtClean="0">
                <a:solidFill>
                  <a:srgbClr val="000000"/>
                </a:solidFill>
                <a:latin typeface="Arial" panose="020B0604020202020204" pitchFamily="34" charset="0"/>
                <a:cs typeface="Arial" panose="020B0604020202020204" pitchFamily="34" charset="0"/>
              </a:rPr>
              <a:t>domains</a:t>
            </a:r>
            <a:endParaRPr lang="fr-CA" dirty="0">
              <a:solidFill>
                <a:srgbClr val="000000"/>
              </a:solidFill>
              <a:latin typeface="Arial" panose="020B0604020202020204" pitchFamily="34" charset="0"/>
              <a:cs typeface="Arial" panose="020B0604020202020204" pitchFamily="34" charset="0"/>
            </a:endParaRPr>
          </a:p>
          <a:p>
            <a:pPr marL="1427163" lvl="2" indent="-428625" algn="just">
              <a:spcBef>
                <a:spcPts val="0"/>
              </a:spcBef>
              <a:buClr>
                <a:srgbClr val="90AF48"/>
              </a:buClr>
              <a:buSzPct val="100000"/>
              <a:buFont typeface="+mj-lt"/>
              <a:buAutoNum type="arabicPeriod"/>
            </a:pPr>
            <a:r>
              <a:rPr lang="fr-CA" sz="2200" dirty="0" err="1" smtClean="0">
                <a:solidFill>
                  <a:srgbClr val="000000"/>
                </a:solidFill>
                <a:latin typeface="Arial" panose="020B0604020202020204" pitchFamily="34" charset="0"/>
                <a:cs typeface="Arial" panose="020B0604020202020204" pitchFamily="34" charset="0"/>
              </a:rPr>
              <a:t>Housing</a:t>
            </a:r>
            <a:endParaRPr lang="fr-CA" sz="2200" dirty="0">
              <a:solidFill>
                <a:srgbClr val="000000"/>
              </a:solidFill>
              <a:latin typeface="Arial" panose="020B0604020202020204" pitchFamily="34" charset="0"/>
              <a:cs typeface="Arial" panose="020B0604020202020204" pitchFamily="34" charset="0"/>
            </a:endParaRPr>
          </a:p>
          <a:p>
            <a:pPr marL="1427163" lvl="2" indent="-428625" algn="just">
              <a:spcBef>
                <a:spcPts val="0"/>
              </a:spcBef>
              <a:buClr>
                <a:srgbClr val="90AF48"/>
              </a:buClr>
              <a:buSzPct val="100000"/>
              <a:buFont typeface="+mj-lt"/>
              <a:buAutoNum type="arabicPeriod"/>
            </a:pPr>
            <a:r>
              <a:rPr lang="fr-CA" sz="2200" dirty="0" err="1" smtClean="0">
                <a:solidFill>
                  <a:srgbClr val="000000"/>
                </a:solidFill>
                <a:latin typeface="Arial" panose="020B0604020202020204" pitchFamily="34" charset="0"/>
                <a:cs typeface="Arial" panose="020B0604020202020204" pitchFamily="34" charset="0"/>
              </a:rPr>
              <a:t>Mobility</a:t>
            </a:r>
            <a:endParaRPr lang="fr-CA" sz="2200" dirty="0">
              <a:solidFill>
                <a:srgbClr val="000000"/>
              </a:solidFill>
              <a:latin typeface="Arial" panose="020B0604020202020204" pitchFamily="34" charset="0"/>
              <a:cs typeface="Arial" panose="020B0604020202020204" pitchFamily="34" charset="0"/>
            </a:endParaRPr>
          </a:p>
          <a:p>
            <a:pPr marL="1427163" lvl="2" indent="-428625" algn="just">
              <a:spcBef>
                <a:spcPts val="0"/>
              </a:spcBef>
              <a:buClr>
                <a:srgbClr val="90AF48"/>
              </a:buClr>
              <a:buSzPct val="100000"/>
              <a:buFont typeface="+mj-lt"/>
              <a:buAutoNum type="arabicPeriod"/>
            </a:pPr>
            <a:r>
              <a:rPr lang="fr-CA" sz="2200" dirty="0" err="1" smtClean="0">
                <a:solidFill>
                  <a:srgbClr val="000000"/>
                </a:solidFill>
                <a:latin typeface="Arial" panose="020B0604020202020204" pitchFamily="34" charset="0"/>
                <a:cs typeface="Arial" panose="020B0604020202020204" pitchFamily="34" charset="0"/>
              </a:rPr>
              <a:t>Work</a:t>
            </a:r>
            <a:endParaRPr lang="fr-CA" sz="2200" dirty="0">
              <a:solidFill>
                <a:srgbClr val="000000"/>
              </a:solidFill>
              <a:latin typeface="Arial" panose="020B0604020202020204" pitchFamily="34" charset="0"/>
              <a:cs typeface="Arial" panose="020B0604020202020204" pitchFamily="34" charset="0"/>
            </a:endParaRPr>
          </a:p>
          <a:p>
            <a:pPr marL="1427163" lvl="2" indent="-428625" algn="just">
              <a:spcBef>
                <a:spcPts val="0"/>
              </a:spcBef>
              <a:buClr>
                <a:srgbClr val="90AF48"/>
              </a:buClr>
              <a:buSzPct val="100000"/>
              <a:buFont typeface="+mj-lt"/>
              <a:buAutoNum type="arabicPeriod"/>
            </a:pPr>
            <a:r>
              <a:rPr lang="fr-CA" sz="2200" dirty="0" err="1" smtClean="0">
                <a:solidFill>
                  <a:srgbClr val="000000"/>
                </a:solidFill>
                <a:latin typeface="Arial" panose="020B0604020202020204" pitchFamily="34" charset="0"/>
                <a:cs typeface="Arial" panose="020B0604020202020204" pitchFamily="34" charset="0"/>
              </a:rPr>
              <a:t>Leisure</a:t>
            </a:r>
            <a:endParaRPr lang="fr-CA" sz="2200" dirty="0">
              <a:solidFill>
                <a:srgbClr val="000000"/>
              </a:solidFill>
              <a:latin typeface="Arial" panose="020B0604020202020204" pitchFamily="34" charset="0"/>
              <a:cs typeface="Arial" panose="020B0604020202020204" pitchFamily="34" charset="0"/>
            </a:endParaRPr>
          </a:p>
          <a:p>
            <a:pPr marL="342900" lvl="2" indent="-342900" algn="just">
              <a:spcBef>
                <a:spcPts val="0"/>
              </a:spcBef>
              <a:buClr>
                <a:srgbClr val="90AF48"/>
              </a:buClr>
              <a:buSzPct val="100000"/>
              <a:buFont typeface="Arial" panose="020B0604020202020204" pitchFamily="34" charset="0"/>
              <a:buChar char="•"/>
            </a:pPr>
            <a:endParaRPr lang="fr-CA" dirty="0">
              <a:solidFill>
                <a:srgbClr val="000000"/>
              </a:solidFill>
              <a:latin typeface="Arial" panose="020B0604020202020204" pitchFamily="34" charset="0"/>
              <a:cs typeface="Arial" panose="020B0604020202020204" pitchFamily="34" charset="0"/>
            </a:endParaRPr>
          </a:p>
          <a:p>
            <a:pPr marL="342900" lvl="2" indent="-342900" algn="just">
              <a:spcBef>
                <a:spcPts val="0"/>
              </a:spcBef>
              <a:buClr>
                <a:srgbClr val="90AF48"/>
              </a:buClr>
              <a:buSzPct val="100000"/>
              <a:buFont typeface="Arial" panose="020B0604020202020204" pitchFamily="34" charset="0"/>
              <a:buChar char="•"/>
            </a:pPr>
            <a:r>
              <a:rPr lang="fr-CA" dirty="0" smtClean="0">
                <a:solidFill>
                  <a:srgbClr val="000000"/>
                </a:solidFill>
                <a:latin typeface="Arial" panose="020B0604020202020204" pitchFamily="34" charset="0"/>
                <a:cs typeface="Arial" panose="020B0604020202020204" pitchFamily="34" charset="0"/>
              </a:rPr>
              <a:t>Change </a:t>
            </a:r>
            <a:r>
              <a:rPr lang="fr-CA" dirty="0" err="1" smtClean="0">
                <a:solidFill>
                  <a:srgbClr val="000000"/>
                </a:solidFill>
                <a:latin typeface="Arial" panose="020B0604020202020204" pitchFamily="34" charset="0"/>
                <a:cs typeface="Arial" panose="020B0604020202020204" pitchFamily="34" charset="0"/>
              </a:rPr>
              <a:t>with</a:t>
            </a:r>
            <a:r>
              <a:rPr lang="fr-CA" dirty="0" smtClean="0">
                <a:solidFill>
                  <a:srgbClr val="000000"/>
                </a:solidFill>
                <a:latin typeface="Arial" panose="020B0604020202020204" pitchFamily="34" charset="0"/>
                <a:cs typeface="Arial" panose="020B0604020202020204" pitchFamily="34" charset="0"/>
              </a:rPr>
              <a:t> time but </a:t>
            </a:r>
            <a:r>
              <a:rPr lang="fr-CA" dirty="0" err="1" smtClean="0">
                <a:solidFill>
                  <a:srgbClr val="000000"/>
                </a:solidFill>
                <a:latin typeface="Arial" panose="020B0604020202020204" pitchFamily="34" charset="0"/>
                <a:cs typeface="Arial" panose="020B0604020202020204" pitchFamily="34" charset="0"/>
              </a:rPr>
              <a:t>most</a:t>
            </a:r>
            <a:r>
              <a:rPr lang="fr-CA" dirty="0" smtClean="0">
                <a:solidFill>
                  <a:srgbClr val="000000"/>
                </a:solidFill>
                <a:latin typeface="Arial" panose="020B0604020202020204" pitchFamily="34" charset="0"/>
                <a:cs typeface="Arial" panose="020B0604020202020204" pitchFamily="34" charset="0"/>
              </a:rPr>
              <a:t> </a:t>
            </a:r>
            <a:r>
              <a:rPr lang="fr-CA" dirty="0" err="1" smtClean="0">
                <a:solidFill>
                  <a:srgbClr val="000000"/>
                </a:solidFill>
                <a:latin typeface="Arial" panose="020B0604020202020204" pitchFamily="34" charset="0"/>
                <a:cs typeface="Arial" panose="020B0604020202020204" pitchFamily="34" charset="0"/>
              </a:rPr>
              <a:t>will</a:t>
            </a:r>
            <a:r>
              <a:rPr lang="fr-CA" dirty="0" smtClean="0">
                <a:solidFill>
                  <a:srgbClr val="000000"/>
                </a:solidFill>
                <a:latin typeface="Arial" panose="020B0604020202020204" pitchFamily="34" charset="0"/>
                <a:cs typeface="Arial" panose="020B0604020202020204" pitchFamily="34" charset="0"/>
              </a:rPr>
              <a:t> </a:t>
            </a:r>
            <a:r>
              <a:rPr lang="fr-CA" dirty="0" err="1" smtClean="0">
                <a:solidFill>
                  <a:srgbClr val="000000"/>
                </a:solidFill>
                <a:latin typeface="Arial" panose="020B0604020202020204" pitchFamily="34" charset="0"/>
                <a:cs typeface="Arial" panose="020B0604020202020204" pitchFamily="34" charset="0"/>
              </a:rPr>
              <a:t>remain</a:t>
            </a:r>
            <a:r>
              <a:rPr lang="fr-CA" dirty="0" smtClean="0">
                <a:solidFill>
                  <a:srgbClr val="000000"/>
                </a:solidFill>
                <a:latin typeface="Arial" panose="020B0604020202020204" pitchFamily="34" charset="0"/>
                <a:cs typeface="Arial" panose="020B0604020202020204" pitchFamily="34" charset="0"/>
              </a:rPr>
              <a:t> </a:t>
            </a:r>
            <a:r>
              <a:rPr lang="fr-CA" dirty="0" err="1" smtClean="0">
                <a:solidFill>
                  <a:srgbClr val="000000"/>
                </a:solidFill>
                <a:latin typeface="Arial" panose="020B0604020202020204" pitchFamily="34" charset="0"/>
                <a:cs typeface="Arial" panose="020B0604020202020204" pitchFamily="34" charset="0"/>
              </a:rPr>
              <a:t>fairly</a:t>
            </a:r>
            <a:r>
              <a:rPr lang="fr-CA" dirty="0" smtClean="0">
                <a:solidFill>
                  <a:srgbClr val="000000"/>
                </a:solidFill>
                <a:latin typeface="Arial" panose="020B0604020202020204" pitchFamily="34" charset="0"/>
                <a:cs typeface="Arial" panose="020B0604020202020204" pitchFamily="34" charset="0"/>
              </a:rPr>
              <a:t> </a:t>
            </a:r>
            <a:r>
              <a:rPr lang="fr-CA" dirty="0" err="1" smtClean="0">
                <a:solidFill>
                  <a:srgbClr val="000000"/>
                </a:solidFill>
                <a:latin typeface="Arial" panose="020B0604020202020204" pitchFamily="34" charset="0"/>
                <a:cs typeface="Arial" panose="020B0604020202020204" pitchFamily="34" charset="0"/>
              </a:rPr>
              <a:t>functionnal</a:t>
            </a:r>
            <a:r>
              <a:rPr lang="fr-CA" dirty="0" smtClean="0">
                <a:solidFill>
                  <a:srgbClr val="000000"/>
                </a:solidFill>
                <a:latin typeface="Arial" panose="020B0604020202020204" pitchFamily="34" charset="0"/>
                <a:cs typeface="Arial" panose="020B0604020202020204" pitchFamily="34" charset="0"/>
              </a:rPr>
              <a:t> to </a:t>
            </a:r>
            <a:r>
              <a:rPr lang="fr-CA" dirty="0" err="1" smtClean="0">
                <a:solidFill>
                  <a:srgbClr val="000000"/>
                </a:solidFill>
                <a:latin typeface="Arial" panose="020B0604020202020204" pitchFamily="34" charset="0"/>
                <a:cs typeface="Arial" panose="020B0604020202020204" pitchFamily="34" charset="0"/>
              </a:rPr>
              <a:t>some</a:t>
            </a:r>
            <a:r>
              <a:rPr lang="fr-CA" dirty="0" smtClean="0">
                <a:solidFill>
                  <a:srgbClr val="000000"/>
                </a:solidFill>
                <a:latin typeface="Arial" panose="020B0604020202020204" pitchFamily="34" charset="0"/>
                <a:cs typeface="Arial" panose="020B0604020202020204" pitchFamily="34" charset="0"/>
              </a:rPr>
              <a:t> </a:t>
            </a:r>
            <a:r>
              <a:rPr lang="fr-CA" dirty="0" err="1" smtClean="0">
                <a:solidFill>
                  <a:srgbClr val="000000"/>
                </a:solidFill>
                <a:latin typeface="Arial" panose="020B0604020202020204" pitchFamily="34" charset="0"/>
                <a:cs typeface="Arial" panose="020B0604020202020204" pitchFamily="34" charset="0"/>
              </a:rPr>
              <a:t>levels</a:t>
            </a:r>
            <a:r>
              <a:rPr lang="fr-CA" dirty="0" smtClean="0">
                <a:solidFill>
                  <a:srgbClr val="000000"/>
                </a:solidFill>
                <a:latin typeface="Arial" panose="020B0604020202020204" pitchFamily="34" charset="0"/>
                <a:cs typeface="Arial" panose="020B0604020202020204" pitchFamily="34" charset="0"/>
              </a:rPr>
              <a:t> </a:t>
            </a:r>
            <a:endParaRPr lang="fr-CA" baseline="30000" dirty="0">
              <a:solidFill>
                <a:srgbClr val="000000"/>
              </a:solidFill>
              <a:latin typeface="Arial" panose="020B0604020202020204" pitchFamily="34" charset="0"/>
              <a:cs typeface="Arial" panose="020B0604020202020204" pitchFamily="34" charset="0"/>
            </a:endParaRPr>
          </a:p>
          <a:p>
            <a:pPr marL="998538" lvl="2" indent="0" algn="just">
              <a:spcBef>
                <a:spcPts val="0"/>
              </a:spcBef>
              <a:buClr>
                <a:srgbClr val="90AF48"/>
              </a:buClr>
              <a:buSzPct val="100000"/>
              <a:buNone/>
            </a:pPr>
            <a:endParaRPr lang="fr-CA" sz="2200" dirty="0">
              <a:solidFill>
                <a:srgbClr val="0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D8712DBB-5990-4F16-9348-A6B4503BC969}"/>
              </a:ext>
            </a:extLst>
          </p:cNvPr>
          <p:cNvSpPr/>
          <p:nvPr/>
        </p:nvSpPr>
        <p:spPr>
          <a:xfrm>
            <a:off x="-26886" y="0"/>
            <a:ext cx="9170886" cy="576064"/>
          </a:xfrm>
          <a:prstGeom prst="rect">
            <a:avLst/>
          </a:prstGeom>
          <a:solidFill>
            <a:srgbClr val="90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extBox 4">
            <a:extLst>
              <a:ext uri="{FF2B5EF4-FFF2-40B4-BE49-F238E27FC236}">
                <a16:creationId xmlns:a16="http://schemas.microsoft.com/office/drawing/2014/main" xmlns="" id="{021A59B4-280D-4E15-BD05-FEAD10B2B70D}"/>
              </a:ext>
            </a:extLst>
          </p:cNvPr>
          <p:cNvSpPr txBox="1"/>
          <p:nvPr/>
        </p:nvSpPr>
        <p:spPr>
          <a:xfrm>
            <a:off x="374848" y="5840549"/>
            <a:ext cx="8027280" cy="338554"/>
          </a:xfrm>
          <a:prstGeom prst="rect">
            <a:avLst/>
          </a:prstGeom>
          <a:noFill/>
        </p:spPr>
        <p:txBody>
          <a:bodyPr wrap="square" rtlCol="0">
            <a:spAutoFit/>
          </a:bodyPr>
          <a:lstStyle/>
          <a:p>
            <a:r>
              <a:rPr lang="fr-FR" sz="1600" baseline="30000" dirty="0">
                <a:solidFill>
                  <a:srgbClr val="000000"/>
                </a:solidFill>
                <a:latin typeface="Arial" panose="020B0604020202020204" pitchFamily="34" charset="0"/>
                <a:cs typeface="Arial" panose="020B0604020202020204" pitchFamily="34" charset="0"/>
              </a:rPr>
              <a:t>1</a:t>
            </a:r>
            <a:r>
              <a:rPr lang="fr-FR" sz="1600" dirty="0">
                <a:solidFill>
                  <a:srgbClr val="000000"/>
                </a:solidFill>
                <a:latin typeface="Arial" panose="020B0604020202020204" pitchFamily="34" charset="0"/>
                <a:cs typeface="Arial" panose="020B0604020202020204" pitchFamily="34" charset="0"/>
              </a:rPr>
              <a:t> </a:t>
            </a:r>
            <a:r>
              <a:rPr lang="da-DK" sz="1600" dirty="0">
                <a:solidFill>
                  <a:srgbClr val="000000"/>
                </a:solidFill>
                <a:latin typeface="Arial" panose="020B0604020202020204" pitchFamily="34" charset="0"/>
                <a:cs typeface="Arial" panose="020B0604020202020204" pitchFamily="34" charset="0"/>
              </a:rPr>
              <a:t>Gagnon et al., 2007 ; </a:t>
            </a:r>
            <a:r>
              <a:rPr lang="fr-FR" sz="1600" baseline="30000" dirty="0">
                <a:solidFill>
                  <a:srgbClr val="000000"/>
                </a:solidFill>
                <a:latin typeface="Arial" panose="020B0604020202020204" pitchFamily="34" charset="0"/>
                <a:cs typeface="Arial" panose="020B0604020202020204" pitchFamily="34" charset="0"/>
              </a:rPr>
              <a:t>2</a:t>
            </a:r>
            <a:r>
              <a:rPr lang="fr-FR" sz="1600" dirty="0">
                <a:solidFill>
                  <a:srgbClr val="000000"/>
                </a:solidFill>
                <a:latin typeface="Arial" panose="020B0604020202020204" pitchFamily="34" charset="0"/>
                <a:cs typeface="Arial" panose="020B0604020202020204" pitchFamily="34" charset="0"/>
              </a:rPr>
              <a:t> </a:t>
            </a:r>
            <a:r>
              <a:rPr lang="fr-CA" sz="1600" dirty="0">
                <a:solidFill>
                  <a:srgbClr val="000000"/>
                </a:solidFill>
                <a:latin typeface="Arial" panose="020B0604020202020204" pitchFamily="34" charset="0"/>
                <a:cs typeface="Arial" panose="020B0604020202020204" pitchFamily="34" charset="0"/>
              </a:rPr>
              <a:t>Raymond et al. </a:t>
            </a:r>
            <a:r>
              <a:rPr lang="fr-CA" sz="1600" dirty="0" smtClean="0">
                <a:solidFill>
                  <a:srgbClr val="000000"/>
                </a:solidFill>
                <a:latin typeface="Arial" panose="020B0604020202020204" pitchFamily="34" charset="0"/>
                <a:cs typeface="Arial" panose="020B0604020202020204" pitchFamily="34" charset="0"/>
              </a:rPr>
              <a:t>(</a:t>
            </a:r>
            <a:r>
              <a:rPr lang="fr-CA" sz="1600" dirty="0" err="1" smtClean="0">
                <a:solidFill>
                  <a:srgbClr val="000000"/>
                </a:solidFill>
                <a:latin typeface="Arial" panose="020B0604020202020204" pitchFamily="34" charset="0"/>
                <a:cs typeface="Arial" panose="020B0604020202020204" pitchFamily="34" charset="0"/>
              </a:rPr>
              <a:t>submitted</a:t>
            </a:r>
            <a:r>
              <a:rPr lang="fr-CA" sz="1600" dirty="0" smtClean="0">
                <a:solidFill>
                  <a:srgbClr val="000000"/>
                </a:solidFill>
                <a:latin typeface="Arial" panose="020B0604020202020204" pitchFamily="34" charset="0"/>
                <a:cs typeface="Arial" panose="020B0604020202020204" pitchFamily="34" charset="0"/>
              </a:rPr>
              <a:t>)</a:t>
            </a:r>
            <a:endParaRPr lang="fr-FR"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8773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35919E5-3168-4E93-9C0F-03A1500C5893}"/>
              </a:ext>
            </a:extLst>
          </p:cNvPr>
          <p:cNvSpPr/>
          <p:nvPr/>
        </p:nvSpPr>
        <p:spPr>
          <a:xfrm>
            <a:off x="0" y="436297"/>
            <a:ext cx="9144000" cy="6421703"/>
          </a:xfrm>
          <a:prstGeom prst="rect">
            <a:avLst/>
          </a:prstGeom>
          <a:solidFill>
            <a:schemeClr val="lt1">
              <a:alpha val="74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2" name="Titre 1">
            <a:extLst>
              <a:ext uri="{FF2B5EF4-FFF2-40B4-BE49-F238E27FC236}">
                <a16:creationId xmlns:a16="http://schemas.microsoft.com/office/drawing/2014/main" xmlns="" id="{31D992E6-E982-4DC6-994A-BA1663315658}"/>
              </a:ext>
            </a:extLst>
          </p:cNvPr>
          <p:cNvSpPr>
            <a:spLocks noGrp="1"/>
          </p:cNvSpPr>
          <p:nvPr>
            <p:ph type="title"/>
          </p:nvPr>
        </p:nvSpPr>
        <p:spPr>
          <a:xfrm>
            <a:off x="374848" y="576064"/>
            <a:ext cx="8301608" cy="922114"/>
          </a:xfrm>
        </p:spPr>
        <p:txBody>
          <a:bodyPr>
            <a:normAutofit/>
          </a:bodyPr>
          <a:lstStyle/>
          <a:p>
            <a:r>
              <a:rPr lang="fr-CA" dirty="0" smtClean="0">
                <a:solidFill>
                  <a:srgbClr val="000000"/>
                </a:solidFill>
              </a:rPr>
              <a:t>Progression over time </a:t>
            </a:r>
            <a:r>
              <a:rPr lang="fr-CA" sz="2200" dirty="0" smtClean="0">
                <a:solidFill>
                  <a:srgbClr val="000000"/>
                </a:solidFill>
              </a:rPr>
              <a:t>(</a:t>
            </a:r>
            <a:r>
              <a:rPr lang="fr-CA" sz="2200" dirty="0" err="1" smtClean="0">
                <a:solidFill>
                  <a:srgbClr val="000000"/>
                </a:solidFill>
              </a:rPr>
              <a:t>previous</a:t>
            </a:r>
            <a:r>
              <a:rPr lang="fr-CA" sz="2200" dirty="0" smtClean="0">
                <a:solidFill>
                  <a:srgbClr val="000000"/>
                </a:solidFill>
              </a:rPr>
              <a:t> </a:t>
            </a:r>
            <a:r>
              <a:rPr lang="fr-CA" sz="2200" dirty="0" err="1" smtClean="0">
                <a:solidFill>
                  <a:srgbClr val="000000"/>
                </a:solidFill>
              </a:rPr>
              <a:t>studies</a:t>
            </a:r>
            <a:r>
              <a:rPr lang="fr-CA" sz="2200" dirty="0">
                <a:solidFill>
                  <a:srgbClr val="000000"/>
                </a:solidFill>
              </a:rPr>
              <a:t>)</a:t>
            </a:r>
            <a:endParaRPr lang="fr-CA" sz="2200" dirty="0">
              <a:solidFill>
                <a:srgbClr val="000000"/>
              </a:solidFill>
            </a:endParaRPr>
          </a:p>
        </p:txBody>
      </p:sp>
      <p:sp>
        <p:nvSpPr>
          <p:cNvPr id="10" name="Espace réservé du numéro de diapositive 6">
            <a:extLst>
              <a:ext uri="{FF2B5EF4-FFF2-40B4-BE49-F238E27FC236}">
                <a16:creationId xmlns:a16="http://schemas.microsoft.com/office/drawing/2014/main" xmlns="" id="{CF481B9F-9A07-4337-A51E-39F7634E8825}"/>
              </a:ext>
            </a:extLst>
          </p:cNvPr>
          <p:cNvSpPr>
            <a:spLocks noGrp="1"/>
          </p:cNvSpPr>
          <p:nvPr>
            <p:ph type="sldNum" sz="quarter" idx="12"/>
          </p:nvPr>
        </p:nvSpPr>
        <p:spPr>
          <a:xfrm>
            <a:off x="7478664" y="6466830"/>
            <a:ext cx="1665336" cy="342793"/>
          </a:xfrm>
        </p:spPr>
        <p:txBody>
          <a:bodyPr/>
          <a:lstStyle/>
          <a:p>
            <a:fld id="{3D40EFED-8DDF-436A-B43E-699B51436B40}" type="slidenum">
              <a:rPr lang="fr-CA" b="0" smtClean="0">
                <a:solidFill>
                  <a:srgbClr val="000000"/>
                </a:solidFill>
              </a:rPr>
              <a:pPr/>
              <a:t>4</a:t>
            </a:fld>
            <a:endParaRPr lang="fr-CA" b="0" dirty="0">
              <a:solidFill>
                <a:srgbClr val="000000"/>
              </a:solidFill>
            </a:endParaRPr>
          </a:p>
        </p:txBody>
      </p:sp>
      <p:sp>
        <p:nvSpPr>
          <p:cNvPr id="3" name="Espace réservé du contenu 2">
            <a:extLst>
              <a:ext uri="{FF2B5EF4-FFF2-40B4-BE49-F238E27FC236}">
                <a16:creationId xmlns:a16="http://schemas.microsoft.com/office/drawing/2014/main" xmlns="" id="{238DEFA4-EC15-4774-ACA9-4CCD3AF34C74}"/>
              </a:ext>
            </a:extLst>
          </p:cNvPr>
          <p:cNvSpPr>
            <a:spLocks noGrp="1"/>
          </p:cNvSpPr>
          <p:nvPr>
            <p:ph sz="quarter" idx="1"/>
          </p:nvPr>
        </p:nvSpPr>
        <p:spPr/>
        <p:txBody>
          <a:bodyPr>
            <a:normAutofit/>
          </a:bodyPr>
          <a:lstStyle/>
          <a:p>
            <a:pPr marL="68580" lvl="1" indent="0" algn="just">
              <a:buNone/>
            </a:pPr>
            <a:r>
              <a:rPr lang="fr-CA" dirty="0" smtClean="0">
                <a:solidFill>
                  <a:srgbClr val="000000"/>
                </a:solidFill>
                <a:latin typeface="Arial" panose="020B0604020202020204" pitchFamily="34" charset="0"/>
                <a:cs typeface="Arial" panose="020B0604020202020204" pitchFamily="34" charset="0"/>
              </a:rPr>
              <a:t>Change in in participation over time </a:t>
            </a:r>
            <a:endParaRPr lang="fr-CA" sz="2600" dirty="0">
              <a:solidFill>
                <a:srgbClr val="000000"/>
              </a:solidFill>
              <a:latin typeface="Arial" panose="020B0604020202020204" pitchFamily="34" charset="0"/>
              <a:cs typeface="Arial" panose="020B0604020202020204" pitchFamily="34" charset="0"/>
            </a:endParaRPr>
          </a:p>
          <a:p>
            <a:pPr marL="630238" lvl="1" indent="-273050" algn="just">
              <a:buClr>
                <a:srgbClr val="90AF48"/>
              </a:buClr>
            </a:pPr>
            <a:r>
              <a:rPr lang="fr-CA" sz="2600" dirty="0">
                <a:solidFill>
                  <a:srgbClr val="000000"/>
                </a:solidFill>
                <a:latin typeface="Arial" panose="020B0604020202020204" pitchFamily="34" charset="0"/>
                <a:cs typeface="Arial" panose="020B0604020202020204" pitchFamily="34" charset="0"/>
              </a:rPr>
              <a:t>      </a:t>
            </a:r>
            <a:r>
              <a:rPr lang="fr-CA" sz="2600" dirty="0" err="1" smtClean="0">
                <a:solidFill>
                  <a:srgbClr val="000000"/>
                </a:solidFill>
                <a:latin typeface="Arial" panose="020B0604020202020204" pitchFamily="34" charset="0"/>
                <a:cs typeface="Arial" panose="020B0604020202020204" pitchFamily="34" charset="0"/>
              </a:rPr>
              <a:t>slowly</a:t>
            </a:r>
            <a:r>
              <a:rPr lang="fr-CA" sz="2600" dirty="0" smtClean="0">
                <a:solidFill>
                  <a:srgbClr val="000000"/>
                </a:solidFill>
                <a:latin typeface="Arial" panose="020B0604020202020204" pitchFamily="34" charset="0"/>
                <a:cs typeface="Arial" panose="020B0604020202020204" pitchFamily="34" charset="0"/>
              </a:rPr>
              <a:t> more </a:t>
            </a:r>
            <a:r>
              <a:rPr lang="fr-CA" sz="2600" dirty="0" err="1" smtClean="0">
                <a:solidFill>
                  <a:srgbClr val="000000"/>
                </a:solidFill>
                <a:latin typeface="Arial" panose="020B0604020202020204" pitchFamily="34" charset="0"/>
                <a:cs typeface="Arial" panose="020B0604020202020204" pitchFamily="34" charset="0"/>
              </a:rPr>
              <a:t>difficult</a:t>
            </a:r>
            <a:r>
              <a:rPr lang="fr-CA" sz="2600" dirty="0" smtClean="0">
                <a:solidFill>
                  <a:srgbClr val="000000"/>
                </a:solidFill>
                <a:latin typeface="Arial" panose="020B0604020202020204" pitchFamily="34" charset="0"/>
                <a:cs typeface="Arial" panose="020B0604020202020204" pitchFamily="34" charset="0"/>
              </a:rPr>
              <a:t> to </a:t>
            </a:r>
            <a:r>
              <a:rPr lang="fr-CA" sz="2600" dirty="0" err="1" smtClean="0">
                <a:solidFill>
                  <a:srgbClr val="000000"/>
                </a:solidFill>
                <a:latin typeface="Arial" panose="020B0604020202020204" pitchFamily="34" charset="0"/>
                <a:cs typeface="Arial" panose="020B0604020202020204" pitchFamily="34" charset="0"/>
              </a:rPr>
              <a:t>perform</a:t>
            </a:r>
            <a:r>
              <a:rPr lang="fr-CA" sz="2600" dirty="0" smtClean="0">
                <a:solidFill>
                  <a:srgbClr val="000000"/>
                </a:solidFill>
                <a:latin typeface="Arial" panose="020B0604020202020204" pitchFamily="34" charset="0"/>
                <a:cs typeface="Arial" panose="020B0604020202020204" pitchFamily="34" charset="0"/>
              </a:rPr>
              <a:t> </a:t>
            </a:r>
            <a:r>
              <a:rPr lang="fr-CA" sz="2600" dirty="0" err="1" smtClean="0">
                <a:solidFill>
                  <a:srgbClr val="000000"/>
                </a:solidFill>
                <a:latin typeface="Arial" panose="020B0604020202020204" pitchFamily="34" charset="0"/>
                <a:cs typeface="Arial" panose="020B0604020202020204" pitchFamily="34" charset="0"/>
              </a:rPr>
              <a:t>activities</a:t>
            </a:r>
            <a:r>
              <a:rPr lang="fr-CA" sz="2600" dirty="0" smtClean="0">
                <a:solidFill>
                  <a:srgbClr val="000000"/>
                </a:solidFill>
                <a:latin typeface="Arial" panose="020B0604020202020204" pitchFamily="34" charset="0"/>
                <a:cs typeface="Arial" panose="020B0604020202020204" pitchFamily="34" charset="0"/>
              </a:rPr>
              <a:t> </a:t>
            </a:r>
          </a:p>
          <a:p>
            <a:pPr marL="1222375" lvl="2" indent="-457200" algn="just">
              <a:buClr>
                <a:srgbClr val="90AF48"/>
              </a:buClr>
              <a:buFont typeface="Arial" panose="020B0604020202020204" pitchFamily="34" charset="0"/>
              <a:buChar char="•"/>
            </a:pPr>
            <a:r>
              <a:rPr lang="fr-CA" dirty="0" smtClean="0">
                <a:solidFill>
                  <a:srgbClr val="000000"/>
                </a:solidFill>
                <a:latin typeface="Arial" panose="020B0604020202020204" pitchFamily="34" charset="0"/>
                <a:cs typeface="Arial" panose="020B0604020202020204" pitchFamily="34" charset="0"/>
              </a:rPr>
              <a:t>Nutrition and </a:t>
            </a:r>
            <a:r>
              <a:rPr lang="fr-CA" dirty="0" err="1" smtClean="0">
                <a:solidFill>
                  <a:srgbClr val="000000"/>
                </a:solidFill>
                <a:latin typeface="Arial" panose="020B0604020202020204" pitchFamily="34" charset="0"/>
                <a:cs typeface="Arial" panose="020B0604020202020204" pitchFamily="34" charset="0"/>
              </a:rPr>
              <a:t>personal</a:t>
            </a:r>
            <a:r>
              <a:rPr lang="fr-CA" dirty="0" smtClean="0">
                <a:solidFill>
                  <a:srgbClr val="000000"/>
                </a:solidFill>
                <a:latin typeface="Arial" panose="020B0604020202020204" pitchFamily="34" charset="0"/>
                <a:cs typeface="Arial" panose="020B0604020202020204" pitchFamily="34" charset="0"/>
              </a:rPr>
              <a:t> care </a:t>
            </a:r>
            <a:r>
              <a:rPr lang="fr-CA" baseline="30000" dirty="0" smtClean="0">
                <a:solidFill>
                  <a:srgbClr val="000000"/>
                </a:solidFill>
                <a:latin typeface="Arial" panose="020B0604020202020204" pitchFamily="34" charset="0"/>
                <a:cs typeface="Arial" panose="020B0604020202020204" pitchFamily="34" charset="0"/>
              </a:rPr>
              <a:t>1,2  </a:t>
            </a:r>
            <a:endParaRPr lang="fr-CA" baseline="30000" dirty="0">
              <a:solidFill>
                <a:srgbClr val="000000"/>
              </a:solidFill>
              <a:latin typeface="Arial" panose="020B0604020202020204" pitchFamily="34" charset="0"/>
              <a:cs typeface="Arial" panose="020B0604020202020204" pitchFamily="34" charset="0"/>
            </a:endParaRPr>
          </a:p>
          <a:p>
            <a:pPr marL="1222375" lvl="2" indent="-457200" algn="just">
              <a:buClr>
                <a:srgbClr val="90AF48"/>
              </a:buClr>
              <a:buFont typeface="Arial" panose="020B0604020202020204" pitchFamily="34" charset="0"/>
              <a:buChar char="•"/>
            </a:pPr>
            <a:r>
              <a:rPr lang="fr-CA" dirty="0" err="1" smtClean="0">
                <a:solidFill>
                  <a:srgbClr val="000000"/>
                </a:solidFill>
                <a:latin typeface="Arial" panose="020B0604020202020204" pitchFamily="34" charset="0"/>
                <a:cs typeface="Arial" panose="020B0604020202020204" pitchFamily="34" charset="0"/>
              </a:rPr>
              <a:t>Housing</a:t>
            </a:r>
            <a:r>
              <a:rPr lang="fr-CA" dirty="0" smtClean="0">
                <a:solidFill>
                  <a:srgbClr val="000000"/>
                </a:solidFill>
                <a:latin typeface="Arial" panose="020B0604020202020204" pitchFamily="34" charset="0"/>
                <a:cs typeface="Arial" panose="020B0604020202020204" pitchFamily="34" charset="0"/>
              </a:rPr>
              <a:t> </a:t>
            </a:r>
            <a:r>
              <a:rPr lang="fr-CA" baseline="30000" dirty="0" smtClean="0">
                <a:solidFill>
                  <a:srgbClr val="000000"/>
                </a:solidFill>
                <a:latin typeface="Arial" panose="020B0604020202020204" pitchFamily="34" charset="0"/>
                <a:cs typeface="Arial" panose="020B0604020202020204" pitchFamily="34" charset="0"/>
              </a:rPr>
              <a:t>1,2</a:t>
            </a:r>
            <a:r>
              <a:rPr lang="fr-CA" dirty="0" smtClean="0">
                <a:solidFill>
                  <a:srgbClr val="000000"/>
                </a:solidFill>
                <a:latin typeface="Arial" panose="020B0604020202020204" pitchFamily="34" charset="0"/>
                <a:cs typeface="Arial" panose="020B0604020202020204" pitchFamily="34" charset="0"/>
              </a:rPr>
              <a:t>  </a:t>
            </a:r>
            <a:endParaRPr lang="fr-CA" dirty="0">
              <a:solidFill>
                <a:srgbClr val="000000"/>
              </a:solidFill>
              <a:latin typeface="Arial" panose="020B0604020202020204" pitchFamily="34" charset="0"/>
              <a:cs typeface="Arial" panose="020B0604020202020204" pitchFamily="34" charset="0"/>
            </a:endParaRPr>
          </a:p>
          <a:p>
            <a:pPr marL="1222375" lvl="2" indent="-457200" algn="just">
              <a:buClr>
                <a:srgbClr val="90AF48"/>
              </a:buClr>
              <a:buFont typeface="Arial" panose="020B0604020202020204" pitchFamily="34" charset="0"/>
              <a:buChar char="•"/>
            </a:pPr>
            <a:r>
              <a:rPr lang="fr-CA" dirty="0" err="1" smtClean="0">
                <a:solidFill>
                  <a:srgbClr val="000000"/>
                </a:solidFill>
                <a:latin typeface="Arial" panose="020B0604020202020204" pitchFamily="34" charset="0"/>
                <a:cs typeface="Arial" panose="020B0604020202020204" pitchFamily="34" charset="0"/>
              </a:rPr>
              <a:t>Mobility</a:t>
            </a:r>
            <a:r>
              <a:rPr lang="fr-CA" dirty="0" smtClean="0">
                <a:solidFill>
                  <a:srgbClr val="000000"/>
                </a:solidFill>
                <a:latin typeface="Arial" panose="020B0604020202020204" pitchFamily="34" charset="0"/>
                <a:cs typeface="Arial" panose="020B0604020202020204" pitchFamily="34" charset="0"/>
              </a:rPr>
              <a:t> </a:t>
            </a:r>
            <a:r>
              <a:rPr lang="fr-CA" baseline="30000" dirty="0" smtClean="0">
                <a:solidFill>
                  <a:srgbClr val="000000"/>
                </a:solidFill>
                <a:latin typeface="Arial" panose="020B0604020202020204" pitchFamily="34" charset="0"/>
                <a:cs typeface="Arial" panose="020B0604020202020204" pitchFamily="34" charset="0"/>
              </a:rPr>
              <a:t>2</a:t>
            </a:r>
            <a:endParaRPr lang="fr-CA" dirty="0">
              <a:solidFill>
                <a:srgbClr val="000000"/>
              </a:solidFill>
              <a:latin typeface="Arial" panose="020B0604020202020204" pitchFamily="34" charset="0"/>
              <a:cs typeface="Arial" panose="020B0604020202020204" pitchFamily="34" charset="0"/>
            </a:endParaRPr>
          </a:p>
          <a:p>
            <a:pPr marL="1222375" lvl="2" indent="-457200" algn="just">
              <a:buClr>
                <a:srgbClr val="90AF48"/>
              </a:buClr>
              <a:buFont typeface="Arial" panose="020B0604020202020204" pitchFamily="34" charset="0"/>
              <a:buChar char="•"/>
            </a:pPr>
            <a:r>
              <a:rPr lang="fr-CA" dirty="0" err="1" smtClean="0">
                <a:solidFill>
                  <a:srgbClr val="000000"/>
                </a:solidFill>
                <a:latin typeface="Arial" panose="020B0604020202020204" pitchFamily="34" charset="0"/>
                <a:cs typeface="Arial" panose="020B0604020202020204" pitchFamily="34" charset="0"/>
              </a:rPr>
              <a:t>Leisure</a:t>
            </a:r>
            <a:r>
              <a:rPr lang="fr-CA" dirty="0" smtClean="0">
                <a:solidFill>
                  <a:srgbClr val="000000"/>
                </a:solidFill>
                <a:latin typeface="Arial" panose="020B0604020202020204" pitchFamily="34" charset="0"/>
                <a:cs typeface="Arial" panose="020B0604020202020204" pitchFamily="34" charset="0"/>
              </a:rPr>
              <a:t> </a:t>
            </a:r>
            <a:r>
              <a:rPr lang="fr-CA" baseline="30000" dirty="0" smtClean="0">
                <a:solidFill>
                  <a:srgbClr val="000000"/>
                </a:solidFill>
                <a:latin typeface="Arial" panose="020B0604020202020204" pitchFamily="34" charset="0"/>
                <a:cs typeface="Arial" panose="020B0604020202020204" pitchFamily="34" charset="0"/>
              </a:rPr>
              <a:t>2</a:t>
            </a:r>
            <a:endParaRPr lang="fr-CA" baseline="30000" dirty="0">
              <a:solidFill>
                <a:srgbClr val="000000"/>
              </a:solidFill>
              <a:latin typeface="Arial" panose="020B0604020202020204" pitchFamily="34" charset="0"/>
              <a:cs typeface="Arial" panose="020B0604020202020204" pitchFamily="34" charset="0"/>
            </a:endParaRPr>
          </a:p>
          <a:p>
            <a:pPr marL="80963" lvl="2" indent="0" algn="just">
              <a:buNone/>
            </a:pPr>
            <a:r>
              <a:rPr lang="fr-CA" sz="2600" dirty="0" smtClean="0">
                <a:solidFill>
                  <a:srgbClr val="000000"/>
                </a:solidFill>
                <a:latin typeface="Arial" panose="020B0604020202020204" pitchFamily="34" charset="0"/>
                <a:cs typeface="Arial" panose="020B0604020202020204" pitchFamily="34" charset="0"/>
              </a:rPr>
              <a:t>All </a:t>
            </a:r>
            <a:r>
              <a:rPr lang="fr-CA" sz="2600" dirty="0" err="1" smtClean="0">
                <a:solidFill>
                  <a:srgbClr val="000000"/>
                </a:solidFill>
                <a:latin typeface="Arial" panose="020B0604020202020204" pitchFamily="34" charset="0"/>
                <a:cs typeface="Arial" panose="020B0604020202020204" pitchFamily="34" charset="0"/>
              </a:rPr>
              <a:t>members</a:t>
            </a:r>
            <a:r>
              <a:rPr lang="fr-CA" sz="2600" dirty="0" smtClean="0">
                <a:solidFill>
                  <a:srgbClr val="000000"/>
                </a:solidFill>
                <a:latin typeface="Arial" panose="020B0604020202020204" pitchFamily="34" charset="0"/>
                <a:cs typeface="Arial" panose="020B0604020202020204" pitchFamily="34" charset="0"/>
              </a:rPr>
              <a:t> of the </a:t>
            </a:r>
            <a:r>
              <a:rPr lang="fr-CA" sz="2600" dirty="0" err="1" smtClean="0">
                <a:solidFill>
                  <a:srgbClr val="000000"/>
                </a:solidFill>
                <a:latin typeface="Arial" panose="020B0604020202020204" pitchFamily="34" charset="0"/>
                <a:cs typeface="Arial" panose="020B0604020202020204" pitchFamily="34" charset="0"/>
              </a:rPr>
              <a:t>family</a:t>
            </a:r>
            <a:r>
              <a:rPr lang="fr-CA" sz="2600" dirty="0" smtClean="0">
                <a:solidFill>
                  <a:srgbClr val="000000"/>
                </a:solidFill>
                <a:latin typeface="Arial" panose="020B0604020202020204" pitchFamily="34" charset="0"/>
                <a:cs typeface="Arial" panose="020B0604020202020204" pitchFamily="34" charset="0"/>
              </a:rPr>
              <a:t> </a:t>
            </a:r>
            <a:r>
              <a:rPr lang="fr-CA" sz="2600" dirty="0" err="1" smtClean="0">
                <a:solidFill>
                  <a:srgbClr val="000000"/>
                </a:solidFill>
                <a:latin typeface="Arial" panose="020B0604020202020204" pitchFamily="34" charset="0"/>
                <a:cs typeface="Arial" panose="020B0604020202020204" pitchFamily="34" charset="0"/>
              </a:rPr>
              <a:t>will</a:t>
            </a:r>
            <a:r>
              <a:rPr lang="fr-CA" sz="2600" dirty="0" smtClean="0">
                <a:solidFill>
                  <a:srgbClr val="000000"/>
                </a:solidFill>
                <a:latin typeface="Arial" panose="020B0604020202020204" pitchFamily="34" charset="0"/>
                <a:cs typeface="Arial" panose="020B0604020202020204" pitchFamily="34" charset="0"/>
              </a:rPr>
              <a:t> tend to change </a:t>
            </a:r>
            <a:r>
              <a:rPr lang="fr-CA" sz="2600" dirty="0" err="1" smtClean="0">
                <a:solidFill>
                  <a:srgbClr val="000000"/>
                </a:solidFill>
                <a:latin typeface="Arial" panose="020B0604020202020204" pitchFamily="34" charset="0"/>
                <a:cs typeface="Arial" panose="020B0604020202020204" pitchFamily="34" charset="0"/>
              </a:rPr>
              <a:t>their</a:t>
            </a:r>
            <a:r>
              <a:rPr lang="fr-CA" sz="2600" dirty="0" smtClean="0">
                <a:solidFill>
                  <a:srgbClr val="000000"/>
                </a:solidFill>
                <a:latin typeface="Arial" panose="020B0604020202020204" pitchFamily="34" charset="0"/>
                <a:cs typeface="Arial" panose="020B0604020202020204" pitchFamily="34" charset="0"/>
              </a:rPr>
              <a:t> routine</a:t>
            </a:r>
            <a:r>
              <a:rPr lang="fr-CA" sz="2600" baseline="30000" dirty="0" smtClean="0">
                <a:solidFill>
                  <a:srgbClr val="000000"/>
                </a:solidFill>
                <a:latin typeface="Arial" panose="020B0604020202020204" pitchFamily="34" charset="0"/>
                <a:cs typeface="Arial" panose="020B0604020202020204" pitchFamily="34" charset="0"/>
              </a:rPr>
              <a:t>3</a:t>
            </a:r>
            <a:endParaRPr lang="fr-CA" sz="2600" baseline="30000" dirty="0">
              <a:solidFill>
                <a:srgbClr val="000000"/>
              </a:solidFill>
              <a:latin typeface="Arial" panose="020B0604020202020204" pitchFamily="34" charset="0"/>
              <a:cs typeface="Arial" panose="020B0604020202020204" pitchFamily="34" charset="0"/>
            </a:endParaRPr>
          </a:p>
          <a:p>
            <a:pPr marL="815975" lvl="2" indent="-457200" algn="just">
              <a:buClr>
                <a:srgbClr val="90AF48"/>
              </a:buClr>
              <a:buFont typeface="Arial" panose="020B0604020202020204" pitchFamily="34" charset="0"/>
              <a:buChar char="•"/>
              <a:tabLst>
                <a:tab pos="620713" algn="l"/>
              </a:tabLst>
            </a:pPr>
            <a:r>
              <a:rPr lang="fr-CA" sz="2600" dirty="0" err="1" smtClean="0">
                <a:solidFill>
                  <a:srgbClr val="000000"/>
                </a:solidFill>
                <a:latin typeface="Arial" panose="020B0604020202020204" pitchFamily="34" charset="0"/>
                <a:cs typeface="Arial" panose="020B0604020202020204" pitchFamily="34" charset="0"/>
              </a:rPr>
              <a:t>Giving</a:t>
            </a:r>
            <a:r>
              <a:rPr lang="fr-CA" sz="2600" dirty="0" smtClean="0">
                <a:solidFill>
                  <a:srgbClr val="000000"/>
                </a:solidFill>
                <a:latin typeface="Arial" panose="020B0604020202020204" pitchFamily="34" charset="0"/>
                <a:cs typeface="Arial" panose="020B0604020202020204" pitchFamily="34" charset="0"/>
              </a:rPr>
              <a:t> up </a:t>
            </a:r>
            <a:r>
              <a:rPr lang="fr-CA" sz="2600" dirty="0" err="1" smtClean="0">
                <a:solidFill>
                  <a:srgbClr val="000000"/>
                </a:solidFill>
                <a:latin typeface="Arial" panose="020B0604020202020204" pitchFamily="34" charset="0"/>
                <a:cs typeface="Arial" panose="020B0604020202020204" pitchFamily="34" charset="0"/>
              </a:rPr>
              <a:t>some</a:t>
            </a:r>
            <a:r>
              <a:rPr lang="fr-CA" sz="2600" dirty="0" smtClean="0">
                <a:solidFill>
                  <a:srgbClr val="000000"/>
                </a:solidFill>
                <a:latin typeface="Arial" panose="020B0604020202020204" pitchFamily="34" charset="0"/>
                <a:cs typeface="Arial" panose="020B0604020202020204" pitchFamily="34" charset="0"/>
              </a:rPr>
              <a:t> </a:t>
            </a:r>
            <a:r>
              <a:rPr lang="fr-CA" sz="2600" dirty="0" err="1" smtClean="0">
                <a:solidFill>
                  <a:srgbClr val="000000"/>
                </a:solidFill>
                <a:latin typeface="Arial" panose="020B0604020202020204" pitchFamily="34" charset="0"/>
                <a:cs typeface="Arial" panose="020B0604020202020204" pitchFamily="34" charset="0"/>
              </a:rPr>
              <a:t>activities</a:t>
            </a:r>
            <a:r>
              <a:rPr lang="fr-CA" sz="2600" dirty="0" smtClean="0">
                <a:solidFill>
                  <a:srgbClr val="000000"/>
                </a:solidFill>
                <a:latin typeface="Arial" panose="020B0604020202020204" pitchFamily="34" charset="0"/>
                <a:cs typeface="Arial" panose="020B0604020202020204" pitchFamily="34" charset="0"/>
              </a:rPr>
              <a:t> </a:t>
            </a:r>
            <a:r>
              <a:rPr lang="fr-CA" sz="2600" baseline="30000" dirty="0" smtClean="0">
                <a:solidFill>
                  <a:srgbClr val="000000"/>
                </a:solidFill>
                <a:latin typeface="Arial" panose="020B0604020202020204" pitchFamily="34" charset="0"/>
                <a:cs typeface="Arial" panose="020B0604020202020204" pitchFamily="34" charset="0"/>
              </a:rPr>
              <a:t>4</a:t>
            </a:r>
            <a:endParaRPr lang="fr-CA" sz="2600" baseline="30000" dirty="0">
              <a:solidFill>
                <a:srgbClr val="000000"/>
              </a:solidFill>
              <a:latin typeface="Arial" panose="020B0604020202020204" pitchFamily="34" charset="0"/>
              <a:cs typeface="Arial" panose="020B0604020202020204" pitchFamily="34" charset="0"/>
            </a:endParaRPr>
          </a:p>
          <a:p>
            <a:pPr marL="815975" lvl="2" indent="-457200" algn="just">
              <a:buClr>
                <a:srgbClr val="90AF48"/>
              </a:buClr>
              <a:buFont typeface="Arial" panose="020B0604020202020204" pitchFamily="34" charset="0"/>
              <a:buChar char="•"/>
              <a:tabLst>
                <a:tab pos="620713" algn="l"/>
              </a:tabLst>
            </a:pPr>
            <a:r>
              <a:rPr lang="fr-CA" sz="2600" dirty="0" err="1" smtClean="0">
                <a:solidFill>
                  <a:srgbClr val="000000"/>
                </a:solidFill>
                <a:latin typeface="Arial" panose="020B0604020202020204" pitchFamily="34" charset="0"/>
                <a:cs typeface="Arial" panose="020B0604020202020204" pitchFamily="34" charset="0"/>
              </a:rPr>
              <a:t>Partly</a:t>
            </a:r>
            <a:r>
              <a:rPr lang="fr-CA" sz="2600" dirty="0" smtClean="0">
                <a:solidFill>
                  <a:srgbClr val="000000"/>
                </a:solidFill>
                <a:latin typeface="Arial" panose="020B0604020202020204" pitchFamily="34" charset="0"/>
                <a:cs typeface="Arial" panose="020B0604020202020204" pitchFamily="34" charset="0"/>
              </a:rPr>
              <a:t> </a:t>
            </a:r>
            <a:r>
              <a:rPr lang="fr-CA" sz="2600" dirty="0" err="1" smtClean="0">
                <a:solidFill>
                  <a:srgbClr val="000000"/>
                </a:solidFill>
                <a:latin typeface="Arial" panose="020B0604020202020204" pitchFamily="34" charset="0"/>
                <a:cs typeface="Arial" panose="020B0604020202020204" pitchFamily="34" charset="0"/>
              </a:rPr>
              <a:t>participating</a:t>
            </a:r>
            <a:r>
              <a:rPr lang="fr-CA" sz="2600" dirty="0" smtClean="0">
                <a:solidFill>
                  <a:srgbClr val="000000"/>
                </a:solidFill>
                <a:latin typeface="Arial" panose="020B0604020202020204" pitchFamily="34" charset="0"/>
                <a:cs typeface="Arial" panose="020B0604020202020204" pitchFamily="34" charset="0"/>
              </a:rPr>
              <a:t> </a:t>
            </a:r>
            <a:r>
              <a:rPr lang="fr-CA" sz="2600" baseline="30000" dirty="0" smtClean="0">
                <a:solidFill>
                  <a:srgbClr val="000000"/>
                </a:solidFill>
                <a:latin typeface="Arial" panose="020B0604020202020204" pitchFamily="34" charset="0"/>
                <a:cs typeface="Arial" panose="020B0604020202020204" pitchFamily="34" charset="0"/>
              </a:rPr>
              <a:t>5</a:t>
            </a:r>
            <a:endParaRPr lang="fr-CA" sz="2600" baseline="30000" dirty="0">
              <a:solidFill>
                <a:srgbClr val="000000"/>
              </a:solidFill>
              <a:latin typeface="Arial" panose="020B0604020202020204" pitchFamily="34" charset="0"/>
              <a:cs typeface="Arial" panose="020B0604020202020204" pitchFamily="34" charset="0"/>
            </a:endParaRPr>
          </a:p>
          <a:p>
            <a:pPr marL="998538" lvl="2" indent="0" algn="just">
              <a:spcBef>
                <a:spcPts val="0"/>
              </a:spcBef>
              <a:buClr>
                <a:srgbClr val="90AF48"/>
              </a:buClr>
              <a:buSzPct val="100000"/>
              <a:buNone/>
            </a:pPr>
            <a:endParaRPr lang="fr-CA" sz="2200" dirty="0">
              <a:solidFill>
                <a:srgbClr val="0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D8712DBB-5990-4F16-9348-A6B4503BC969}"/>
              </a:ext>
            </a:extLst>
          </p:cNvPr>
          <p:cNvSpPr/>
          <p:nvPr/>
        </p:nvSpPr>
        <p:spPr>
          <a:xfrm>
            <a:off x="-26886" y="0"/>
            <a:ext cx="9170886" cy="576064"/>
          </a:xfrm>
          <a:prstGeom prst="rect">
            <a:avLst/>
          </a:prstGeom>
          <a:solidFill>
            <a:srgbClr val="90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Flèche vers le haut 10">
            <a:extLst>
              <a:ext uri="{FF2B5EF4-FFF2-40B4-BE49-F238E27FC236}">
                <a16:creationId xmlns:a16="http://schemas.microsoft.com/office/drawing/2014/main" xmlns="" id="{CB86780E-99F9-4D08-B6A4-424639BA8152}"/>
              </a:ext>
            </a:extLst>
          </p:cNvPr>
          <p:cNvSpPr/>
          <p:nvPr/>
        </p:nvSpPr>
        <p:spPr>
          <a:xfrm>
            <a:off x="1086468" y="2101050"/>
            <a:ext cx="356924" cy="396386"/>
          </a:xfrm>
          <a:prstGeom prst="upArrow">
            <a:avLst/>
          </a:prstGeom>
          <a:solidFill>
            <a:srgbClr val="90AF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TextBox 4">
            <a:extLst>
              <a:ext uri="{FF2B5EF4-FFF2-40B4-BE49-F238E27FC236}">
                <a16:creationId xmlns:a16="http://schemas.microsoft.com/office/drawing/2014/main" xmlns="" id="{059EC96D-4124-4923-9765-22AA0C9DC869}"/>
              </a:ext>
            </a:extLst>
          </p:cNvPr>
          <p:cNvSpPr txBox="1"/>
          <p:nvPr/>
        </p:nvSpPr>
        <p:spPr>
          <a:xfrm>
            <a:off x="374848" y="5928858"/>
            <a:ext cx="8301608" cy="584775"/>
          </a:xfrm>
          <a:prstGeom prst="rect">
            <a:avLst/>
          </a:prstGeom>
          <a:noFill/>
        </p:spPr>
        <p:txBody>
          <a:bodyPr wrap="square" rtlCol="0">
            <a:spAutoFit/>
          </a:bodyPr>
          <a:lstStyle/>
          <a:p>
            <a:r>
              <a:rPr lang="fr-FR" sz="1600" baseline="30000" dirty="0">
                <a:solidFill>
                  <a:srgbClr val="000000"/>
                </a:solidFill>
                <a:latin typeface="Arial" panose="020B0604020202020204" pitchFamily="34" charset="0"/>
                <a:cs typeface="Arial" panose="020B0604020202020204" pitchFamily="34" charset="0"/>
              </a:rPr>
              <a:t>1</a:t>
            </a:r>
            <a:r>
              <a:rPr lang="fr-FR" sz="1600" dirty="0">
                <a:solidFill>
                  <a:srgbClr val="000000"/>
                </a:solidFill>
                <a:latin typeface="Arial" panose="020B0604020202020204" pitchFamily="34" charset="0"/>
                <a:cs typeface="Arial" panose="020B0604020202020204" pitchFamily="34" charset="0"/>
              </a:rPr>
              <a:t> </a:t>
            </a:r>
            <a:r>
              <a:rPr lang="sv-SE" sz="1600" dirty="0">
                <a:solidFill>
                  <a:srgbClr val="000000"/>
                </a:solidFill>
                <a:latin typeface="Arial" panose="020B0604020202020204" pitchFamily="34" charset="0"/>
                <a:cs typeface="Arial" panose="020B0604020202020204" pitchFamily="34" charset="0"/>
              </a:rPr>
              <a:t>Nätterlund et al., 2000 ; </a:t>
            </a:r>
            <a:r>
              <a:rPr lang="fr-FR" sz="1600" baseline="30000" dirty="0">
                <a:solidFill>
                  <a:srgbClr val="000000"/>
                </a:solidFill>
                <a:latin typeface="Arial" panose="020B0604020202020204" pitchFamily="34" charset="0"/>
                <a:cs typeface="Arial" panose="020B0604020202020204" pitchFamily="34" charset="0"/>
              </a:rPr>
              <a:t>2</a:t>
            </a:r>
            <a:r>
              <a:rPr lang="fr-FR" sz="1600" dirty="0">
                <a:solidFill>
                  <a:srgbClr val="000000"/>
                </a:solidFill>
                <a:latin typeface="Arial" panose="020B0604020202020204" pitchFamily="34" charset="0"/>
                <a:cs typeface="Arial" panose="020B0604020202020204" pitchFamily="34" charset="0"/>
              </a:rPr>
              <a:t> </a:t>
            </a:r>
            <a:r>
              <a:rPr lang="sv-SE" sz="1600" dirty="0">
                <a:solidFill>
                  <a:srgbClr val="000000"/>
                </a:solidFill>
                <a:latin typeface="Arial" panose="020B0604020202020204" pitchFamily="34" charset="0"/>
                <a:cs typeface="Arial" panose="020B0604020202020204" pitchFamily="34" charset="0"/>
              </a:rPr>
              <a:t>Boström et al. 2005 ; </a:t>
            </a:r>
            <a:r>
              <a:rPr lang="sv-SE" sz="1600" baseline="30000" dirty="0">
                <a:solidFill>
                  <a:srgbClr val="000000"/>
                </a:solidFill>
                <a:latin typeface="Arial" panose="020B0604020202020204" pitchFamily="34" charset="0"/>
                <a:cs typeface="Arial" panose="020B0604020202020204" pitchFamily="34" charset="0"/>
              </a:rPr>
              <a:t>3</a:t>
            </a:r>
            <a:r>
              <a:rPr lang="sv-SE" sz="1600" dirty="0">
                <a:solidFill>
                  <a:srgbClr val="000000"/>
                </a:solidFill>
                <a:latin typeface="Arial" panose="020B0604020202020204" pitchFamily="34" charset="0"/>
                <a:cs typeface="Arial" panose="020B0604020202020204" pitchFamily="34" charset="0"/>
              </a:rPr>
              <a:t> Geirdal et al., 2015 ; </a:t>
            </a:r>
            <a:r>
              <a:rPr lang="sv-SE" sz="1600" baseline="30000" dirty="0">
                <a:solidFill>
                  <a:srgbClr val="000000"/>
                </a:solidFill>
                <a:latin typeface="Arial" panose="020B0604020202020204" pitchFamily="34" charset="0"/>
                <a:cs typeface="Arial" panose="020B0604020202020204" pitchFamily="34" charset="0"/>
              </a:rPr>
              <a:t>4</a:t>
            </a:r>
            <a:r>
              <a:rPr lang="sv-SE" sz="1600" dirty="0">
                <a:solidFill>
                  <a:srgbClr val="000000"/>
                </a:solidFill>
                <a:latin typeface="Arial" panose="020B0604020202020204" pitchFamily="34" charset="0"/>
                <a:cs typeface="Arial" panose="020B0604020202020204" pitchFamily="34" charset="0"/>
              </a:rPr>
              <a:t> Cup et al., 2011 ;</a:t>
            </a:r>
          </a:p>
          <a:p>
            <a:r>
              <a:rPr lang="sv-SE" sz="1600" baseline="30000" dirty="0">
                <a:solidFill>
                  <a:srgbClr val="000000"/>
                </a:solidFill>
                <a:latin typeface="Arial" panose="020B0604020202020204" pitchFamily="34" charset="0"/>
                <a:cs typeface="Arial" panose="020B0604020202020204" pitchFamily="34" charset="0"/>
              </a:rPr>
              <a:t>5 </a:t>
            </a:r>
            <a:r>
              <a:rPr lang="sv-SE" sz="1600" dirty="0">
                <a:solidFill>
                  <a:srgbClr val="000000"/>
                </a:solidFill>
                <a:latin typeface="Arial" panose="020B0604020202020204" pitchFamily="34" charset="0"/>
                <a:cs typeface="Arial" panose="020B0604020202020204" pitchFamily="34" charset="0"/>
              </a:rPr>
              <a:t>LaDonna et Venance, 2015</a:t>
            </a:r>
          </a:p>
        </p:txBody>
      </p:sp>
    </p:spTree>
    <p:extLst>
      <p:ext uri="{BB962C8B-B14F-4D97-AF65-F5344CB8AC3E}">
        <p14:creationId xmlns:p14="http://schemas.microsoft.com/office/powerpoint/2010/main" val="4135892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35919E5-3168-4E93-9C0F-03A1500C5893}"/>
              </a:ext>
            </a:extLst>
          </p:cNvPr>
          <p:cNvSpPr/>
          <p:nvPr/>
        </p:nvSpPr>
        <p:spPr>
          <a:xfrm>
            <a:off x="0" y="436297"/>
            <a:ext cx="9144000" cy="6421703"/>
          </a:xfrm>
          <a:prstGeom prst="rect">
            <a:avLst/>
          </a:prstGeom>
          <a:solidFill>
            <a:schemeClr val="lt1">
              <a:alpha val="74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2" name="Titre 1">
            <a:extLst>
              <a:ext uri="{FF2B5EF4-FFF2-40B4-BE49-F238E27FC236}">
                <a16:creationId xmlns:a16="http://schemas.microsoft.com/office/drawing/2014/main" xmlns="" id="{31D992E6-E982-4DC6-994A-BA1663315658}"/>
              </a:ext>
            </a:extLst>
          </p:cNvPr>
          <p:cNvSpPr>
            <a:spLocks noGrp="1"/>
          </p:cNvSpPr>
          <p:nvPr>
            <p:ph type="title"/>
          </p:nvPr>
        </p:nvSpPr>
        <p:spPr>
          <a:xfrm>
            <a:off x="374848" y="576064"/>
            <a:ext cx="8301608" cy="922114"/>
          </a:xfrm>
        </p:spPr>
        <p:txBody>
          <a:bodyPr/>
          <a:lstStyle/>
          <a:p>
            <a:r>
              <a:rPr lang="fr-CA" dirty="0" smtClean="0">
                <a:solidFill>
                  <a:srgbClr val="000000"/>
                </a:solidFill>
              </a:rPr>
              <a:t>A quick portrait over 9 </a:t>
            </a:r>
            <a:r>
              <a:rPr lang="fr-CA" dirty="0" err="1" smtClean="0">
                <a:solidFill>
                  <a:srgbClr val="000000"/>
                </a:solidFill>
              </a:rPr>
              <a:t>years</a:t>
            </a:r>
            <a:r>
              <a:rPr lang="fr-CA" dirty="0" smtClean="0">
                <a:solidFill>
                  <a:srgbClr val="000000"/>
                </a:solidFill>
              </a:rPr>
              <a:t> </a:t>
            </a:r>
            <a:endParaRPr lang="fr-CA" dirty="0">
              <a:solidFill>
                <a:srgbClr val="000000"/>
              </a:solidFill>
            </a:endParaRPr>
          </a:p>
        </p:txBody>
      </p:sp>
      <p:sp>
        <p:nvSpPr>
          <p:cNvPr id="29" name="Espace réservé du numéro de diapositive 6">
            <a:extLst>
              <a:ext uri="{FF2B5EF4-FFF2-40B4-BE49-F238E27FC236}">
                <a16:creationId xmlns:a16="http://schemas.microsoft.com/office/drawing/2014/main" xmlns="" id="{6C269F34-A69C-42BA-988F-5BF81A0FE1D2}"/>
              </a:ext>
            </a:extLst>
          </p:cNvPr>
          <p:cNvSpPr>
            <a:spLocks noGrp="1"/>
          </p:cNvSpPr>
          <p:nvPr>
            <p:ph type="sldNum" sz="quarter" idx="12"/>
          </p:nvPr>
        </p:nvSpPr>
        <p:spPr>
          <a:xfrm>
            <a:off x="7478664" y="6466830"/>
            <a:ext cx="1665336" cy="342793"/>
          </a:xfrm>
        </p:spPr>
        <p:txBody>
          <a:bodyPr/>
          <a:lstStyle/>
          <a:p>
            <a:fld id="{3D40EFED-8DDF-436A-B43E-699B51436B40}" type="slidenum">
              <a:rPr lang="fr-CA" b="0" smtClean="0">
                <a:solidFill>
                  <a:srgbClr val="000000"/>
                </a:solidFill>
              </a:rPr>
              <a:pPr/>
              <a:t>5</a:t>
            </a:fld>
            <a:endParaRPr lang="fr-CA" b="0" dirty="0">
              <a:solidFill>
                <a:srgbClr val="000000"/>
              </a:solidFill>
            </a:endParaRPr>
          </a:p>
        </p:txBody>
      </p:sp>
      <p:sp>
        <p:nvSpPr>
          <p:cNvPr id="3" name="Espace réservé du contenu 2">
            <a:extLst>
              <a:ext uri="{FF2B5EF4-FFF2-40B4-BE49-F238E27FC236}">
                <a16:creationId xmlns:a16="http://schemas.microsoft.com/office/drawing/2014/main" xmlns="" id="{238DEFA4-EC15-4774-ACA9-4CCD3AF34C74}"/>
              </a:ext>
            </a:extLst>
          </p:cNvPr>
          <p:cNvSpPr>
            <a:spLocks noGrp="1"/>
          </p:cNvSpPr>
          <p:nvPr>
            <p:ph sz="quarter" idx="1"/>
          </p:nvPr>
        </p:nvSpPr>
        <p:spPr>
          <a:xfrm>
            <a:off x="374848" y="1744216"/>
            <a:ext cx="8301608" cy="4510280"/>
          </a:xfrm>
        </p:spPr>
        <p:txBody>
          <a:bodyPr>
            <a:normAutofit fontScale="92500"/>
          </a:bodyPr>
          <a:lstStyle/>
          <a:p>
            <a:pPr marL="985838" indent="-234950" defTabSz="898525">
              <a:lnSpc>
                <a:spcPct val="150000"/>
              </a:lnSpc>
              <a:buClr>
                <a:srgbClr val="90AF48"/>
              </a:buClr>
              <a:buSzPct val="100000"/>
              <a:buFont typeface="+mj-lt"/>
              <a:buAutoNum type="arabicPeriod"/>
            </a:pPr>
            <a:r>
              <a:rPr lang="fr-FR" sz="2600" dirty="0" smtClean="0">
                <a:solidFill>
                  <a:srgbClr val="000000"/>
                </a:solidFill>
                <a:latin typeface="Arial" panose="020B0604020202020204" pitchFamily="34" charset="0"/>
                <a:cs typeface="Arial" panose="020B0604020202020204" pitchFamily="34" charset="0"/>
              </a:rPr>
              <a:t>Nutrition</a:t>
            </a:r>
            <a:r>
              <a:rPr lang="fr-FR" sz="2600" dirty="0">
                <a:solidFill>
                  <a:srgbClr val="000000"/>
                </a:solidFill>
                <a:latin typeface="Arial" panose="020B0604020202020204" pitchFamily="34" charset="0"/>
                <a:cs typeface="Arial" panose="020B0604020202020204" pitchFamily="34" charset="0"/>
              </a:rPr>
              <a:t>			 	 4,4 %	        33,6 %</a:t>
            </a:r>
          </a:p>
          <a:p>
            <a:pPr marL="985838" indent="-234950" defTabSz="898525">
              <a:lnSpc>
                <a:spcPct val="150000"/>
              </a:lnSpc>
              <a:buClr>
                <a:srgbClr val="90AF48"/>
              </a:buClr>
              <a:buSzPct val="100000"/>
              <a:buFont typeface="+mj-lt"/>
              <a:buAutoNum type="arabicPeriod"/>
            </a:pPr>
            <a:r>
              <a:rPr lang="fr-FR" sz="2600" dirty="0" err="1" smtClean="0">
                <a:solidFill>
                  <a:srgbClr val="000000"/>
                </a:solidFill>
                <a:latin typeface="Arial" panose="020B0604020202020204" pitchFamily="34" charset="0"/>
                <a:cs typeface="Arial" panose="020B0604020202020204" pitchFamily="34" charset="0"/>
              </a:rPr>
              <a:t>Personal</a:t>
            </a:r>
            <a:r>
              <a:rPr lang="fr-FR" sz="2600" dirty="0" smtClean="0">
                <a:solidFill>
                  <a:srgbClr val="000000"/>
                </a:solidFill>
                <a:latin typeface="Arial" panose="020B0604020202020204" pitchFamily="34" charset="0"/>
                <a:cs typeface="Arial" panose="020B0604020202020204" pitchFamily="34" charset="0"/>
              </a:rPr>
              <a:t> condition</a:t>
            </a:r>
            <a:r>
              <a:rPr lang="fr-FR" sz="2600" dirty="0">
                <a:solidFill>
                  <a:srgbClr val="000000"/>
                </a:solidFill>
                <a:latin typeface="Arial" panose="020B0604020202020204" pitchFamily="34" charset="0"/>
                <a:cs typeface="Arial" panose="020B0604020202020204" pitchFamily="34" charset="0"/>
              </a:rPr>
              <a:t>			 12,2 %        54,8 %      </a:t>
            </a:r>
          </a:p>
          <a:p>
            <a:pPr marL="985838" indent="-234950" defTabSz="898525">
              <a:lnSpc>
                <a:spcPct val="150000"/>
              </a:lnSpc>
              <a:buClr>
                <a:srgbClr val="90AF48"/>
              </a:buClr>
              <a:buSzPct val="100000"/>
              <a:buFont typeface="+mj-lt"/>
              <a:buAutoNum type="arabicPeriod"/>
            </a:pPr>
            <a:r>
              <a:rPr lang="fr-FR" sz="2600" dirty="0" err="1" smtClean="0">
                <a:solidFill>
                  <a:srgbClr val="000000"/>
                </a:solidFill>
                <a:latin typeface="Arial" panose="020B0604020202020204" pitchFamily="34" charset="0"/>
                <a:cs typeface="Arial" panose="020B0604020202020204" pitchFamily="34" charset="0"/>
              </a:rPr>
              <a:t>Personal</a:t>
            </a:r>
            <a:r>
              <a:rPr lang="fr-FR" sz="2600" dirty="0" smtClean="0">
                <a:solidFill>
                  <a:srgbClr val="000000"/>
                </a:solidFill>
                <a:latin typeface="Arial" panose="020B0604020202020204" pitchFamily="34" charset="0"/>
                <a:cs typeface="Arial" panose="020B0604020202020204" pitchFamily="34" charset="0"/>
              </a:rPr>
              <a:t> care</a:t>
            </a:r>
            <a:r>
              <a:rPr lang="fr-FR" sz="2600" dirty="0">
                <a:solidFill>
                  <a:srgbClr val="000000"/>
                </a:solidFill>
                <a:latin typeface="Arial" panose="020B0604020202020204" pitchFamily="34" charset="0"/>
                <a:cs typeface="Arial" panose="020B0604020202020204" pitchFamily="34" charset="0"/>
              </a:rPr>
              <a:t>			 4,3 %          37,4 %</a:t>
            </a:r>
          </a:p>
          <a:p>
            <a:pPr marL="985838" indent="-234950" defTabSz="898525">
              <a:lnSpc>
                <a:spcPct val="150000"/>
              </a:lnSpc>
              <a:buClr>
                <a:srgbClr val="90AF48"/>
              </a:buClr>
              <a:buSzPct val="100000"/>
              <a:buFont typeface="+mj-lt"/>
              <a:buAutoNum type="arabicPeriod"/>
            </a:pPr>
            <a:r>
              <a:rPr lang="fr-FR" sz="2600" dirty="0" err="1" smtClean="0">
                <a:solidFill>
                  <a:srgbClr val="000000"/>
                </a:solidFill>
                <a:latin typeface="Arial" panose="020B0604020202020204" pitchFamily="34" charset="0"/>
                <a:cs typeface="Arial" panose="020B0604020202020204" pitchFamily="34" charset="0"/>
              </a:rPr>
              <a:t>Housing</a:t>
            </a:r>
            <a:r>
              <a:rPr lang="fr-FR" sz="2600" dirty="0">
                <a:solidFill>
                  <a:srgbClr val="000000"/>
                </a:solidFill>
                <a:latin typeface="Arial" panose="020B0604020202020204" pitchFamily="34" charset="0"/>
                <a:cs typeface="Arial" panose="020B0604020202020204" pitchFamily="34" charset="0"/>
              </a:rPr>
              <a:t>				 28,7 %        31,3 %</a:t>
            </a:r>
          </a:p>
          <a:p>
            <a:pPr marL="985838" indent="-234950" defTabSz="898525">
              <a:lnSpc>
                <a:spcPct val="150000"/>
              </a:lnSpc>
              <a:buClr>
                <a:srgbClr val="90AF48"/>
              </a:buClr>
              <a:buSzPct val="100000"/>
              <a:buFont typeface="+mj-lt"/>
              <a:buAutoNum type="arabicPeriod"/>
            </a:pPr>
            <a:r>
              <a:rPr lang="fr-FR" sz="2600" dirty="0" err="1" smtClean="0">
                <a:solidFill>
                  <a:srgbClr val="000000"/>
                </a:solidFill>
                <a:latin typeface="Arial" panose="020B0604020202020204" pitchFamily="34" charset="0"/>
                <a:cs typeface="Arial" panose="020B0604020202020204" pitchFamily="34" charset="0"/>
              </a:rPr>
              <a:t>Mobility</a:t>
            </a:r>
            <a:r>
              <a:rPr lang="fr-FR" sz="2600" dirty="0" smtClean="0">
                <a:solidFill>
                  <a:srgbClr val="000000"/>
                </a:solidFill>
                <a:latin typeface="Arial" panose="020B0604020202020204" pitchFamily="34" charset="0"/>
                <a:cs typeface="Arial" panose="020B0604020202020204" pitchFamily="34" charset="0"/>
              </a:rPr>
              <a:t>          </a:t>
            </a:r>
            <a:r>
              <a:rPr lang="fr-FR" sz="2600" dirty="0">
                <a:solidFill>
                  <a:srgbClr val="000000"/>
                </a:solidFill>
                <a:latin typeface="Arial" panose="020B0604020202020204" pitchFamily="34" charset="0"/>
                <a:cs typeface="Arial" panose="020B0604020202020204" pitchFamily="34" charset="0"/>
              </a:rPr>
              <a:t>			 22,6 %        43,5 %</a:t>
            </a:r>
          </a:p>
          <a:p>
            <a:pPr marL="985838" indent="-234950" defTabSz="898525">
              <a:lnSpc>
                <a:spcPct val="150000"/>
              </a:lnSpc>
              <a:buClr>
                <a:srgbClr val="90AF48"/>
              </a:buClr>
              <a:buSzPct val="100000"/>
              <a:buFont typeface="+mj-lt"/>
              <a:buAutoNum type="arabicPeriod"/>
            </a:pPr>
            <a:r>
              <a:rPr lang="fr-FR" sz="2600" dirty="0" err="1" smtClean="0">
                <a:solidFill>
                  <a:srgbClr val="000000"/>
                </a:solidFill>
                <a:latin typeface="Arial" panose="020B0604020202020204" pitchFamily="34" charset="0"/>
                <a:cs typeface="Arial" panose="020B0604020202020204" pitchFamily="34" charset="0"/>
              </a:rPr>
              <a:t>Community</a:t>
            </a:r>
            <a:r>
              <a:rPr lang="fr-FR" sz="2600" dirty="0" smtClean="0">
                <a:solidFill>
                  <a:srgbClr val="000000"/>
                </a:solidFill>
                <a:latin typeface="Arial" panose="020B0604020202020204" pitchFamily="34" charset="0"/>
                <a:cs typeface="Arial" panose="020B0604020202020204" pitchFamily="34" charset="0"/>
              </a:rPr>
              <a:t> life</a:t>
            </a:r>
            <a:r>
              <a:rPr lang="fr-FR" sz="2600" dirty="0">
                <a:solidFill>
                  <a:srgbClr val="000000"/>
                </a:solidFill>
                <a:latin typeface="Arial" panose="020B0604020202020204" pitchFamily="34" charset="0"/>
                <a:cs typeface="Arial" panose="020B0604020202020204" pitchFamily="34" charset="0"/>
              </a:rPr>
              <a:t>			 10,4 %        35,7 %</a:t>
            </a:r>
          </a:p>
          <a:p>
            <a:pPr marL="985838" indent="-234950" defTabSz="898525">
              <a:lnSpc>
                <a:spcPct val="150000"/>
              </a:lnSpc>
              <a:buClr>
                <a:srgbClr val="90AF48"/>
              </a:buClr>
              <a:buSzPct val="100000"/>
              <a:buFont typeface="+mj-lt"/>
              <a:buAutoNum type="arabicPeriod"/>
            </a:pPr>
            <a:r>
              <a:rPr lang="fr-FR" sz="2600" dirty="0" err="1" smtClean="0">
                <a:solidFill>
                  <a:srgbClr val="000000"/>
                </a:solidFill>
                <a:latin typeface="Arial" panose="020B0604020202020204" pitchFamily="34" charset="0"/>
                <a:cs typeface="Arial" panose="020B0604020202020204" pitchFamily="34" charset="0"/>
              </a:rPr>
              <a:t>Leisu</a:t>
            </a:r>
            <a:r>
              <a:rPr lang="fr-FR" sz="2600" dirty="0" err="1" smtClean="0">
                <a:solidFill>
                  <a:srgbClr val="000000"/>
                </a:solidFill>
                <a:latin typeface="Arial" panose="020B0604020202020204" pitchFamily="34" charset="0"/>
                <a:cs typeface="Arial" panose="020B0604020202020204" pitchFamily="34" charset="0"/>
              </a:rPr>
              <a:t>re</a:t>
            </a:r>
            <a:r>
              <a:rPr lang="fr-FR" sz="2600" dirty="0">
                <a:solidFill>
                  <a:srgbClr val="000000"/>
                </a:solidFill>
                <a:latin typeface="Arial" panose="020B0604020202020204" pitchFamily="34" charset="0"/>
                <a:cs typeface="Arial" panose="020B0604020202020204" pitchFamily="34" charset="0"/>
              </a:rPr>
              <a:t>				 14,4 %        52,3 %    </a:t>
            </a:r>
          </a:p>
        </p:txBody>
      </p:sp>
      <p:sp>
        <p:nvSpPr>
          <p:cNvPr id="4" name="Rectangle 3">
            <a:extLst>
              <a:ext uri="{FF2B5EF4-FFF2-40B4-BE49-F238E27FC236}">
                <a16:creationId xmlns:a16="http://schemas.microsoft.com/office/drawing/2014/main" xmlns="" id="{D8712DBB-5990-4F16-9348-A6B4503BC969}"/>
              </a:ext>
            </a:extLst>
          </p:cNvPr>
          <p:cNvSpPr/>
          <p:nvPr/>
        </p:nvSpPr>
        <p:spPr>
          <a:xfrm>
            <a:off x="-26886" y="0"/>
            <a:ext cx="9170886" cy="576064"/>
          </a:xfrm>
          <a:prstGeom prst="rect">
            <a:avLst/>
          </a:prstGeom>
          <a:solidFill>
            <a:srgbClr val="90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xmlns="" id="{5C35EF1F-97F0-4168-90C1-E4222BFDF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1517" y="2590233"/>
            <a:ext cx="743084" cy="633479"/>
          </a:xfrm>
          <a:prstGeom prst="rect">
            <a:avLst/>
          </a:prstGeom>
        </p:spPr>
      </p:pic>
      <p:pic>
        <p:nvPicPr>
          <p:cNvPr id="7" name="Image 6">
            <a:extLst>
              <a:ext uri="{FF2B5EF4-FFF2-40B4-BE49-F238E27FC236}">
                <a16:creationId xmlns:a16="http://schemas.microsoft.com/office/drawing/2014/main" xmlns="" id="{6278C2EE-9E6F-41FE-ADED-64C597AF8B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02" y="5449797"/>
            <a:ext cx="563868" cy="422901"/>
          </a:xfrm>
          <a:prstGeom prst="rect">
            <a:avLst/>
          </a:prstGeom>
        </p:spPr>
      </p:pic>
      <p:pic>
        <p:nvPicPr>
          <p:cNvPr id="8" name="Image 7">
            <a:extLst>
              <a:ext uri="{FF2B5EF4-FFF2-40B4-BE49-F238E27FC236}">
                <a16:creationId xmlns:a16="http://schemas.microsoft.com/office/drawing/2014/main" xmlns="" id="{3A1F6C92-2F6D-40E7-82B3-D414AEC2EC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7569" y="2185135"/>
            <a:ext cx="621488" cy="545356"/>
          </a:xfrm>
          <a:prstGeom prst="rect">
            <a:avLst/>
          </a:prstGeom>
        </p:spPr>
      </p:pic>
      <p:pic>
        <p:nvPicPr>
          <p:cNvPr id="9" name="Image 8">
            <a:extLst>
              <a:ext uri="{FF2B5EF4-FFF2-40B4-BE49-F238E27FC236}">
                <a16:creationId xmlns:a16="http://schemas.microsoft.com/office/drawing/2014/main" xmlns="" id="{E1CF4E6F-A2E1-46E1-A906-F370400861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3887" y="3332278"/>
            <a:ext cx="570226" cy="414839"/>
          </a:xfrm>
          <a:prstGeom prst="rect">
            <a:avLst/>
          </a:prstGeom>
        </p:spPr>
      </p:pic>
      <p:pic>
        <p:nvPicPr>
          <p:cNvPr id="10" name="Image 9">
            <a:extLst>
              <a:ext uri="{FF2B5EF4-FFF2-40B4-BE49-F238E27FC236}">
                <a16:creationId xmlns:a16="http://schemas.microsoft.com/office/drawing/2014/main" xmlns="" id="{07B12AD0-214C-40D6-A740-A73A83960E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421" r="16947"/>
          <a:stretch/>
        </p:blipFill>
        <p:spPr>
          <a:xfrm>
            <a:off x="4151969" y="4575334"/>
            <a:ext cx="998170" cy="1124226"/>
          </a:xfrm>
          <a:prstGeom prst="rect">
            <a:avLst/>
          </a:prstGeom>
        </p:spPr>
      </p:pic>
      <p:pic>
        <p:nvPicPr>
          <p:cNvPr id="11" name="Image 10">
            <a:extLst>
              <a:ext uri="{FF2B5EF4-FFF2-40B4-BE49-F238E27FC236}">
                <a16:creationId xmlns:a16="http://schemas.microsoft.com/office/drawing/2014/main" xmlns="" id="{F3754A06-DEF7-4AA0-BAFA-3D8BBF7A811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4732" t="-2389" r="27974" b="-1688"/>
          <a:stretch/>
        </p:blipFill>
        <p:spPr>
          <a:xfrm>
            <a:off x="3613248" y="3951940"/>
            <a:ext cx="432048" cy="864095"/>
          </a:xfrm>
          <a:prstGeom prst="rect">
            <a:avLst/>
          </a:prstGeom>
        </p:spPr>
      </p:pic>
      <p:pic>
        <p:nvPicPr>
          <p:cNvPr id="12" name="Image 11">
            <a:extLst>
              <a:ext uri="{FF2B5EF4-FFF2-40B4-BE49-F238E27FC236}">
                <a16:creationId xmlns:a16="http://schemas.microsoft.com/office/drawing/2014/main" xmlns="" id="{EAD10B6A-A021-40A8-A3D4-1649CD9229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54224" y="3677254"/>
            <a:ext cx="841276" cy="602914"/>
          </a:xfrm>
          <a:prstGeom prst="rect">
            <a:avLst/>
          </a:prstGeom>
        </p:spPr>
      </p:pic>
      <p:sp>
        <p:nvSpPr>
          <p:cNvPr id="13" name="Flèche vers le bas 3">
            <a:extLst>
              <a:ext uri="{FF2B5EF4-FFF2-40B4-BE49-F238E27FC236}">
                <a16:creationId xmlns:a16="http://schemas.microsoft.com/office/drawing/2014/main" xmlns="" id="{1D56A8A4-31F2-4A2D-A030-9A8F59D2EC68}"/>
              </a:ext>
            </a:extLst>
          </p:cNvPr>
          <p:cNvSpPr/>
          <p:nvPr/>
        </p:nvSpPr>
        <p:spPr>
          <a:xfrm>
            <a:off x="6982862" y="1986942"/>
            <a:ext cx="311431" cy="423348"/>
          </a:xfrm>
          <a:prstGeom prst="downArrow">
            <a:avLst/>
          </a:prstGeom>
          <a:solidFill>
            <a:srgbClr val="990033"/>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14" name="Flèche vers le haut 10">
            <a:extLst>
              <a:ext uri="{FF2B5EF4-FFF2-40B4-BE49-F238E27FC236}">
                <a16:creationId xmlns:a16="http://schemas.microsoft.com/office/drawing/2014/main" xmlns="" id="{12E184E2-664F-455B-8248-23EC75B4B5D4}"/>
              </a:ext>
            </a:extLst>
          </p:cNvPr>
          <p:cNvSpPr/>
          <p:nvPr/>
        </p:nvSpPr>
        <p:spPr>
          <a:xfrm>
            <a:off x="5512164" y="1986942"/>
            <a:ext cx="356924" cy="396386"/>
          </a:xfrm>
          <a:prstGeom prst="upArrow">
            <a:avLst/>
          </a:prstGeom>
          <a:solidFill>
            <a:srgbClr val="90AF48"/>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Flèche vers le haut 17">
            <a:extLst>
              <a:ext uri="{FF2B5EF4-FFF2-40B4-BE49-F238E27FC236}">
                <a16:creationId xmlns:a16="http://schemas.microsoft.com/office/drawing/2014/main" xmlns="" id="{2C048C5D-D8D4-4BAF-8F37-810A75358DDB}"/>
              </a:ext>
            </a:extLst>
          </p:cNvPr>
          <p:cNvSpPr/>
          <p:nvPr/>
        </p:nvSpPr>
        <p:spPr>
          <a:xfrm>
            <a:off x="5512164" y="2718205"/>
            <a:ext cx="356924" cy="396386"/>
          </a:xfrm>
          <a:prstGeom prst="upArrow">
            <a:avLst/>
          </a:prstGeom>
          <a:solidFill>
            <a:srgbClr val="90AF48"/>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Flèche vers le haut 18">
            <a:extLst>
              <a:ext uri="{FF2B5EF4-FFF2-40B4-BE49-F238E27FC236}">
                <a16:creationId xmlns:a16="http://schemas.microsoft.com/office/drawing/2014/main" xmlns="" id="{D61B7B13-77F2-49F9-90C2-875E0E65E8C3}"/>
              </a:ext>
            </a:extLst>
          </p:cNvPr>
          <p:cNvSpPr/>
          <p:nvPr/>
        </p:nvSpPr>
        <p:spPr>
          <a:xfrm>
            <a:off x="5512164" y="3250762"/>
            <a:ext cx="356924" cy="396386"/>
          </a:xfrm>
          <a:prstGeom prst="upArrow">
            <a:avLst/>
          </a:prstGeom>
          <a:solidFill>
            <a:srgbClr val="90AF48"/>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Flèche vers le haut 19">
            <a:extLst>
              <a:ext uri="{FF2B5EF4-FFF2-40B4-BE49-F238E27FC236}">
                <a16:creationId xmlns:a16="http://schemas.microsoft.com/office/drawing/2014/main" xmlns="" id="{CF5CFC29-803B-44ED-90EC-5CEC8B4504DB}"/>
              </a:ext>
            </a:extLst>
          </p:cNvPr>
          <p:cNvSpPr/>
          <p:nvPr/>
        </p:nvSpPr>
        <p:spPr>
          <a:xfrm>
            <a:off x="5512164" y="3775632"/>
            <a:ext cx="356924" cy="396386"/>
          </a:xfrm>
          <a:prstGeom prst="upArrow">
            <a:avLst/>
          </a:prstGeom>
          <a:solidFill>
            <a:srgbClr val="90AF48"/>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Flèche vers le haut 20">
            <a:extLst>
              <a:ext uri="{FF2B5EF4-FFF2-40B4-BE49-F238E27FC236}">
                <a16:creationId xmlns:a16="http://schemas.microsoft.com/office/drawing/2014/main" xmlns="" id="{671AFACE-3116-4A27-A437-9C8BAEEC3F96}"/>
              </a:ext>
            </a:extLst>
          </p:cNvPr>
          <p:cNvSpPr/>
          <p:nvPr/>
        </p:nvSpPr>
        <p:spPr>
          <a:xfrm>
            <a:off x="5512164" y="4317623"/>
            <a:ext cx="356924" cy="396386"/>
          </a:xfrm>
          <a:prstGeom prst="upArrow">
            <a:avLst/>
          </a:prstGeom>
          <a:solidFill>
            <a:srgbClr val="90AF48"/>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Flèche vers le haut 21">
            <a:extLst>
              <a:ext uri="{FF2B5EF4-FFF2-40B4-BE49-F238E27FC236}">
                <a16:creationId xmlns:a16="http://schemas.microsoft.com/office/drawing/2014/main" xmlns="" id="{48A22B58-3B38-4CDE-9AE2-890E1D584407}"/>
              </a:ext>
            </a:extLst>
          </p:cNvPr>
          <p:cNvSpPr/>
          <p:nvPr/>
        </p:nvSpPr>
        <p:spPr>
          <a:xfrm>
            <a:off x="5512164" y="4859614"/>
            <a:ext cx="356924" cy="396386"/>
          </a:xfrm>
          <a:prstGeom prst="upArrow">
            <a:avLst/>
          </a:prstGeom>
          <a:solidFill>
            <a:srgbClr val="90AF48"/>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Flèche vers le haut 22">
            <a:extLst>
              <a:ext uri="{FF2B5EF4-FFF2-40B4-BE49-F238E27FC236}">
                <a16:creationId xmlns:a16="http://schemas.microsoft.com/office/drawing/2014/main" xmlns="" id="{607F8C7B-56B5-4C4A-A539-CF41F8F7A501}"/>
              </a:ext>
            </a:extLst>
          </p:cNvPr>
          <p:cNvSpPr/>
          <p:nvPr/>
        </p:nvSpPr>
        <p:spPr>
          <a:xfrm>
            <a:off x="5512164" y="5531129"/>
            <a:ext cx="356924" cy="396386"/>
          </a:xfrm>
          <a:prstGeom prst="upArrow">
            <a:avLst/>
          </a:prstGeom>
          <a:solidFill>
            <a:srgbClr val="90AF48"/>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Flèche vers le bas 23">
            <a:extLst>
              <a:ext uri="{FF2B5EF4-FFF2-40B4-BE49-F238E27FC236}">
                <a16:creationId xmlns:a16="http://schemas.microsoft.com/office/drawing/2014/main" xmlns="" id="{E886536C-8CCA-471C-9733-FB2B03929C2F}"/>
              </a:ext>
            </a:extLst>
          </p:cNvPr>
          <p:cNvSpPr/>
          <p:nvPr/>
        </p:nvSpPr>
        <p:spPr>
          <a:xfrm>
            <a:off x="6982862" y="2709462"/>
            <a:ext cx="311431" cy="423348"/>
          </a:xfrm>
          <a:prstGeom prst="downArrow">
            <a:avLst/>
          </a:prstGeom>
          <a:solidFill>
            <a:srgbClr val="990033"/>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2" name="Flèche vers le bas 24">
            <a:extLst>
              <a:ext uri="{FF2B5EF4-FFF2-40B4-BE49-F238E27FC236}">
                <a16:creationId xmlns:a16="http://schemas.microsoft.com/office/drawing/2014/main" xmlns="" id="{F03FCE8A-85DD-4C55-B59D-AA18EFF24304}"/>
              </a:ext>
            </a:extLst>
          </p:cNvPr>
          <p:cNvSpPr/>
          <p:nvPr/>
        </p:nvSpPr>
        <p:spPr>
          <a:xfrm>
            <a:off x="6982863" y="3251710"/>
            <a:ext cx="311431" cy="423348"/>
          </a:xfrm>
          <a:prstGeom prst="downArrow">
            <a:avLst/>
          </a:prstGeom>
          <a:solidFill>
            <a:srgbClr val="990033"/>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3" name="Flèche vers le bas 25">
            <a:extLst>
              <a:ext uri="{FF2B5EF4-FFF2-40B4-BE49-F238E27FC236}">
                <a16:creationId xmlns:a16="http://schemas.microsoft.com/office/drawing/2014/main" xmlns="" id="{E48E75A5-2FC3-4A17-86AB-CA3D897F39AD}"/>
              </a:ext>
            </a:extLst>
          </p:cNvPr>
          <p:cNvSpPr/>
          <p:nvPr/>
        </p:nvSpPr>
        <p:spPr>
          <a:xfrm>
            <a:off x="6986164" y="3787682"/>
            <a:ext cx="311431" cy="423348"/>
          </a:xfrm>
          <a:prstGeom prst="downArrow">
            <a:avLst/>
          </a:prstGeom>
          <a:solidFill>
            <a:srgbClr val="990033"/>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4" name="Flèche vers le bas 26">
            <a:extLst>
              <a:ext uri="{FF2B5EF4-FFF2-40B4-BE49-F238E27FC236}">
                <a16:creationId xmlns:a16="http://schemas.microsoft.com/office/drawing/2014/main" xmlns="" id="{5B25F39F-15D0-4BD3-B1F9-A743318631C4}"/>
              </a:ext>
            </a:extLst>
          </p:cNvPr>
          <p:cNvSpPr/>
          <p:nvPr/>
        </p:nvSpPr>
        <p:spPr>
          <a:xfrm>
            <a:off x="6986164" y="4304142"/>
            <a:ext cx="311431" cy="423348"/>
          </a:xfrm>
          <a:prstGeom prst="downArrow">
            <a:avLst/>
          </a:prstGeom>
          <a:solidFill>
            <a:srgbClr val="990033"/>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5" name="Flèche vers le bas 27">
            <a:extLst>
              <a:ext uri="{FF2B5EF4-FFF2-40B4-BE49-F238E27FC236}">
                <a16:creationId xmlns:a16="http://schemas.microsoft.com/office/drawing/2014/main" xmlns="" id="{9A28D321-BF00-4C99-A36F-E7245EEF1CDB}"/>
              </a:ext>
            </a:extLst>
          </p:cNvPr>
          <p:cNvSpPr/>
          <p:nvPr/>
        </p:nvSpPr>
        <p:spPr>
          <a:xfrm>
            <a:off x="6989119" y="4986029"/>
            <a:ext cx="311431" cy="423348"/>
          </a:xfrm>
          <a:prstGeom prst="downArrow">
            <a:avLst/>
          </a:prstGeom>
          <a:solidFill>
            <a:srgbClr val="990033"/>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6" name="Flèche vers le bas 28">
            <a:extLst>
              <a:ext uri="{FF2B5EF4-FFF2-40B4-BE49-F238E27FC236}">
                <a16:creationId xmlns:a16="http://schemas.microsoft.com/office/drawing/2014/main" xmlns="" id="{38F04B7A-6D25-4F06-A8D2-39E4FEA901CA}"/>
              </a:ext>
            </a:extLst>
          </p:cNvPr>
          <p:cNvSpPr/>
          <p:nvPr/>
        </p:nvSpPr>
        <p:spPr>
          <a:xfrm>
            <a:off x="6989431" y="5513968"/>
            <a:ext cx="311431" cy="423348"/>
          </a:xfrm>
          <a:prstGeom prst="downArrow">
            <a:avLst/>
          </a:prstGeom>
          <a:solidFill>
            <a:srgbClr val="990033"/>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7" name="TextBox 4">
            <a:extLst>
              <a:ext uri="{FF2B5EF4-FFF2-40B4-BE49-F238E27FC236}">
                <a16:creationId xmlns:a16="http://schemas.microsoft.com/office/drawing/2014/main" xmlns="" id="{943C3278-6583-4360-8B08-8EE7F24FADE9}"/>
              </a:ext>
            </a:extLst>
          </p:cNvPr>
          <p:cNvSpPr txBox="1"/>
          <p:nvPr/>
        </p:nvSpPr>
        <p:spPr>
          <a:xfrm>
            <a:off x="320473" y="6297553"/>
            <a:ext cx="8027280" cy="338554"/>
          </a:xfrm>
          <a:prstGeom prst="rect">
            <a:avLst/>
          </a:prstGeom>
          <a:noFill/>
        </p:spPr>
        <p:txBody>
          <a:bodyPr wrap="square" rtlCol="0">
            <a:spAutoFit/>
          </a:bodyPr>
          <a:lstStyle/>
          <a:p>
            <a:r>
              <a:rPr lang="fr-FR" sz="1600" baseline="30000" dirty="0">
                <a:solidFill>
                  <a:srgbClr val="000000"/>
                </a:solidFill>
                <a:latin typeface="Arial" panose="020B0604020202020204" pitchFamily="34" charset="0"/>
                <a:cs typeface="Arial" panose="020B0604020202020204" pitchFamily="34" charset="0"/>
              </a:rPr>
              <a:t>1</a:t>
            </a:r>
            <a:r>
              <a:rPr lang="fr-FR" sz="1600" dirty="0">
                <a:solidFill>
                  <a:srgbClr val="000000"/>
                </a:solidFill>
                <a:latin typeface="Arial" panose="020B0604020202020204" pitchFamily="34" charset="0"/>
                <a:cs typeface="Arial" panose="020B0604020202020204" pitchFamily="34" charset="0"/>
              </a:rPr>
              <a:t> </a:t>
            </a:r>
            <a:r>
              <a:rPr lang="fr-CA" sz="1600" dirty="0">
                <a:solidFill>
                  <a:srgbClr val="000000"/>
                </a:solidFill>
                <a:latin typeface="Arial" panose="020B0604020202020204" pitchFamily="34" charset="0"/>
                <a:cs typeface="Arial" panose="020B0604020202020204" pitchFamily="34" charset="0"/>
              </a:rPr>
              <a:t>Raymond et al. </a:t>
            </a:r>
            <a:r>
              <a:rPr lang="fr-CA" sz="1600" dirty="0" smtClean="0">
                <a:solidFill>
                  <a:srgbClr val="000000"/>
                </a:solidFill>
                <a:latin typeface="Arial" panose="020B0604020202020204" pitchFamily="34" charset="0"/>
                <a:cs typeface="Arial" panose="020B0604020202020204" pitchFamily="34" charset="0"/>
              </a:rPr>
              <a:t>(</a:t>
            </a:r>
            <a:r>
              <a:rPr lang="fr-CA" sz="1600" dirty="0" err="1" smtClean="0">
                <a:solidFill>
                  <a:srgbClr val="000000"/>
                </a:solidFill>
                <a:latin typeface="Arial" panose="020B0604020202020204" pitchFamily="34" charset="0"/>
                <a:cs typeface="Arial" panose="020B0604020202020204" pitchFamily="34" charset="0"/>
              </a:rPr>
              <a:t>submitted</a:t>
            </a:r>
            <a:r>
              <a:rPr lang="fr-CA" sz="1600" dirty="0" smtClean="0">
                <a:solidFill>
                  <a:srgbClr val="000000"/>
                </a:solidFill>
                <a:latin typeface="Arial" panose="020B0604020202020204" pitchFamily="34" charset="0"/>
                <a:cs typeface="Arial" panose="020B0604020202020204" pitchFamily="34" charset="0"/>
              </a:rPr>
              <a:t>)</a:t>
            </a:r>
            <a:endParaRPr lang="fr-FR" sz="1600" dirty="0">
              <a:solidFill>
                <a:srgbClr val="000000"/>
              </a:solidFill>
              <a:latin typeface="Arial" panose="020B0604020202020204" pitchFamily="34" charset="0"/>
              <a:cs typeface="Arial" panose="020B0604020202020204" pitchFamily="34" charset="0"/>
            </a:endParaRPr>
          </a:p>
        </p:txBody>
      </p:sp>
      <p:sp>
        <p:nvSpPr>
          <p:cNvPr id="28" name="Rectangle 27"/>
          <p:cNvSpPr/>
          <p:nvPr/>
        </p:nvSpPr>
        <p:spPr>
          <a:xfrm>
            <a:off x="978334" y="3741963"/>
            <a:ext cx="7912500" cy="1244066"/>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0" name="Rectangle 29"/>
          <p:cNvSpPr/>
          <p:nvPr/>
        </p:nvSpPr>
        <p:spPr>
          <a:xfrm>
            <a:off x="7478664" y="2430904"/>
            <a:ext cx="1197792" cy="820806"/>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1" name="Rectangle 30"/>
          <p:cNvSpPr/>
          <p:nvPr/>
        </p:nvSpPr>
        <p:spPr>
          <a:xfrm>
            <a:off x="7412595" y="5646024"/>
            <a:ext cx="1197792" cy="820806"/>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4328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1" nodeType="clickEffect">
                                  <p:stCondLst>
                                    <p:cond delay="0"/>
                                  </p:stCondLst>
                                  <p:childTnLst>
                                    <p:set>
                                      <p:cBhvr>
                                        <p:cTn id="88" dur="1" fill="hold">
                                          <p:stCondLst>
                                            <p:cond delay="0"/>
                                          </p:stCondLst>
                                        </p:cTn>
                                        <p:tgtEl>
                                          <p:spTgt spid="3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30" grpId="0" animBg="1"/>
      <p:bldP spid="30" grpId="1" animBg="1"/>
      <p:bldP spid="31" grpId="0" animBg="1"/>
      <p:bldP spid="3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Trajectory</a:t>
            </a:r>
            <a:r>
              <a:rPr lang="fr-CA" dirty="0" smtClean="0"/>
              <a:t> </a:t>
            </a:r>
            <a:r>
              <a:rPr lang="fr-CA" dirty="0" err="1" smtClean="0"/>
              <a:t>is</a:t>
            </a:r>
            <a:r>
              <a:rPr lang="fr-CA" dirty="0" smtClean="0"/>
              <a:t> </a:t>
            </a:r>
            <a:r>
              <a:rPr lang="fr-CA" dirty="0" err="1" smtClean="0"/>
              <a:t>different</a:t>
            </a:r>
            <a:r>
              <a:rPr lang="fr-CA" dirty="0" smtClean="0"/>
              <a:t> for </a:t>
            </a:r>
            <a:r>
              <a:rPr lang="fr-CA" dirty="0" err="1" smtClean="0"/>
              <a:t>everyone</a:t>
            </a:r>
            <a:r>
              <a:rPr lang="fr-CA" dirty="0" smtClean="0"/>
              <a:t> </a:t>
            </a:r>
            <a:endParaRPr lang="fr-CA" dirty="0"/>
          </a:p>
        </p:txBody>
      </p:sp>
      <p:pic>
        <p:nvPicPr>
          <p:cNvPr id="6" name="Espace réservé du contenu 5" descr="PPH anglais.png"/>
          <p:cNvPicPr>
            <a:picLocks noGrp="1" noChangeAspect="1"/>
          </p:cNvPicPr>
          <p:nvPr>
            <p:ph sz="quarter" idx="1"/>
          </p:nvPr>
        </p:nvPicPr>
        <p:blipFill>
          <a:blip r:embed="rId2">
            <a:extLst>
              <a:ext uri="{28A0092B-C50C-407E-A947-70E740481C1C}">
                <a14:useLocalDpi xmlns:a14="http://schemas.microsoft.com/office/drawing/2010/main" val="0"/>
              </a:ext>
            </a:extLst>
          </a:blip>
          <a:srcRect l="-17921" r="-17921"/>
          <a:stretch>
            <a:fillRect/>
          </a:stretch>
        </p:blipFill>
        <p:spPr>
          <a:xfrm>
            <a:off x="612775" y="1600200"/>
            <a:ext cx="8153400" cy="4495800"/>
          </a:xfrm>
        </p:spPr>
      </p:pic>
      <p:sp>
        <p:nvSpPr>
          <p:cNvPr id="7" name="ZoneTexte 6"/>
          <p:cNvSpPr txBox="1"/>
          <p:nvPr/>
        </p:nvSpPr>
        <p:spPr>
          <a:xfrm>
            <a:off x="772370" y="2968868"/>
            <a:ext cx="7397586"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CA" sz="4000" b="1" dirty="0" smtClean="0">
                <a:solidFill>
                  <a:schemeClr val="bg1"/>
                </a:solidFill>
              </a:rPr>
              <a:t>You </a:t>
            </a:r>
            <a:r>
              <a:rPr lang="fr-CA" sz="4000" b="1" dirty="0" err="1" smtClean="0">
                <a:solidFill>
                  <a:schemeClr val="bg1"/>
                </a:solidFill>
              </a:rPr>
              <a:t>got</a:t>
            </a:r>
            <a:r>
              <a:rPr lang="fr-CA" sz="4000" b="1" dirty="0" smtClean="0">
                <a:solidFill>
                  <a:schemeClr val="bg1"/>
                </a:solidFill>
              </a:rPr>
              <a:t> power over the </a:t>
            </a:r>
            <a:r>
              <a:rPr lang="fr-CA" sz="4000" b="1" dirty="0" err="1" smtClean="0">
                <a:solidFill>
                  <a:schemeClr val="bg1"/>
                </a:solidFill>
              </a:rPr>
              <a:t>trajectory</a:t>
            </a:r>
            <a:r>
              <a:rPr lang="fr-CA" sz="4000" b="1" dirty="0" smtClean="0">
                <a:solidFill>
                  <a:schemeClr val="bg1"/>
                </a:solidFill>
              </a:rPr>
              <a:t> of </a:t>
            </a:r>
            <a:r>
              <a:rPr lang="fr-CA" sz="4000" b="1" dirty="0" err="1" smtClean="0">
                <a:solidFill>
                  <a:schemeClr val="bg1"/>
                </a:solidFill>
              </a:rPr>
              <a:t>your</a:t>
            </a:r>
            <a:r>
              <a:rPr lang="fr-CA" sz="4000" b="1" dirty="0" smtClean="0">
                <a:solidFill>
                  <a:schemeClr val="bg1"/>
                </a:solidFill>
              </a:rPr>
              <a:t> </a:t>
            </a:r>
            <a:r>
              <a:rPr lang="fr-CA" sz="4000" b="1" dirty="0" err="1" smtClean="0">
                <a:solidFill>
                  <a:schemeClr val="bg1"/>
                </a:solidFill>
              </a:rPr>
              <a:t>disease</a:t>
            </a:r>
            <a:r>
              <a:rPr lang="fr-CA" sz="4000" b="1" dirty="0" smtClean="0">
                <a:solidFill>
                  <a:schemeClr val="bg1"/>
                </a:solidFill>
              </a:rPr>
              <a:t> and </a:t>
            </a:r>
            <a:r>
              <a:rPr lang="fr-CA" sz="4000" b="1" dirty="0" err="1" smtClean="0">
                <a:solidFill>
                  <a:schemeClr val="bg1"/>
                </a:solidFill>
              </a:rPr>
              <a:t>your</a:t>
            </a:r>
            <a:r>
              <a:rPr lang="fr-CA" sz="4000" b="1" dirty="0" smtClean="0">
                <a:solidFill>
                  <a:schemeClr val="bg1"/>
                </a:solidFill>
              </a:rPr>
              <a:t> life  !!! </a:t>
            </a:r>
            <a:endParaRPr lang="fr-CA" sz="4000" b="1" dirty="0">
              <a:solidFill>
                <a:schemeClr val="bg1"/>
              </a:solidFill>
            </a:endParaRPr>
          </a:p>
        </p:txBody>
      </p:sp>
    </p:spTree>
    <p:extLst>
      <p:ext uri="{BB962C8B-B14F-4D97-AF65-F5344CB8AC3E}">
        <p14:creationId xmlns:p14="http://schemas.microsoft.com/office/powerpoint/2010/main" val="2648932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7279D4-EBB0-481D-8C74-3052ECE8FD9E}"/>
              </a:ext>
            </a:extLst>
          </p:cNvPr>
          <p:cNvSpPr/>
          <p:nvPr/>
        </p:nvSpPr>
        <p:spPr>
          <a:xfrm>
            <a:off x="0" y="2636912"/>
            <a:ext cx="9144000" cy="1584176"/>
          </a:xfrm>
          <a:prstGeom prst="rect">
            <a:avLst/>
          </a:prstGeom>
          <a:solidFill>
            <a:srgbClr val="90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texte 2"/>
          <p:cNvSpPr>
            <a:spLocks noGrp="1"/>
          </p:cNvSpPr>
          <p:nvPr>
            <p:ph type="body" idx="1"/>
          </p:nvPr>
        </p:nvSpPr>
        <p:spPr>
          <a:xfrm>
            <a:off x="1371600" y="2743200"/>
            <a:ext cx="7123113" cy="3978031"/>
          </a:xfrm>
        </p:spPr>
        <p:txBody>
          <a:bodyPr>
            <a:normAutofit/>
          </a:bodyPr>
          <a:lstStyle/>
          <a:p>
            <a:endParaRPr lang="fr-CA" dirty="0" smtClean="0"/>
          </a:p>
          <a:p>
            <a:endParaRPr lang="fr-CA" dirty="0"/>
          </a:p>
          <a:p>
            <a:endParaRPr lang="fr-CA" dirty="0" smtClean="0"/>
          </a:p>
          <a:p>
            <a:pPr algn="ctr"/>
            <a:r>
              <a:rPr lang="fr-CA" dirty="0" smtClean="0"/>
              <a:t>The perspectives of the patient, </a:t>
            </a:r>
            <a:r>
              <a:rPr lang="fr-CA" dirty="0" err="1" smtClean="0"/>
              <a:t>significant</a:t>
            </a:r>
            <a:r>
              <a:rPr lang="fr-CA" dirty="0" smtClean="0"/>
              <a:t> </a:t>
            </a:r>
            <a:r>
              <a:rPr lang="fr-CA" dirty="0" err="1" smtClean="0"/>
              <a:t>other</a:t>
            </a:r>
            <a:r>
              <a:rPr lang="fr-CA" dirty="0"/>
              <a:t> </a:t>
            </a:r>
            <a:r>
              <a:rPr lang="fr-CA" dirty="0" smtClean="0"/>
              <a:t>and </a:t>
            </a:r>
            <a:r>
              <a:rPr lang="fr-CA" dirty="0" err="1" smtClean="0"/>
              <a:t>healthcare</a:t>
            </a:r>
            <a:r>
              <a:rPr lang="fr-CA" dirty="0" smtClean="0"/>
              <a:t> </a:t>
            </a:r>
            <a:r>
              <a:rPr lang="fr-CA" dirty="0" err="1" smtClean="0"/>
              <a:t>professionals</a:t>
            </a:r>
            <a:r>
              <a:rPr lang="fr-CA" dirty="0" smtClean="0"/>
              <a:t> and </a:t>
            </a:r>
            <a:r>
              <a:rPr lang="fr-CA" dirty="0" err="1" smtClean="0"/>
              <a:t>what</a:t>
            </a:r>
            <a:r>
              <a:rPr lang="fr-CA" dirty="0" smtClean="0"/>
              <a:t> </a:t>
            </a:r>
            <a:r>
              <a:rPr lang="fr-CA" dirty="0" err="1" smtClean="0"/>
              <a:t>statistic</a:t>
            </a:r>
            <a:r>
              <a:rPr lang="fr-CA" dirty="0" smtClean="0"/>
              <a:t> </a:t>
            </a:r>
            <a:r>
              <a:rPr lang="fr-CA" dirty="0" err="1" smtClean="0"/>
              <a:t>can</a:t>
            </a:r>
            <a:r>
              <a:rPr lang="fr-CA" dirty="0" smtClean="0"/>
              <a:t> tell </a:t>
            </a:r>
            <a:r>
              <a:rPr lang="fr-CA" dirty="0" err="1" smtClean="0"/>
              <a:t>you</a:t>
            </a:r>
            <a:r>
              <a:rPr lang="fr-CA" dirty="0" smtClean="0"/>
              <a:t> </a:t>
            </a:r>
            <a:endParaRPr lang="fr-CA" dirty="0"/>
          </a:p>
        </p:txBody>
      </p:sp>
      <p:sp>
        <p:nvSpPr>
          <p:cNvPr id="4" name="Titre 3">
            <a:extLst>
              <a:ext uri="{FF2B5EF4-FFF2-40B4-BE49-F238E27FC236}">
                <a16:creationId xmlns:a16="http://schemas.microsoft.com/office/drawing/2014/main" xmlns="" id="{BEA6BD2E-01B4-49E8-86A9-91A69AC4F373}"/>
              </a:ext>
            </a:extLst>
          </p:cNvPr>
          <p:cNvSpPr>
            <a:spLocks noGrp="1"/>
          </p:cNvSpPr>
          <p:nvPr>
            <p:ph type="title"/>
          </p:nvPr>
        </p:nvSpPr>
        <p:spPr>
          <a:xfrm>
            <a:off x="1371600" y="2833224"/>
            <a:ext cx="7620000" cy="990600"/>
          </a:xfrm>
        </p:spPr>
        <p:txBody>
          <a:bodyPr>
            <a:normAutofit fontScale="90000"/>
          </a:bodyPr>
          <a:lstStyle/>
          <a:p>
            <a:r>
              <a:rPr lang="fr-CA" dirty="0" err="1" smtClean="0">
                <a:solidFill>
                  <a:srgbClr val="000000"/>
                </a:solidFill>
              </a:rPr>
              <a:t>Ongoing</a:t>
            </a:r>
            <a:r>
              <a:rPr lang="fr-CA" dirty="0" smtClean="0">
                <a:solidFill>
                  <a:srgbClr val="000000"/>
                </a:solidFill>
              </a:rPr>
              <a:t> </a:t>
            </a:r>
            <a:r>
              <a:rPr lang="fr-CA" dirty="0" err="1" smtClean="0">
                <a:solidFill>
                  <a:srgbClr val="000000"/>
                </a:solidFill>
              </a:rPr>
              <a:t>study</a:t>
            </a:r>
            <a:r>
              <a:rPr lang="fr-CA" dirty="0" smtClean="0">
                <a:solidFill>
                  <a:srgbClr val="000000"/>
                </a:solidFill>
              </a:rPr>
              <a:t> to </a:t>
            </a:r>
            <a:r>
              <a:rPr lang="fr-CA" dirty="0" err="1" smtClean="0">
                <a:solidFill>
                  <a:srgbClr val="000000"/>
                </a:solidFill>
              </a:rPr>
              <a:t>understand</a:t>
            </a:r>
            <a:r>
              <a:rPr lang="fr-CA" dirty="0" smtClean="0">
                <a:solidFill>
                  <a:srgbClr val="000000"/>
                </a:solidFill>
              </a:rPr>
              <a:t> how people </a:t>
            </a:r>
            <a:r>
              <a:rPr lang="fr-CA" dirty="0" err="1" smtClean="0">
                <a:solidFill>
                  <a:srgbClr val="000000"/>
                </a:solidFill>
              </a:rPr>
              <a:t>adapt</a:t>
            </a:r>
            <a:r>
              <a:rPr lang="fr-CA" dirty="0" smtClean="0">
                <a:solidFill>
                  <a:srgbClr val="000000"/>
                </a:solidFill>
              </a:rPr>
              <a:t> over time </a:t>
            </a:r>
            <a:endParaRPr lang="fr-CA" dirty="0">
              <a:solidFill>
                <a:srgbClr val="000000"/>
              </a:solidFill>
            </a:endParaRPr>
          </a:p>
        </p:txBody>
      </p:sp>
    </p:spTree>
    <p:extLst>
      <p:ext uri="{BB962C8B-B14F-4D97-AF65-F5344CB8AC3E}">
        <p14:creationId xmlns:p14="http://schemas.microsoft.com/office/powerpoint/2010/main" val="1645818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algn="ctr"/>
            <a:r>
              <a:rPr lang="fr-CA" dirty="0" err="1" smtClean="0"/>
              <a:t>What</a:t>
            </a:r>
            <a:r>
              <a:rPr lang="fr-CA" dirty="0" smtClean="0"/>
              <a:t> </a:t>
            </a:r>
            <a:r>
              <a:rPr lang="fr-CA" dirty="0" err="1" smtClean="0"/>
              <a:t>we</a:t>
            </a:r>
            <a:r>
              <a:rPr lang="fr-CA" dirty="0" smtClean="0"/>
              <a:t> </a:t>
            </a:r>
            <a:r>
              <a:rPr lang="fr-CA" dirty="0" err="1" smtClean="0"/>
              <a:t>can</a:t>
            </a:r>
            <a:r>
              <a:rPr lang="fr-CA" dirty="0" smtClean="0"/>
              <a:t> do to </a:t>
            </a:r>
            <a:r>
              <a:rPr lang="fr-CA" dirty="0" err="1" smtClean="0"/>
              <a:t>make</a:t>
            </a:r>
            <a:r>
              <a:rPr lang="fr-CA" dirty="0" smtClean="0"/>
              <a:t> </a:t>
            </a:r>
            <a:r>
              <a:rPr lang="fr-CA" dirty="0" err="1" smtClean="0"/>
              <a:t>thing</a:t>
            </a:r>
            <a:r>
              <a:rPr lang="fr-CA" dirty="0" smtClean="0"/>
              <a:t> </a:t>
            </a:r>
            <a:r>
              <a:rPr lang="fr-CA" dirty="0" err="1" smtClean="0"/>
              <a:t>better</a:t>
            </a:r>
            <a:r>
              <a:rPr lang="fr-CA" dirty="0" smtClean="0"/>
              <a:t> </a:t>
            </a:r>
            <a:endParaRPr lang="fr-CA" dirty="0"/>
          </a:p>
        </p:txBody>
      </p:sp>
      <p:pic>
        <p:nvPicPr>
          <p:cNvPr id="4" name="Image 3" descr="3478276137-patients_partenaire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327" y="2918048"/>
            <a:ext cx="3995672" cy="2996754"/>
          </a:xfrm>
          <a:prstGeom prst="rect">
            <a:avLst/>
          </a:prstGeom>
        </p:spPr>
      </p:pic>
      <p:pic>
        <p:nvPicPr>
          <p:cNvPr id="5" name="Espace réservé du contenu 5" descr="PPH anglais.png"/>
          <p:cNvPicPr>
            <a:picLocks noChangeAspect="1"/>
          </p:cNvPicPr>
          <p:nvPr/>
        </p:nvPicPr>
        <p:blipFill>
          <a:blip r:embed="rId3">
            <a:extLst>
              <a:ext uri="{28A0092B-C50C-407E-A947-70E740481C1C}">
                <a14:useLocalDpi xmlns:a14="http://schemas.microsoft.com/office/drawing/2010/main" val="0"/>
              </a:ext>
            </a:extLst>
          </a:blip>
          <a:srcRect l="-17921" r="-17921"/>
          <a:stretch>
            <a:fillRect/>
          </a:stretch>
        </p:blipFill>
        <p:spPr>
          <a:xfrm>
            <a:off x="303828" y="3071835"/>
            <a:ext cx="4426330" cy="2440687"/>
          </a:xfrm>
          <a:prstGeom prst="rect">
            <a:avLst/>
          </a:prstGeom>
        </p:spPr>
      </p:pic>
    </p:spTree>
    <p:extLst>
      <p:ext uri="{BB962C8B-B14F-4D97-AF65-F5344CB8AC3E}">
        <p14:creationId xmlns:p14="http://schemas.microsoft.com/office/powerpoint/2010/main" val="34973486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a:bodyPr>
          <a:lstStyle/>
          <a:p>
            <a:pPr algn="ctr"/>
            <a:r>
              <a:rPr lang="fr-CA" sz="4400" b="1" dirty="0" err="1" smtClean="0"/>
              <a:t>Some</a:t>
            </a:r>
            <a:r>
              <a:rPr lang="fr-CA" sz="4400" b="1" dirty="0" smtClean="0"/>
              <a:t> </a:t>
            </a:r>
            <a:r>
              <a:rPr lang="fr-CA" sz="4400" b="1" dirty="0" err="1" smtClean="0"/>
              <a:t>key</a:t>
            </a:r>
            <a:r>
              <a:rPr lang="fr-CA" sz="4400" b="1" dirty="0" smtClean="0"/>
              <a:t> </a:t>
            </a:r>
            <a:r>
              <a:rPr lang="fr-CA" sz="4400" b="1" dirty="0" err="1" smtClean="0"/>
              <a:t>factors</a:t>
            </a:r>
            <a:r>
              <a:rPr lang="fr-CA" sz="4400" b="1" dirty="0" smtClean="0"/>
              <a:t>  </a:t>
            </a:r>
            <a:endParaRPr lang="fr-CA" sz="4400" b="1" dirty="0"/>
          </a:p>
        </p:txBody>
      </p:sp>
      <p:sp>
        <p:nvSpPr>
          <p:cNvPr id="3" name="Titre 2"/>
          <p:cNvSpPr>
            <a:spLocks noGrp="1"/>
          </p:cNvSpPr>
          <p:nvPr>
            <p:ph type="title"/>
          </p:nvPr>
        </p:nvSpPr>
        <p:spPr>
          <a:xfrm>
            <a:off x="549241" y="1600200"/>
            <a:ext cx="8442359" cy="990600"/>
          </a:xfrm>
        </p:spPr>
        <p:txBody>
          <a:bodyPr>
            <a:normAutofit fontScale="90000"/>
          </a:bodyPr>
          <a:lstStyle/>
          <a:p>
            <a:r>
              <a:rPr lang="fr-CA" dirty="0" smtClean="0"/>
              <a:t> </a:t>
            </a:r>
            <a:r>
              <a:rPr lang="fr-CA" dirty="0"/>
              <a:t>M</a:t>
            </a:r>
            <a:r>
              <a:rPr lang="fr-CA" dirty="0" smtClean="0"/>
              <a:t>anagement of </a:t>
            </a:r>
            <a:r>
              <a:rPr lang="fr-CA" dirty="0" err="1" smtClean="0"/>
              <a:t>symptoms</a:t>
            </a:r>
            <a:r>
              <a:rPr lang="fr-CA" dirty="0" smtClean="0"/>
              <a:t>/</a:t>
            </a:r>
            <a:r>
              <a:rPr lang="fr-CA" dirty="0" err="1" smtClean="0"/>
              <a:t>impairments</a:t>
            </a:r>
            <a:r>
              <a:rPr lang="fr-CA" dirty="0" smtClean="0"/>
              <a:t> </a:t>
            </a:r>
            <a:endParaRPr lang="fr-CA" dirty="0"/>
          </a:p>
        </p:txBody>
      </p:sp>
    </p:spTree>
    <p:extLst>
      <p:ext uri="{BB962C8B-B14F-4D97-AF65-F5344CB8AC3E}">
        <p14:creationId xmlns:p14="http://schemas.microsoft.com/office/powerpoint/2010/main" val="23440272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Default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DBC60925-92C1-604A-AEDC-5B94018CE6C3}" vid="{70386A9F-25D5-6545-A5B7-5A47E7AF16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2540</TotalTime>
  <Words>975</Words>
  <Application>Microsoft Macintosh PowerPoint</Application>
  <PresentationFormat>Présentation à l'écran (4:3)</PresentationFormat>
  <Paragraphs>255</Paragraphs>
  <Slides>25</Slides>
  <Notes>6</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Default Theme</vt:lpstr>
      <vt:lpstr>Managing progression over time </vt:lpstr>
      <vt:lpstr>Key messages about progression</vt:lpstr>
      <vt:lpstr>Participation restrictions </vt:lpstr>
      <vt:lpstr>Progression over time (previous studies)</vt:lpstr>
      <vt:lpstr>A quick portrait over 9 years </vt:lpstr>
      <vt:lpstr>Trajectory is different for everyone </vt:lpstr>
      <vt:lpstr>Ongoing study to understand how people adapt over time </vt:lpstr>
      <vt:lpstr>What we can do to make thing better </vt:lpstr>
      <vt:lpstr> Management of symptoms/impairments </vt:lpstr>
      <vt:lpstr>Muscle Strength </vt:lpstr>
      <vt:lpstr>Fatigue </vt:lpstr>
      <vt:lpstr>Hypersomnolence</vt:lpstr>
      <vt:lpstr>Organizing your life differently </vt:lpstr>
      <vt:lpstr>Nutrition issues</vt:lpstr>
      <vt:lpstr>Housing issues </vt:lpstr>
      <vt:lpstr>Walking issues </vt:lpstr>
      <vt:lpstr>Community activities </vt:lpstr>
      <vt:lpstr>Patient’s and carers perspectives</vt:lpstr>
      <vt:lpstr>Getting expert of your disease </vt:lpstr>
      <vt:lpstr>Patient’s and carers perspectives</vt:lpstr>
      <vt:lpstr>Mean distance to a GP </vt:lpstr>
      <vt:lpstr>How far our patients are from key services </vt:lpstr>
      <vt:lpstr>Patient’s and carers perspectives</vt:lpstr>
      <vt:lpstr>Keeping up with progression </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 101: Getting a handle on the basics</dc:title>
  <dc:creator>Paul Formaker</dc:creator>
  <cp:lastModifiedBy>usager</cp:lastModifiedBy>
  <cp:revision>66</cp:revision>
  <dcterms:created xsi:type="dcterms:W3CDTF">2016-10-11T23:23:33Z</dcterms:created>
  <dcterms:modified xsi:type="dcterms:W3CDTF">2018-09-15T13:48:24Z</dcterms:modified>
</cp:coreProperties>
</file>