
<file path=[Content_Types].xml><?xml version="1.0" encoding="utf-8"?>
<Types xmlns="http://schemas.openxmlformats.org/package/2006/content-types"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tiff" ContentType="image/tiff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648" r:id="rId1"/>
  </p:sldMasterIdLst>
  <p:notesMasterIdLst>
    <p:notesMasterId r:id="rId22"/>
  </p:notesMasterIdLst>
  <p:handoutMasterIdLst>
    <p:handoutMasterId r:id="rId23"/>
  </p:handoutMasterIdLst>
  <p:sldIdLst>
    <p:sldId id="782" r:id="rId2"/>
    <p:sldId id="1073" r:id="rId3"/>
    <p:sldId id="1039" r:id="rId4"/>
    <p:sldId id="1023" r:id="rId5"/>
    <p:sldId id="1036" r:id="rId6"/>
    <p:sldId id="1037" r:id="rId7"/>
    <p:sldId id="1076" r:id="rId8"/>
    <p:sldId id="1077" r:id="rId9"/>
    <p:sldId id="1035" r:id="rId10"/>
    <p:sldId id="1070" r:id="rId11"/>
    <p:sldId id="1072" r:id="rId12"/>
    <p:sldId id="713" r:id="rId13"/>
    <p:sldId id="1040" r:id="rId14"/>
    <p:sldId id="1042" r:id="rId15"/>
    <p:sldId id="1050" r:id="rId16"/>
    <p:sldId id="1078" r:id="rId17"/>
    <p:sldId id="1038" r:id="rId18"/>
    <p:sldId id="1043" r:id="rId19"/>
    <p:sldId id="1079" r:id="rId20"/>
    <p:sldId id="1071" r:id="rId21"/>
  </p:sldIdLst>
  <p:sldSz cx="10287000" cy="6858000" type="35mm"/>
  <p:notesSz cx="6858000" cy="9144000"/>
  <p:kinsoku lang="ja-JP" invalStChars="、。，．・：；？！゛゜ヽヾゝゞ々ー’”）〕］｝〉》」』】°‰′″℃￠％ぁぃぅぇぉっゃゅょゎァィゥェォッャュョヮヵヶ!%),.:;?]}｡｣､･ｧｨｩｪｫｬｭｮｯｰﾞﾟ" invalEndChars="‘“（〔［｛〈《「『【￥＄$([\{｢￡"/>
  <p:defaultTextStyle>
    <a:defPPr>
      <a:defRPr lang="en-US"/>
    </a:defPPr>
    <a:lvl1pPr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24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66FFFF"/>
    <a:srgbClr val="FF00FF"/>
    <a:srgbClr val="FF6600"/>
    <a:srgbClr val="3333CC"/>
    <a:srgbClr val="FFFFCC"/>
    <a:srgbClr val="FFFF66"/>
    <a:srgbClr val="000000"/>
    <a:srgbClr val="990033"/>
    <a:srgbClr val="000066"/>
    <a:srgbClr val="CC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540" autoAdjust="0"/>
    <p:restoredTop sz="94704" autoAdjust="0"/>
  </p:normalViewPr>
  <p:slideViewPr>
    <p:cSldViewPr snapToGrid="0">
      <p:cViewPr varScale="1">
        <p:scale>
          <a:sx n="100" d="100"/>
          <a:sy n="100" d="100"/>
        </p:scale>
        <p:origin x="360" y="176"/>
      </p:cViewPr>
      <p:guideLst>
        <p:guide orient="horz" pos="2160"/>
        <p:guide pos="324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70" d="100"/>
        <a:sy n="70" d="100"/>
      </p:scale>
      <p:origin x="0" y="0"/>
    </p:cViewPr>
  </p:sorterViewPr>
  <p:notesViewPr>
    <p:cSldViewPr snapToGrid="0">
      <p:cViewPr>
        <p:scale>
          <a:sx n="66" d="100"/>
          <a:sy n="66" d="100"/>
        </p:scale>
        <p:origin x="-1608" y="396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handoutMaster" Target="handoutMasters/handoutMaster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notesMaster" Target="notesMasters/notes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482846468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noFill/>
          <a:ln w="12700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2051" name="Rectangle 3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  <p:extLst>
      <p:ext uri="{BB962C8B-B14F-4D97-AF65-F5344CB8AC3E}">
        <p14:creationId xmlns:p14="http://schemas.microsoft.com/office/powerpoint/2010/main" val="1315929785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9778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099779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1)We’ve studied more than 300 genetically affected individuals from more than 100 families.</a:t>
            </a:r>
          </a:p>
          <a:p>
            <a:r>
              <a:rPr lang="en-US"/>
              <a:t>2) We studied all available individuals ages 18-80 years who had the CCTG expansion.</a:t>
            </a:r>
          </a:p>
          <a:p>
            <a:r>
              <a:rPr lang="en-US"/>
              <a:t>3)Most testing was done in the field, and not all tests were performed on all individuals.</a:t>
            </a: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685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866775" y="692150"/>
            <a:ext cx="5124450" cy="34163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8468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r>
              <a:rPr lang="en-US"/>
              <a:t>Normal muscle preferentially expresses an insulin-sensitive form of the IR.  In DM1Cooper has shown that the IR RNA is abnormally spliced, leading to preferential expression of the insulin-insensitive isoform.  We now show that the same abnormal splice form occurs in DM2.</a:t>
            </a: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611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98611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R"/>
            </a:pPr>
            <a:r>
              <a:rPr lang="en-US"/>
              <a:t>The histologic features parallel those of DM1, with marked variation in fiber size, degenerating and necrotic fibers, a profusion of centrally located nuclei, and frequent severely atrophic “nuclear bag” fibers.</a:t>
            </a:r>
          </a:p>
          <a:p>
            <a:pPr marL="228600" indent="-228600">
              <a:buFontTx/>
              <a:buAutoNum type="arabicParenR"/>
            </a:pPr>
            <a:r>
              <a:rPr lang="en-US"/>
              <a:t>In addtion, longitudinal sections can show the central nuclear chains characteristic of DM1.</a:t>
            </a: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R"/>
            </a:pPr>
            <a:r>
              <a:rPr lang="en-US"/>
              <a:t>The histologic features parallel those of DM1, with marked variation in fiber size, degenerating and necrotic fibers, a profusion of centrally located nuclei, and frequent severely atrophic “nuclear bag” fibers.</a:t>
            </a:r>
          </a:p>
          <a:p>
            <a:pPr marL="228600" indent="-228600">
              <a:buFontTx/>
              <a:buAutoNum type="arabicParenR"/>
            </a:pPr>
            <a:r>
              <a:rPr lang="en-US"/>
              <a:t>In addtion, longitudinal sections can show the central nuclear chains characteristic of DM1.</a:t>
            </a:r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79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1079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228600" indent="-228600">
              <a:buFontTx/>
              <a:buAutoNum type="arabicParenR"/>
            </a:pPr>
            <a:r>
              <a:rPr lang="en-US"/>
              <a:t>The histologic features parallel those of DM1, with marked variation in fiber size, degenerating and necrotic fibers, a profusion of centrally located nuclei, and frequent severely atrophic “nuclear bag” fibers.</a:t>
            </a:r>
          </a:p>
          <a:p>
            <a:pPr marL="228600" indent="-228600">
              <a:buFontTx/>
              <a:buAutoNum type="arabicParenR"/>
            </a:pPr>
            <a:r>
              <a:rPr lang="en-US"/>
              <a:t>In addtion, longitudinal sections can show the central nuclear chains characteristic of DM1.</a:t>
            </a: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2335516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88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188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6639727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409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28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71525" y="2130425"/>
            <a:ext cx="874395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543050" y="3886200"/>
            <a:ext cx="72009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9963" y="304800"/>
            <a:ext cx="2185987" cy="57912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62000" y="304800"/>
            <a:ext cx="6405563" cy="57912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 preserve="1">
  <p:cSld name="Title, Conten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0175" y="19812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0175" y="41148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 preserve="1">
  <p:cSld name="Title and 4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 sz="quarter"/>
          </p:nvPr>
        </p:nvSpPr>
        <p:spPr>
          <a:xfrm>
            <a:off x="762000" y="3048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812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0175" y="19812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762000" y="41148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10175" y="41148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Title and Tab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able Placeholder 2"/>
          <p:cNvSpPr>
            <a:spLocks noGrp="1"/>
          </p:cNvSpPr>
          <p:nvPr>
            <p:ph type="tbl" idx="1"/>
          </p:nvPr>
        </p:nvSpPr>
        <p:spPr>
          <a:xfrm>
            <a:off x="762000" y="1981200"/>
            <a:ext cx="8743950" cy="4114800"/>
          </a:xfrm>
        </p:spPr>
        <p:txBody>
          <a:bodyPr/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 preserve="1">
  <p:cSld name="Title, Text, and 2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half" idx="1"/>
          </p:nvPr>
        </p:nvSpPr>
        <p:spPr>
          <a:xfrm>
            <a:off x="762000" y="1981200"/>
            <a:ext cx="4295775" cy="41148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0175" y="19812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3"/>
          </p:nvPr>
        </p:nvSpPr>
        <p:spPr>
          <a:xfrm>
            <a:off x="5210175" y="41148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 preserve="1">
  <p:cSld name="Title and 2 Content over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2000" y="304800"/>
            <a:ext cx="8743950" cy="1143000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quarter" idx="1"/>
          </p:nvPr>
        </p:nvSpPr>
        <p:spPr>
          <a:xfrm>
            <a:off x="762000" y="19812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quarter" idx="2"/>
          </p:nvPr>
        </p:nvSpPr>
        <p:spPr>
          <a:xfrm>
            <a:off x="5210175" y="1981200"/>
            <a:ext cx="4295775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half" idx="3"/>
          </p:nvPr>
        </p:nvSpPr>
        <p:spPr>
          <a:xfrm>
            <a:off x="762000" y="4114800"/>
            <a:ext cx="8743950" cy="198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Only" preserve="1">
  <p:cSld name="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/>
          </p:nvPr>
        </p:nvSpPr>
        <p:spPr>
          <a:xfrm>
            <a:off x="762000" y="304800"/>
            <a:ext cx="8743950" cy="5791200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12800" y="4406900"/>
            <a:ext cx="874395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12800" y="2906713"/>
            <a:ext cx="874395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762000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210175" y="1981200"/>
            <a:ext cx="4295775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4638"/>
            <a:ext cx="92583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14350" y="1535113"/>
            <a:ext cx="454501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514350" y="2174875"/>
            <a:ext cx="454501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5226050" y="1535113"/>
            <a:ext cx="4546600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5226050" y="2174875"/>
            <a:ext cx="4546600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14350" y="273050"/>
            <a:ext cx="3384550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22725" y="273050"/>
            <a:ext cx="5749925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14350" y="1435100"/>
            <a:ext cx="3384550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16125" y="4800600"/>
            <a:ext cx="6172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016125" y="612775"/>
            <a:ext cx="6172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016125" y="5367338"/>
            <a:ext cx="6172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762000" y="304800"/>
            <a:ext cx="8743950" cy="11430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762000" y="1981200"/>
            <a:ext cx="8743950" cy="41148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vert="horz" wrap="square" lIns="90488" tIns="44450" rIns="90488" bIns="4445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1028" name="Line 4"/>
          <p:cNvSpPr>
            <a:spLocks noChangeShapeType="1"/>
          </p:cNvSpPr>
          <p:nvPr/>
        </p:nvSpPr>
        <p:spPr bwMode="auto">
          <a:xfrm>
            <a:off x="762000" y="1828800"/>
            <a:ext cx="0" cy="0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  <p:sldLayoutId id="2147483662" r:id="rId14"/>
    <p:sldLayoutId id="2147483663" r:id="rId15"/>
    <p:sldLayoutId id="2147483664" r:id="rId16"/>
    <p:sldLayoutId id="2147483665" r:id="rId17"/>
  </p:sldLayoutIdLst>
  <p:txStyles>
    <p:titleStyle>
      <a:lvl1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5pPr>
      <a:lvl6pPr marL="4572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6pPr>
      <a:lvl7pPr marL="9144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7pPr>
      <a:lvl8pPr marL="13716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8pPr>
      <a:lvl9pPr marL="1828800" algn="l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3200" b="1">
          <a:solidFill>
            <a:srgbClr val="FFFFFF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2800" b="1">
          <a:solidFill>
            <a:srgbClr val="FFFFFF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2400" b="1">
          <a:solidFill>
            <a:srgbClr val="FFFFFF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2000" b="1">
          <a:solidFill>
            <a:srgbClr val="FFFFFF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2000" b="1">
          <a:solidFill>
            <a:srgbClr val="FFFFFF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2000" b="1">
          <a:solidFill>
            <a:srgbClr val="FFFFFF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2000" b="1">
          <a:solidFill>
            <a:srgbClr val="FFFFFF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2000" b="1">
          <a:solidFill>
            <a:srgbClr val="FFFFFF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FFFF"/>
        </a:buClr>
        <a:buSzPct val="100000"/>
        <a:buChar char="•"/>
        <a:defRPr sz="2000" b="1">
          <a:solidFill>
            <a:srgbClr val="FFFFFF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4.png"/><Relationship Id="rId5" Type="http://schemas.openxmlformats.org/officeDocument/2006/relationships/image" Target="../media/image3.jpeg"/><Relationship Id="rId4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6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6.xml"/><Relationship Id="rId5" Type="http://schemas.microsoft.com/office/2007/relationships/hdphoto" Target="../media/hdphoto1.wdp"/><Relationship Id="rId4" Type="http://schemas.openxmlformats.org/officeDocument/2006/relationships/image" Target="../media/image11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tiff"/><Relationship Id="rId2" Type="http://schemas.openxmlformats.org/officeDocument/2006/relationships/image" Target="../media/image12.tiff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tiff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5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5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5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5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5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5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5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875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577850" y="2139491"/>
            <a:ext cx="9145588" cy="2174875"/>
          </a:xfrm>
        </p:spPr>
        <p:txBody>
          <a:bodyPr/>
          <a:lstStyle/>
          <a:p>
            <a:pPr algn="ctr"/>
            <a:r>
              <a:rPr lang="en-US" dirty="0">
                <a:latin typeface="Century Gothic" pitchFamily="34" charset="0"/>
              </a:rPr>
              <a:t>Myotonic Dystrophy and Sleep</a:t>
            </a:r>
            <a:br>
              <a:rPr lang="en-US" dirty="0">
                <a:latin typeface="Century Gothic" pitchFamily="34" charset="0"/>
              </a:rPr>
            </a:br>
            <a:endParaRPr lang="en-US" dirty="0">
              <a:latin typeface="Century Gothic" pitchFamily="34" charset="0"/>
            </a:endParaRPr>
          </a:p>
        </p:txBody>
      </p:sp>
      <p:sp>
        <p:nvSpPr>
          <p:cNvPr id="1098755" name="Rectangle 3"/>
          <p:cNvSpPr>
            <a:spLocks noGrp="1" noChangeArrowheads="1"/>
          </p:cNvSpPr>
          <p:nvPr>
            <p:ph type="subTitle" idx="1"/>
          </p:nvPr>
        </p:nvSpPr>
        <p:spPr>
          <a:xfrm>
            <a:off x="400050" y="4629130"/>
            <a:ext cx="9525000" cy="1829727"/>
          </a:xfrm>
        </p:spPr>
        <p:txBody>
          <a:bodyPr/>
          <a:lstStyle/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CC"/>
                </a:solidFill>
                <a:latin typeface="Century Gothic" pitchFamily="34" charset="0"/>
              </a:rPr>
              <a:t>John W. Day, MD, PhD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CC"/>
                </a:solidFill>
                <a:latin typeface="Century Gothic" pitchFamily="34" charset="0"/>
              </a:rPr>
              <a:t>Professor, Neurology, Pediatrics, Pathology</a:t>
            </a:r>
            <a:br>
              <a:rPr lang="en-US" sz="2000" dirty="0">
                <a:solidFill>
                  <a:srgbClr val="FFFFCC"/>
                </a:solidFill>
                <a:latin typeface="Century Gothic" pitchFamily="34" charset="0"/>
              </a:rPr>
            </a:br>
            <a:r>
              <a:rPr lang="en-US" sz="2000" dirty="0">
                <a:solidFill>
                  <a:srgbClr val="FFFFCC"/>
                </a:solidFill>
                <a:latin typeface="Century Gothic" pitchFamily="34" charset="0"/>
              </a:rPr>
              <a:t>Director, Division of Neuromuscular Medicine</a:t>
            </a:r>
          </a:p>
          <a:p>
            <a:pPr>
              <a:lnSpc>
                <a:spcPct val="80000"/>
              </a:lnSpc>
              <a:spcBef>
                <a:spcPct val="0"/>
              </a:spcBef>
            </a:pPr>
            <a:r>
              <a:rPr lang="en-US" sz="2000" dirty="0">
                <a:solidFill>
                  <a:srgbClr val="FFFFCC"/>
                </a:solidFill>
                <a:latin typeface="Century Gothic" pitchFamily="34" charset="0"/>
              </a:rPr>
              <a:t>Stanford University</a:t>
            </a:r>
          </a:p>
        </p:txBody>
      </p:sp>
      <p:sp>
        <p:nvSpPr>
          <p:cNvPr id="1098756" name="Rectangle 4"/>
          <p:cNvSpPr>
            <a:spLocks noChangeArrowheads="1"/>
          </p:cNvSpPr>
          <p:nvPr/>
        </p:nvSpPr>
        <p:spPr bwMode="auto">
          <a:xfrm>
            <a:off x="790575" y="347663"/>
            <a:ext cx="8743950" cy="9937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 lIns="90488" tIns="44450" rIns="90488" bIns="44450" anchor="ctr"/>
          <a:lstStyle/>
          <a:p>
            <a:r>
              <a:rPr lang="en-US" b="1" dirty="0">
                <a:solidFill>
                  <a:srgbClr val="FFFFCC"/>
                </a:solidFill>
                <a:latin typeface="Century Gothic" pitchFamily="34" charset="0"/>
              </a:rPr>
              <a:t>Myotonic Annual Conference</a:t>
            </a:r>
          </a:p>
          <a:p>
            <a:r>
              <a:rPr lang="en-US" b="1" dirty="0">
                <a:solidFill>
                  <a:srgbClr val="FFFFCC"/>
                </a:solidFill>
                <a:latin typeface="Century Gothic" pitchFamily="34" charset="0"/>
              </a:rPr>
              <a:t>Philadelphia</a:t>
            </a:r>
          </a:p>
          <a:p>
            <a:r>
              <a:rPr lang="en-US" b="1" dirty="0">
                <a:solidFill>
                  <a:srgbClr val="FFFFCC"/>
                </a:solidFill>
                <a:latin typeface="Century Gothic" pitchFamily="34" charset="0"/>
              </a:rPr>
              <a:t>September 14, 2019</a:t>
            </a:r>
          </a:p>
        </p:txBody>
      </p:sp>
    </p:spTree>
  </p:cSld>
  <p:clrMapOvr>
    <a:masterClrMapping/>
  </p:clrMapOvr>
  <p:transition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283082" name="Group 10"/>
          <p:cNvGrpSpPr>
            <a:grpSpLocks/>
          </p:cNvGrpSpPr>
          <p:nvPr/>
        </p:nvGrpSpPr>
        <p:grpSpPr bwMode="auto">
          <a:xfrm>
            <a:off x="5148939" y="2496457"/>
            <a:ext cx="2484965" cy="3018464"/>
            <a:chOff x="3960" y="1200"/>
            <a:chExt cx="1120" cy="2074"/>
          </a:xfrm>
        </p:grpSpPr>
        <p:sp>
          <p:nvSpPr>
            <p:cNvPr id="1283083" name="Line 11"/>
            <p:cNvSpPr>
              <a:spLocks noChangeShapeType="1"/>
            </p:cNvSpPr>
            <p:nvPr/>
          </p:nvSpPr>
          <p:spPr bwMode="auto">
            <a:xfrm flipV="1">
              <a:off x="3979" y="1200"/>
              <a:ext cx="917" cy="561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85" name="Line 13"/>
            <p:cNvSpPr>
              <a:spLocks noChangeShapeType="1"/>
            </p:cNvSpPr>
            <p:nvPr/>
          </p:nvSpPr>
          <p:spPr bwMode="auto">
            <a:xfrm flipV="1">
              <a:off x="3960" y="1523"/>
              <a:ext cx="924" cy="23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86" name="Line 14"/>
            <p:cNvSpPr>
              <a:spLocks noChangeShapeType="1"/>
            </p:cNvSpPr>
            <p:nvPr/>
          </p:nvSpPr>
          <p:spPr bwMode="auto">
            <a:xfrm>
              <a:off x="3960" y="1796"/>
              <a:ext cx="1018" cy="78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88" name="Line 16"/>
            <p:cNvSpPr>
              <a:spLocks noChangeShapeType="1"/>
            </p:cNvSpPr>
            <p:nvPr/>
          </p:nvSpPr>
          <p:spPr bwMode="auto">
            <a:xfrm>
              <a:off x="3960" y="1796"/>
              <a:ext cx="1120" cy="147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sp>
        <p:nvSpPr>
          <p:cNvPr id="128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743950" cy="933450"/>
          </a:xfrm>
        </p:spPr>
        <p:txBody>
          <a:bodyPr/>
          <a:lstStyle/>
          <a:p>
            <a:r>
              <a:rPr lang="en-US" sz="4000" dirty="0">
                <a:latin typeface="Century Gothic" pitchFamily="34" charset="0"/>
              </a:rPr>
              <a:t>DM  Alteration of Sleep</a:t>
            </a:r>
          </a:p>
        </p:txBody>
      </p:sp>
      <p:grpSp>
        <p:nvGrpSpPr>
          <p:cNvPr id="1283076" name="Group 4"/>
          <p:cNvGrpSpPr>
            <a:grpSpLocks/>
          </p:cNvGrpSpPr>
          <p:nvPr/>
        </p:nvGrpSpPr>
        <p:grpSpPr bwMode="auto">
          <a:xfrm>
            <a:off x="3420852" y="1542600"/>
            <a:ext cx="2249488" cy="4224363"/>
            <a:chOff x="4426" y="163"/>
            <a:chExt cx="1417" cy="2661"/>
          </a:xfrm>
        </p:grpSpPr>
        <p:sp>
          <p:nvSpPr>
            <p:cNvPr id="1283077" name="Text Box 5"/>
            <p:cNvSpPr txBox="1">
              <a:spLocks noChangeArrowheads="1"/>
            </p:cNvSpPr>
            <p:nvPr/>
          </p:nvSpPr>
          <p:spPr bwMode="auto">
            <a:xfrm>
              <a:off x="4426" y="1060"/>
              <a:ext cx="1417" cy="176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Skeletal Muscle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Brain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Heart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Endocrine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Gut</a:t>
              </a:r>
            </a:p>
          </p:txBody>
        </p:sp>
        <p:sp>
          <p:nvSpPr>
            <p:cNvPr id="1283078" name="Text Box 6"/>
            <p:cNvSpPr txBox="1">
              <a:spLocks noChangeArrowheads="1"/>
            </p:cNvSpPr>
            <p:nvPr/>
          </p:nvSpPr>
          <p:spPr bwMode="auto">
            <a:xfrm>
              <a:off x="4536" y="163"/>
              <a:ext cx="1197" cy="53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200" b="1" dirty="0">
                  <a:solidFill>
                    <a:srgbClr val="00FFFF"/>
                  </a:solidFill>
                  <a:latin typeface="Century Gothic" pitchFamily="34" charset="0"/>
                </a:rPr>
                <a:t>Affected DM Systems That Alter Sleep</a:t>
              </a:r>
            </a:p>
          </p:txBody>
        </p:sp>
      </p:grpSp>
      <p:sp>
        <p:nvSpPr>
          <p:cNvPr id="1283100" name="Text Box 28"/>
          <p:cNvSpPr txBox="1">
            <a:spLocks noChangeArrowheads="1"/>
          </p:cNvSpPr>
          <p:nvPr/>
        </p:nvSpPr>
        <p:spPr bwMode="auto">
          <a:xfrm>
            <a:off x="192088" y="3961713"/>
            <a:ext cx="1436687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Century Gothic" pitchFamily="34" charset="0"/>
              </a:rPr>
              <a:t>DM</a:t>
            </a:r>
            <a:br>
              <a:rPr lang="en-US" sz="2200" b="1" dirty="0">
                <a:latin typeface="Century Gothic" pitchFamily="34" charset="0"/>
              </a:rPr>
            </a:br>
            <a:r>
              <a:rPr lang="en-US" sz="2200" b="1" dirty="0">
                <a:latin typeface="Century Gothic" pitchFamily="34" charset="0"/>
              </a:rPr>
              <a:t>Genetic Change</a:t>
            </a:r>
          </a:p>
        </p:txBody>
      </p:sp>
      <p:sp>
        <p:nvSpPr>
          <p:cNvPr id="1283101" name="Text Box 29"/>
          <p:cNvSpPr txBox="1">
            <a:spLocks noChangeArrowheads="1"/>
          </p:cNvSpPr>
          <p:nvPr/>
        </p:nvSpPr>
        <p:spPr bwMode="auto">
          <a:xfrm>
            <a:off x="193675" y="3363676"/>
            <a:ext cx="1436688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200" b="1">
                <a:solidFill>
                  <a:srgbClr val="FFFF00"/>
                </a:solidFill>
                <a:latin typeface="Century Gothic" pitchFamily="34" charset="0"/>
              </a:rPr>
              <a:t>Proximal Cause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41886" y="3210813"/>
            <a:ext cx="2996284" cy="2304604"/>
            <a:chOff x="1619250" y="2990850"/>
            <a:chExt cx="2996284" cy="2533382"/>
          </a:xfrm>
        </p:grpSpPr>
        <p:sp>
          <p:nvSpPr>
            <p:cNvPr id="1283103" name="Line 31"/>
            <p:cNvSpPr>
              <a:spLocks noChangeShapeType="1"/>
            </p:cNvSpPr>
            <p:nvPr/>
          </p:nvSpPr>
          <p:spPr bwMode="auto">
            <a:xfrm flipV="1">
              <a:off x="1619250" y="2990850"/>
              <a:ext cx="2628900" cy="9906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5" name="Line 33"/>
            <p:cNvSpPr>
              <a:spLocks noChangeShapeType="1"/>
            </p:cNvSpPr>
            <p:nvPr/>
          </p:nvSpPr>
          <p:spPr bwMode="auto">
            <a:xfrm flipV="1">
              <a:off x="1638300" y="3981450"/>
              <a:ext cx="2743200" cy="19049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6" name="Line 34"/>
            <p:cNvSpPr>
              <a:spLocks noChangeShapeType="1"/>
            </p:cNvSpPr>
            <p:nvPr/>
          </p:nvSpPr>
          <p:spPr bwMode="auto">
            <a:xfrm>
              <a:off x="1638300" y="3981450"/>
              <a:ext cx="2743200" cy="547855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7" name="Line 35"/>
            <p:cNvSpPr>
              <a:spLocks noChangeShapeType="1"/>
            </p:cNvSpPr>
            <p:nvPr/>
          </p:nvSpPr>
          <p:spPr bwMode="auto">
            <a:xfrm>
              <a:off x="1657350" y="3981450"/>
              <a:ext cx="2495550" cy="885823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8" name="Line 36"/>
            <p:cNvSpPr>
              <a:spLocks noChangeShapeType="1"/>
            </p:cNvSpPr>
            <p:nvPr/>
          </p:nvSpPr>
          <p:spPr bwMode="auto">
            <a:xfrm>
              <a:off x="1657349" y="4000500"/>
              <a:ext cx="2958185" cy="1523732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37" name="Group 4"/>
          <p:cNvGrpSpPr>
            <a:grpSpLocks/>
          </p:cNvGrpSpPr>
          <p:nvPr/>
        </p:nvGrpSpPr>
        <p:grpSpPr bwMode="auto">
          <a:xfrm>
            <a:off x="7358695" y="1001481"/>
            <a:ext cx="2801682" cy="5287713"/>
            <a:chOff x="4426" y="433"/>
            <a:chExt cx="1480" cy="3138"/>
          </a:xfrm>
        </p:grpSpPr>
        <p:sp>
          <p:nvSpPr>
            <p:cNvPr id="38" name="Text Box 5"/>
            <p:cNvSpPr txBox="1">
              <a:spLocks noChangeArrowheads="1"/>
            </p:cNvSpPr>
            <p:nvPr/>
          </p:nvSpPr>
          <p:spPr bwMode="auto">
            <a:xfrm>
              <a:off x="4426" y="1060"/>
              <a:ext cx="1480" cy="25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Breathing Strength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Airway Obstruction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Sleep Quality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Sleep Length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Sleep Cycle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Muscle Fatigue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Mental Fatigue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Metabolic</a:t>
              </a:r>
            </a:p>
          </p:txBody>
        </p:sp>
        <p:sp>
          <p:nvSpPr>
            <p:cNvPr id="39" name="Text Box 6"/>
            <p:cNvSpPr txBox="1">
              <a:spLocks noChangeArrowheads="1"/>
            </p:cNvSpPr>
            <p:nvPr/>
          </p:nvSpPr>
          <p:spPr bwMode="auto">
            <a:xfrm>
              <a:off x="4426" y="433"/>
              <a:ext cx="1307" cy="507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 wrap="square"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200" b="1" dirty="0">
                  <a:solidFill>
                    <a:srgbClr val="00FFFF"/>
                  </a:solidFill>
                  <a:latin typeface="Century Gothic" pitchFamily="34" charset="0"/>
                </a:rPr>
                <a:t>DM Dysfunctions That Affect</a:t>
              </a:r>
              <a:br>
                <a:rPr lang="en-US" sz="2200" b="1" dirty="0">
                  <a:solidFill>
                    <a:srgbClr val="00FFFF"/>
                  </a:solidFill>
                  <a:latin typeface="Century Gothic" pitchFamily="34" charset="0"/>
                </a:rPr>
              </a:br>
              <a:r>
                <a:rPr lang="en-US" sz="2200" b="1" dirty="0">
                  <a:solidFill>
                    <a:srgbClr val="00FFFF"/>
                  </a:solidFill>
                  <a:latin typeface="Century Gothic" pitchFamily="34" charset="0"/>
                </a:rPr>
                <a:t>Sleep &amp; Stamina</a:t>
              </a:r>
            </a:p>
          </p:txBody>
        </p:sp>
      </p:grpSp>
      <p:grpSp>
        <p:nvGrpSpPr>
          <p:cNvPr id="40" name="Group 20"/>
          <p:cNvGrpSpPr>
            <a:grpSpLocks/>
          </p:cNvGrpSpPr>
          <p:nvPr/>
        </p:nvGrpSpPr>
        <p:grpSpPr bwMode="auto">
          <a:xfrm>
            <a:off x="5110619" y="3661478"/>
            <a:ext cx="2406651" cy="1420642"/>
            <a:chOff x="3801" y="2154"/>
            <a:chExt cx="1516" cy="999"/>
          </a:xfrm>
        </p:grpSpPr>
        <p:sp>
          <p:nvSpPr>
            <p:cNvPr id="41" name="Line 21"/>
            <p:cNvSpPr>
              <a:spLocks noChangeShapeType="1"/>
            </p:cNvSpPr>
            <p:nvPr/>
          </p:nvSpPr>
          <p:spPr bwMode="auto">
            <a:xfrm flipV="1">
              <a:off x="3828" y="2154"/>
              <a:ext cx="1477" cy="232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2" name="Line 22"/>
            <p:cNvSpPr>
              <a:spLocks noChangeShapeType="1"/>
            </p:cNvSpPr>
            <p:nvPr/>
          </p:nvSpPr>
          <p:spPr bwMode="auto">
            <a:xfrm>
              <a:off x="3801" y="2386"/>
              <a:ext cx="1467" cy="85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3" name="Line 23"/>
            <p:cNvSpPr>
              <a:spLocks noChangeShapeType="1"/>
            </p:cNvSpPr>
            <p:nvPr/>
          </p:nvSpPr>
          <p:spPr bwMode="auto">
            <a:xfrm>
              <a:off x="3828" y="2392"/>
              <a:ext cx="1489" cy="761"/>
            </a:xfrm>
            <a:prstGeom prst="line">
              <a:avLst/>
            </a:prstGeom>
            <a:noFill/>
            <a:ln w="38100">
              <a:solidFill>
                <a:srgbClr val="66FFFF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8" name="Group 20"/>
          <p:cNvGrpSpPr>
            <a:grpSpLocks/>
          </p:cNvGrpSpPr>
          <p:nvPr/>
        </p:nvGrpSpPr>
        <p:grpSpPr bwMode="auto">
          <a:xfrm>
            <a:off x="5188890" y="2395974"/>
            <a:ext cx="2444751" cy="2640775"/>
            <a:chOff x="3801" y="855"/>
            <a:chExt cx="1540" cy="1857"/>
          </a:xfrm>
        </p:grpSpPr>
        <p:sp>
          <p:nvSpPr>
            <p:cNvPr id="49" name="Line 21"/>
            <p:cNvSpPr>
              <a:spLocks noChangeShapeType="1"/>
            </p:cNvSpPr>
            <p:nvPr/>
          </p:nvSpPr>
          <p:spPr bwMode="auto">
            <a:xfrm flipV="1">
              <a:off x="3828" y="855"/>
              <a:ext cx="1513" cy="1531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0" name="Line 22"/>
            <p:cNvSpPr>
              <a:spLocks noChangeShapeType="1"/>
            </p:cNvSpPr>
            <p:nvPr/>
          </p:nvSpPr>
          <p:spPr bwMode="auto">
            <a:xfrm flipV="1">
              <a:off x="3801" y="2386"/>
              <a:ext cx="1467" cy="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51" name="Line 23"/>
            <p:cNvSpPr>
              <a:spLocks noChangeShapeType="1"/>
            </p:cNvSpPr>
            <p:nvPr/>
          </p:nvSpPr>
          <p:spPr bwMode="auto">
            <a:xfrm>
              <a:off x="3828" y="2392"/>
              <a:ext cx="1428" cy="320"/>
            </a:xfrm>
            <a:prstGeom prst="line">
              <a:avLst/>
            </a:prstGeom>
            <a:noFill/>
            <a:ln w="38100">
              <a:solidFill>
                <a:srgbClr val="FF00FF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3092" name="Group 20"/>
          <p:cNvGrpSpPr>
            <a:grpSpLocks/>
          </p:cNvGrpSpPr>
          <p:nvPr/>
        </p:nvGrpSpPr>
        <p:grpSpPr bwMode="auto">
          <a:xfrm>
            <a:off x="5231266" y="4561294"/>
            <a:ext cx="2402638" cy="1205670"/>
            <a:chOff x="3801" y="2052"/>
            <a:chExt cx="1467" cy="1032"/>
          </a:xfrm>
        </p:grpSpPr>
        <p:sp>
          <p:nvSpPr>
            <p:cNvPr id="1283093" name="Line 21"/>
            <p:cNvSpPr>
              <a:spLocks noChangeShapeType="1"/>
            </p:cNvSpPr>
            <p:nvPr/>
          </p:nvSpPr>
          <p:spPr bwMode="auto">
            <a:xfrm flipV="1">
              <a:off x="3828" y="2052"/>
              <a:ext cx="1440" cy="334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94" name="Line 22"/>
            <p:cNvSpPr>
              <a:spLocks noChangeShapeType="1"/>
            </p:cNvSpPr>
            <p:nvPr/>
          </p:nvSpPr>
          <p:spPr bwMode="auto">
            <a:xfrm flipV="1">
              <a:off x="3801" y="2386"/>
              <a:ext cx="1467" cy="0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95" name="Line 23"/>
            <p:cNvSpPr>
              <a:spLocks noChangeShapeType="1"/>
            </p:cNvSpPr>
            <p:nvPr/>
          </p:nvSpPr>
          <p:spPr bwMode="auto">
            <a:xfrm>
              <a:off x="3828" y="2392"/>
              <a:ext cx="1428" cy="692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44" name="Group 20"/>
          <p:cNvGrpSpPr>
            <a:grpSpLocks/>
          </p:cNvGrpSpPr>
          <p:nvPr/>
        </p:nvGrpSpPr>
        <p:grpSpPr bwMode="auto">
          <a:xfrm>
            <a:off x="5207940" y="2496941"/>
            <a:ext cx="2425701" cy="3269327"/>
            <a:chOff x="3801" y="234"/>
            <a:chExt cx="1528" cy="2299"/>
          </a:xfrm>
        </p:grpSpPr>
        <p:sp>
          <p:nvSpPr>
            <p:cNvPr id="45" name="Line 21"/>
            <p:cNvSpPr>
              <a:spLocks noChangeShapeType="1"/>
            </p:cNvSpPr>
            <p:nvPr/>
          </p:nvSpPr>
          <p:spPr bwMode="auto">
            <a:xfrm flipV="1">
              <a:off x="3828" y="234"/>
              <a:ext cx="1358" cy="2152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6" name="Line 22"/>
            <p:cNvSpPr>
              <a:spLocks noChangeShapeType="1"/>
            </p:cNvSpPr>
            <p:nvPr/>
          </p:nvSpPr>
          <p:spPr bwMode="auto">
            <a:xfrm flipV="1">
              <a:off x="3801" y="736"/>
              <a:ext cx="1528" cy="1650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47" name="Line 23"/>
            <p:cNvSpPr>
              <a:spLocks noChangeShapeType="1"/>
            </p:cNvSpPr>
            <p:nvPr/>
          </p:nvSpPr>
          <p:spPr bwMode="auto">
            <a:xfrm>
              <a:off x="3828" y="2392"/>
              <a:ext cx="1501" cy="141"/>
            </a:xfrm>
            <a:prstGeom prst="line">
              <a:avLst/>
            </a:prstGeom>
            <a:noFill/>
            <a:ln w="38100">
              <a:solidFill>
                <a:srgbClr val="FF66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3778182254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2" dur="500"/>
                                        <p:tgtEl>
                                          <p:spTgt spid="12830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5826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495300"/>
            <a:ext cx="8599714" cy="1143000"/>
          </a:xfrm>
        </p:spPr>
        <p:txBody>
          <a:bodyPr/>
          <a:lstStyle/>
          <a:p>
            <a:pPr>
              <a:lnSpc>
                <a:spcPct val="85000"/>
              </a:lnSpc>
            </a:pPr>
            <a:r>
              <a:rPr lang="en-US" sz="4000" dirty="0">
                <a:latin typeface="Century Gothic" pitchFamily="34" charset="0"/>
              </a:rPr>
              <a:t>RNA Changes Precede Pathology</a:t>
            </a:r>
          </a:p>
        </p:txBody>
      </p:sp>
      <p:sp>
        <p:nvSpPr>
          <p:cNvPr id="845882" name="Text Box 58"/>
          <p:cNvSpPr txBox="1">
            <a:spLocks noChangeArrowheads="1"/>
          </p:cNvSpPr>
          <p:nvPr/>
        </p:nvSpPr>
        <p:spPr bwMode="auto">
          <a:xfrm>
            <a:off x="647700" y="1981200"/>
            <a:ext cx="1771650" cy="138499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Muscle Bx @ 28y/o</a:t>
            </a:r>
          </a:p>
        </p:txBody>
      </p:sp>
      <p:sp>
        <p:nvSpPr>
          <p:cNvPr id="845884" name="Text Box 60"/>
          <p:cNvSpPr txBox="1">
            <a:spLocks noChangeArrowheads="1"/>
          </p:cNvSpPr>
          <p:nvPr/>
        </p:nvSpPr>
        <p:spPr bwMode="auto">
          <a:xfrm>
            <a:off x="704850" y="4210050"/>
            <a:ext cx="1771650" cy="138499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800" b="1">
                <a:latin typeface="Century Gothic" pitchFamily="34" charset="0"/>
              </a:rPr>
              <a:t>Muscle Bx @ 36y/o</a:t>
            </a:r>
          </a:p>
        </p:txBody>
      </p:sp>
      <p:grpSp>
        <p:nvGrpSpPr>
          <p:cNvPr id="845892" name="Group 68"/>
          <p:cNvGrpSpPr>
            <a:grpSpLocks/>
          </p:cNvGrpSpPr>
          <p:nvPr/>
        </p:nvGrpSpPr>
        <p:grpSpPr bwMode="auto">
          <a:xfrm>
            <a:off x="2571750" y="1695450"/>
            <a:ext cx="5129213" cy="1962150"/>
            <a:chOff x="1620" y="1068"/>
            <a:chExt cx="2196" cy="840"/>
          </a:xfrm>
        </p:grpSpPr>
        <p:pic>
          <p:nvPicPr>
            <p:cNvPr id="845880" name="Picture 56" descr="Normal Muscle, 20x Power"/>
            <p:cNvPicPr>
              <a:picLocks noChangeAspect="1" noChangeArrowheads="1"/>
            </p:cNvPicPr>
            <p:nvPr/>
          </p:nvPicPr>
          <p:blipFill>
            <a:blip r:embed="rId3" cstate="print"/>
            <a:srcRect l="13760" t="28241" r="39403" b="7408"/>
            <a:stretch>
              <a:fillRect/>
            </a:stretch>
          </p:blipFill>
          <p:spPr bwMode="auto">
            <a:xfrm>
              <a:off x="1656" y="1104"/>
              <a:ext cx="1138" cy="759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45886" name="Rectangle 62"/>
            <p:cNvSpPr>
              <a:spLocks noChangeArrowheads="1"/>
            </p:cNvSpPr>
            <p:nvPr/>
          </p:nvSpPr>
          <p:spPr bwMode="auto">
            <a:xfrm>
              <a:off x="1620" y="1068"/>
              <a:ext cx="2196" cy="8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45889" name="Picture 65" descr="dm2 biopsy cagg-2 copy"/>
            <p:cNvPicPr>
              <a:picLocks noChangeAspect="1" noChangeArrowheads="1"/>
            </p:cNvPicPr>
            <p:nvPr/>
          </p:nvPicPr>
          <p:blipFill>
            <a:blip r:embed="rId4" cstate="print">
              <a:lum bright="12000" contrast="12000"/>
            </a:blip>
            <a:srcRect l="26291" t="30447" r="34914" b="32179"/>
            <a:stretch>
              <a:fillRect/>
            </a:stretch>
          </p:blipFill>
          <p:spPr bwMode="auto">
            <a:xfrm>
              <a:off x="2856" y="1117"/>
              <a:ext cx="875" cy="731"/>
            </a:xfrm>
            <a:prstGeom prst="rect">
              <a:avLst/>
            </a:prstGeom>
            <a:noFill/>
          </p:spPr>
        </p:pic>
      </p:grpSp>
      <p:grpSp>
        <p:nvGrpSpPr>
          <p:cNvPr id="845893" name="Group 69"/>
          <p:cNvGrpSpPr>
            <a:grpSpLocks/>
          </p:cNvGrpSpPr>
          <p:nvPr/>
        </p:nvGrpSpPr>
        <p:grpSpPr bwMode="auto">
          <a:xfrm>
            <a:off x="2552700" y="3962400"/>
            <a:ext cx="5162550" cy="1943100"/>
            <a:chOff x="1620" y="2292"/>
            <a:chExt cx="2232" cy="840"/>
          </a:xfrm>
        </p:grpSpPr>
        <p:pic>
          <p:nvPicPr>
            <p:cNvPr id="845881" name="Picture 57" descr="DM2 H&amp;E 20x"/>
            <p:cNvPicPr>
              <a:picLocks noChangeAspect="1" noChangeArrowheads="1"/>
            </p:cNvPicPr>
            <p:nvPr/>
          </p:nvPicPr>
          <p:blipFill>
            <a:blip r:embed="rId5" cstate="print">
              <a:lum bright="6000" contrast="12000"/>
            </a:blip>
            <a:srcRect l="8205" t="9230" r="17094" b="12308"/>
            <a:stretch>
              <a:fillRect/>
            </a:stretch>
          </p:blipFill>
          <p:spPr bwMode="auto">
            <a:xfrm>
              <a:off x="1657" y="2328"/>
              <a:ext cx="1103" cy="772"/>
            </a:xfrm>
            <a:prstGeom prst="rect">
              <a:avLst/>
            </a:prstGeom>
            <a:noFill/>
            <a:ln/>
            <a:effectLst/>
          </p:spPr>
        </p:pic>
        <p:sp>
          <p:nvSpPr>
            <p:cNvPr id="845887" name="Rectangle 63"/>
            <p:cNvSpPr>
              <a:spLocks noChangeArrowheads="1"/>
            </p:cNvSpPr>
            <p:nvPr/>
          </p:nvSpPr>
          <p:spPr bwMode="auto">
            <a:xfrm>
              <a:off x="1620" y="2292"/>
              <a:ext cx="2232" cy="840"/>
            </a:xfrm>
            <a:prstGeom prst="rect">
              <a:avLst/>
            </a:prstGeom>
            <a:noFill/>
            <a:ln w="38100">
              <a:solidFill>
                <a:schemeClr val="tx1"/>
              </a:solidFill>
              <a:miter lim="800000"/>
              <a:headEnd type="none" w="sm" len="sm"/>
              <a:tailEnd/>
            </a:ln>
            <a:effectLst/>
          </p:spPr>
          <p:txBody>
            <a:bodyPr wrap="none" anchor="ctr"/>
            <a:lstStyle/>
            <a:p>
              <a:endParaRPr lang="en-US"/>
            </a:p>
          </p:txBody>
        </p:sp>
        <p:pic>
          <p:nvPicPr>
            <p:cNvPr id="845890" name="Picture 66" descr="dm2 biopsy cagg-3 copy"/>
            <p:cNvPicPr>
              <a:picLocks noChangeAspect="1" noChangeArrowheads="1"/>
            </p:cNvPicPr>
            <p:nvPr/>
          </p:nvPicPr>
          <p:blipFill>
            <a:blip r:embed="rId6" cstate="print"/>
            <a:srcRect l="13628" t="27806" r="57458" b="37305"/>
            <a:stretch>
              <a:fillRect/>
            </a:stretch>
          </p:blipFill>
          <p:spPr bwMode="auto">
            <a:xfrm>
              <a:off x="2814" y="2316"/>
              <a:ext cx="942" cy="784"/>
            </a:xfrm>
            <a:prstGeom prst="rect">
              <a:avLst/>
            </a:prstGeom>
            <a:noFill/>
          </p:spPr>
        </p:pic>
      </p:grpSp>
      <p:sp>
        <p:nvSpPr>
          <p:cNvPr id="845894" name="Text Box 70"/>
          <p:cNvSpPr txBox="1">
            <a:spLocks noChangeArrowheads="1"/>
          </p:cNvSpPr>
          <p:nvPr/>
        </p:nvSpPr>
        <p:spPr bwMode="auto">
          <a:xfrm>
            <a:off x="5554663" y="5780088"/>
            <a:ext cx="3192462" cy="457200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/>
              <a:t>Savkur, et. al. AJHG, 74:1309; 2004</a:t>
            </a:r>
            <a:r>
              <a:rPr lang="en-US"/>
              <a:t> </a:t>
            </a:r>
          </a:p>
        </p:txBody>
      </p:sp>
      <p:sp>
        <p:nvSpPr>
          <p:cNvPr id="2" name="Rectangle 1"/>
          <p:cNvSpPr/>
          <p:nvPr/>
        </p:nvSpPr>
        <p:spPr bwMode="auto">
          <a:xfrm>
            <a:off x="2655835" y="1780881"/>
            <a:ext cx="2658552" cy="1771604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  <p:sp>
        <p:nvSpPr>
          <p:cNvPr id="17" name="Rectangle 16"/>
          <p:cNvSpPr/>
          <p:nvPr/>
        </p:nvSpPr>
        <p:spPr bwMode="auto">
          <a:xfrm>
            <a:off x="2638280" y="4045075"/>
            <a:ext cx="2658552" cy="1786401"/>
          </a:xfrm>
          <a:prstGeom prst="rect">
            <a:avLst/>
          </a:prstGeom>
          <a:solidFill>
            <a:schemeClr val="bg1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4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92783939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 animBg="1"/>
      <p:bldP spid="17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96008" name="Rectangle 8"/>
          <p:cNvSpPr>
            <a:spLocks noGrp="1" noChangeArrowheads="1"/>
          </p:cNvSpPr>
          <p:nvPr>
            <p:ph type="title"/>
          </p:nvPr>
        </p:nvSpPr>
        <p:spPr>
          <a:xfrm>
            <a:off x="762000" y="304800"/>
            <a:ext cx="8743950" cy="881063"/>
          </a:xfrm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How is ClC-1 altered in DM?</a:t>
            </a:r>
          </a:p>
        </p:txBody>
      </p:sp>
      <p:pic>
        <p:nvPicPr>
          <p:cNvPr id="896004" name="Picture 4"/>
          <p:cNvPicPr>
            <a:picLocks noGrp="1" noChangeAspect="1" noChangeArrowheads="1"/>
          </p:cNvPicPr>
          <p:nvPr>
            <p:ph sz="half" idx="1"/>
          </p:nvPr>
        </p:nvPicPr>
        <p:blipFill>
          <a:blip r:embed="rId3" cstate="print">
            <a:lum bright="12000" contrast="24000"/>
          </a:blip>
          <a:srcRect l="682" t="2104" r="682" b="14264"/>
          <a:stretch>
            <a:fillRect/>
          </a:stretch>
        </p:blipFill>
        <p:spPr>
          <a:xfrm>
            <a:off x="633413" y="4151313"/>
            <a:ext cx="9040812" cy="2138362"/>
          </a:xfrm>
          <a:noFill/>
          <a:ln/>
        </p:spPr>
      </p:pic>
      <p:pic>
        <p:nvPicPr>
          <p:cNvPr id="896007" name="Picture 7"/>
          <p:cNvPicPr>
            <a:picLocks noGrp="1" noChangeAspect="1" noChangeArrowheads="1"/>
          </p:cNvPicPr>
          <p:nvPr>
            <p:ph sz="half" idx="2"/>
          </p:nvPr>
        </p:nvPicPr>
        <p:blipFill>
          <a:blip r:embed="rId4" cstate="print"/>
          <a:srcRect l="3864" t="3102" b="10214"/>
          <a:stretch>
            <a:fillRect/>
          </a:stretch>
        </p:blipFill>
        <p:spPr>
          <a:xfrm>
            <a:off x="2201863" y="1425575"/>
            <a:ext cx="5584825" cy="1966913"/>
          </a:xfrm>
          <a:noFill/>
          <a:ln/>
        </p:spPr>
      </p:pic>
      <p:sp>
        <p:nvSpPr>
          <p:cNvPr id="896010" name="Text Box 10"/>
          <p:cNvSpPr txBox="1">
            <a:spLocks noChangeArrowheads="1"/>
          </p:cNvSpPr>
          <p:nvPr/>
        </p:nvSpPr>
        <p:spPr bwMode="auto">
          <a:xfrm>
            <a:off x="7780338" y="1344613"/>
            <a:ext cx="2163762" cy="51752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 i="1"/>
              <a:t>Charlet-B, et. al., Mol Cell, 10:45, 2002</a:t>
            </a:r>
          </a:p>
        </p:txBody>
      </p:sp>
      <p:sp>
        <p:nvSpPr>
          <p:cNvPr id="896011" name="Text Box 11"/>
          <p:cNvSpPr txBox="1">
            <a:spLocks noChangeArrowheads="1"/>
          </p:cNvSpPr>
          <p:nvPr/>
        </p:nvSpPr>
        <p:spPr bwMode="auto">
          <a:xfrm>
            <a:off x="392113" y="976313"/>
            <a:ext cx="3265487" cy="46166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entury Gothic" pitchFamily="34" charset="0"/>
              </a:rPr>
              <a:t>Alternate Splicing</a:t>
            </a:r>
          </a:p>
        </p:txBody>
      </p:sp>
      <p:sp>
        <p:nvSpPr>
          <p:cNvPr id="896012" name="Text Box 12"/>
          <p:cNvSpPr txBox="1">
            <a:spLocks noChangeArrowheads="1"/>
          </p:cNvSpPr>
          <p:nvPr/>
        </p:nvSpPr>
        <p:spPr bwMode="auto">
          <a:xfrm>
            <a:off x="349250" y="3727450"/>
            <a:ext cx="4127500" cy="461665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entury Gothic" pitchFamily="34" charset="0"/>
              </a:rPr>
              <a:t>ClC-1 </a:t>
            </a:r>
            <a:r>
              <a:rPr lang="en-US" b="1" dirty="0" err="1">
                <a:latin typeface="Century Gothic" pitchFamily="34" charset="0"/>
              </a:rPr>
              <a:t>Immunofluoresence</a:t>
            </a:r>
            <a:endParaRPr lang="en-US" b="1" dirty="0">
              <a:latin typeface="Century Gothic" pitchFamily="34" charset="0"/>
            </a:endParaRPr>
          </a:p>
        </p:txBody>
      </p:sp>
      <p:sp>
        <p:nvSpPr>
          <p:cNvPr id="896013" name="Text Box 13"/>
          <p:cNvSpPr txBox="1">
            <a:spLocks noChangeArrowheads="1"/>
          </p:cNvSpPr>
          <p:nvPr/>
        </p:nvSpPr>
        <p:spPr bwMode="auto">
          <a:xfrm>
            <a:off x="981075" y="6194425"/>
            <a:ext cx="2133600" cy="45720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 dirty="0">
                <a:latin typeface="Century Gothic" pitchFamily="34" charset="0"/>
              </a:rPr>
              <a:t>Normal</a:t>
            </a:r>
          </a:p>
        </p:txBody>
      </p:sp>
      <p:sp>
        <p:nvSpPr>
          <p:cNvPr id="896014" name="Text Box 14"/>
          <p:cNvSpPr txBox="1">
            <a:spLocks noChangeArrowheads="1"/>
          </p:cNvSpPr>
          <p:nvPr/>
        </p:nvSpPr>
        <p:spPr bwMode="auto">
          <a:xfrm>
            <a:off x="4071938" y="6194425"/>
            <a:ext cx="2133600" cy="45720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entury Gothic" pitchFamily="34" charset="0"/>
              </a:rPr>
              <a:t>DM1</a:t>
            </a:r>
          </a:p>
        </p:txBody>
      </p:sp>
      <p:sp>
        <p:nvSpPr>
          <p:cNvPr id="896015" name="Text Box 15"/>
          <p:cNvSpPr txBox="1">
            <a:spLocks noChangeArrowheads="1"/>
          </p:cNvSpPr>
          <p:nvPr/>
        </p:nvSpPr>
        <p:spPr bwMode="auto">
          <a:xfrm>
            <a:off x="7177088" y="6194425"/>
            <a:ext cx="2133600" cy="45720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b="1">
                <a:latin typeface="Century Gothic" pitchFamily="34" charset="0"/>
              </a:rPr>
              <a:t>DM2</a:t>
            </a:r>
          </a:p>
        </p:txBody>
      </p:sp>
      <p:sp>
        <p:nvSpPr>
          <p:cNvPr id="896016" name="Text Box 16"/>
          <p:cNvSpPr txBox="1">
            <a:spLocks noChangeArrowheads="1"/>
          </p:cNvSpPr>
          <p:nvPr/>
        </p:nvSpPr>
        <p:spPr bwMode="auto">
          <a:xfrm>
            <a:off x="5821363" y="3835400"/>
            <a:ext cx="4014787" cy="30480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1400" b="1" i="1"/>
              <a:t>Mankodi, et. al., Mol Cell, 10:35; 2002</a:t>
            </a:r>
          </a:p>
        </p:txBody>
      </p:sp>
      <p:sp>
        <p:nvSpPr>
          <p:cNvPr id="896018" name="Text Box 18"/>
          <p:cNvSpPr txBox="1">
            <a:spLocks noChangeArrowheads="1"/>
          </p:cNvSpPr>
          <p:nvPr/>
        </p:nvSpPr>
        <p:spPr bwMode="auto">
          <a:xfrm>
            <a:off x="4178300" y="1368425"/>
            <a:ext cx="1031875" cy="304800"/>
          </a:xfrm>
          <a:prstGeom prst="rect">
            <a:avLst/>
          </a:prstGeom>
          <a:noFill/>
          <a:ln w="38100">
            <a:noFill/>
            <a:miter lim="800000"/>
            <a:headEnd type="none" w="sm" len="sm"/>
            <a:tailEnd/>
          </a:ln>
          <a:effectLst/>
        </p:spPr>
        <p:txBody>
          <a:bodyPr>
            <a:spAutoFit/>
          </a:bodyPr>
          <a:lstStyle/>
          <a:p>
            <a:pPr algn="l">
              <a:spcBef>
                <a:spcPct val="50000"/>
              </a:spcBef>
            </a:pPr>
            <a:r>
              <a:rPr lang="en-US" sz="1400" b="1">
                <a:solidFill>
                  <a:schemeClr val="bg1"/>
                </a:solidFill>
                <a:latin typeface="Arial Black" pitchFamily="34" charset="0"/>
              </a:rPr>
              <a:t>mRNA</a:t>
            </a:r>
          </a:p>
        </p:txBody>
      </p:sp>
      <p:sp>
        <p:nvSpPr>
          <p:cNvPr id="896020" name="Rectangle 20"/>
          <p:cNvSpPr>
            <a:spLocks noChangeArrowheads="1"/>
          </p:cNvSpPr>
          <p:nvPr/>
        </p:nvSpPr>
        <p:spPr bwMode="auto">
          <a:xfrm>
            <a:off x="2214563" y="1438275"/>
            <a:ext cx="246062" cy="333375"/>
          </a:xfrm>
          <a:prstGeom prst="rect">
            <a:avLst/>
          </a:prstGeom>
          <a:solidFill>
            <a:schemeClr val="tx1"/>
          </a:solidFill>
          <a:ln w="38100">
            <a:solidFill>
              <a:schemeClr val="tx1"/>
            </a:solidFill>
            <a:miter lim="800000"/>
            <a:headEnd type="none" w="sm" len="sm"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06946" name="Picture 2" descr="DM2 H&amp;E20xb"/>
          <p:cNvPicPr>
            <a:picLocks noChangeAspect="1" noChangeArrowheads="1"/>
          </p:cNvPicPr>
          <p:nvPr/>
        </p:nvPicPr>
        <p:blipFill>
          <a:blip r:embed="rId3" cstate="print">
            <a:lum bright="18000" contrast="18000"/>
          </a:blip>
          <a:srcRect l="23514" r="2605" b="4688"/>
          <a:stretch>
            <a:fillRect/>
          </a:stretch>
        </p:blipFill>
        <p:spPr bwMode="auto">
          <a:xfrm>
            <a:off x="762000" y="609600"/>
            <a:ext cx="4038600" cy="2743200"/>
          </a:xfrm>
          <a:prstGeom prst="rect">
            <a:avLst/>
          </a:prstGeom>
          <a:noFill/>
        </p:spPr>
      </p:pic>
      <p:pic>
        <p:nvPicPr>
          <p:cNvPr id="1106947" name="Picture 3" descr="DM2 H and E 2"/>
          <p:cNvPicPr>
            <a:picLocks noChangeAspect="1" noChangeArrowheads="1"/>
          </p:cNvPicPr>
          <p:nvPr/>
        </p:nvPicPr>
        <p:blipFill>
          <a:blip r:embed="rId4" cstate="print">
            <a:lum bright="-18000" contrast="12000"/>
          </a:blip>
          <a:srcRect l="13492" t="5533" r="16351" b="1767"/>
          <a:stretch>
            <a:fillRect/>
          </a:stretch>
        </p:blipFill>
        <p:spPr bwMode="auto">
          <a:xfrm>
            <a:off x="838200" y="3581400"/>
            <a:ext cx="3962400" cy="2743200"/>
          </a:xfrm>
          <a:prstGeom prst="rect">
            <a:avLst/>
          </a:prstGeom>
          <a:noFill/>
        </p:spPr>
      </p:pic>
      <p:pic>
        <p:nvPicPr>
          <p:cNvPr id="1106948" name="Picture 4" descr="DM2 H and E 1"/>
          <p:cNvPicPr>
            <a:picLocks noChangeAspect="1" noChangeArrowheads="1"/>
          </p:cNvPicPr>
          <p:nvPr/>
        </p:nvPicPr>
        <p:blipFill>
          <a:blip r:embed="rId5" cstate="print">
            <a:lum bright="-12000"/>
          </a:blip>
          <a:srcRect l="18803" r="20088" b="16187"/>
          <a:stretch>
            <a:fillRect/>
          </a:stretch>
        </p:blipFill>
        <p:spPr bwMode="auto">
          <a:xfrm>
            <a:off x="5638800" y="3581400"/>
            <a:ext cx="3962400" cy="2743200"/>
          </a:xfrm>
          <a:prstGeom prst="rect">
            <a:avLst/>
          </a:prstGeom>
          <a:noFill/>
        </p:spPr>
      </p:pic>
      <p:sp>
        <p:nvSpPr>
          <p:cNvPr id="1106949" name="Rectangle 5"/>
          <p:cNvSpPr>
            <a:spLocks noGrp="1" noChangeArrowheads="1"/>
          </p:cNvSpPr>
          <p:nvPr>
            <p:ph type="title"/>
          </p:nvPr>
        </p:nvSpPr>
        <p:spPr>
          <a:xfrm>
            <a:off x="5152571" y="1008732"/>
            <a:ext cx="4677229" cy="1981200"/>
          </a:xfrm>
          <a:noFill/>
          <a:ln/>
        </p:spPr>
        <p:txBody>
          <a:bodyPr/>
          <a:lstStyle/>
          <a:p>
            <a:pPr>
              <a:lnSpc>
                <a:spcPct val="9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DM muscle pathology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– congenital myopathy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– muscular  dystrophy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– metabolic myopathy</a:t>
            </a:r>
            <a:br>
              <a:rPr lang="en-US" sz="2400" dirty="0">
                <a:latin typeface="Century Gothic" panose="020B0502020202020204" pitchFamily="34" charset="0"/>
              </a:rPr>
            </a:br>
            <a:r>
              <a:rPr lang="en-US" sz="2400" dirty="0">
                <a:latin typeface="Century Gothic" panose="020B0502020202020204" pitchFamily="34" charset="0"/>
              </a:rPr>
              <a:t>– myotonia</a:t>
            </a:r>
            <a:br>
              <a:rPr lang="en-US" sz="2400" dirty="0">
                <a:latin typeface="Century Gothic" panose="020B0502020202020204" pitchFamily="34" charset="0"/>
              </a:rPr>
            </a:br>
            <a:br>
              <a:rPr lang="en-US" dirty="0"/>
            </a:br>
            <a:endParaRPr lang="en-US" dirty="0"/>
          </a:p>
        </p:txBody>
      </p:sp>
      <p:sp>
        <p:nvSpPr>
          <p:cNvPr id="1106950" name="Rectangle 6"/>
          <p:cNvSpPr>
            <a:spLocks noChangeArrowheads="1"/>
          </p:cNvSpPr>
          <p:nvPr/>
        </p:nvSpPr>
        <p:spPr bwMode="auto">
          <a:xfrm>
            <a:off x="457200" y="457200"/>
            <a:ext cx="457200" cy="6096000"/>
          </a:xfrm>
          <a:prstGeom prst="rect">
            <a:avLst/>
          </a:prstGeom>
          <a:solidFill>
            <a:srgbClr val="000000"/>
          </a:soli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1281528"/>
      </p:ext>
    </p:extLst>
  </p:cSld>
  <p:clrMapOvr>
    <a:masterClrMapping/>
  </p:clrMapOvr>
  <p:transition/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6949" name="Rectangle 5"/>
          <p:cNvSpPr>
            <a:spLocks noGrp="1" noChangeArrowheads="1"/>
          </p:cNvSpPr>
          <p:nvPr>
            <p:ph type="title"/>
          </p:nvPr>
        </p:nvSpPr>
        <p:spPr>
          <a:xfrm>
            <a:off x="457201" y="232229"/>
            <a:ext cx="9372600" cy="827321"/>
          </a:xfrm>
          <a:noFill/>
          <a:ln/>
        </p:spPr>
        <p:txBody>
          <a:bodyPr/>
          <a:lstStyle/>
          <a:p>
            <a:pPr algn="ctr">
              <a:lnSpc>
                <a:spcPct val="90000"/>
              </a:lnSpc>
            </a:pPr>
            <a:r>
              <a:rPr lang="en-US" sz="3200" dirty="0">
                <a:latin typeface="Century Gothic" panose="020B0502020202020204" pitchFamily="34" charset="0"/>
              </a:rPr>
              <a:t>DM Muscle Involvement</a:t>
            </a:r>
            <a:br>
              <a:rPr lang="en-US" sz="3200" dirty="0">
                <a:latin typeface="Century Gothic" panose="020B0502020202020204" pitchFamily="34" charset="0"/>
              </a:rPr>
            </a:br>
            <a:r>
              <a:rPr lang="en-US" sz="3200" dirty="0">
                <a:latin typeface="Century Gothic" panose="020B0502020202020204" pitchFamily="34" charset="0"/>
              </a:rPr>
              <a:t>Directly Affecting Sleep</a:t>
            </a:r>
            <a:endParaRPr lang="en-US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945392" y="1361489"/>
            <a:ext cx="4189310" cy="3137939"/>
          </a:xfrm>
          <a:prstGeom prst="rect">
            <a:avLst/>
          </a:prstGeom>
        </p:spPr>
      </p:pic>
      <p:pic>
        <p:nvPicPr>
          <p:cNvPr id="3" name="Picture 2"/>
          <p:cNvPicPr>
            <a:picLocks noChangeAspect="1"/>
          </p:cNvPicPr>
          <p:nvPr/>
        </p:nvPicPr>
        <p:blipFill rotWithShape="1"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-9000" contrast="5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 r="6198"/>
          <a:stretch/>
        </p:blipFill>
        <p:spPr>
          <a:xfrm>
            <a:off x="782269" y="2832195"/>
            <a:ext cx="3847788" cy="35686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76257339"/>
      </p:ext>
    </p:extLst>
  </p:cSld>
  <p:clrMapOvr>
    <a:masterClrMapping/>
  </p:clrMapOvr>
  <p:transition/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D8F2DB0-D37A-6841-87E8-B22952B7C5A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52400"/>
            <a:ext cx="8743950" cy="933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>
                <a:latin typeface="Century Gothic" pitchFamily="34" charset="0"/>
              </a:rPr>
              <a:t>Typical Stages of Sleep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16DF4E5C-8C6C-5A42-8A6E-4B4F5616494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6700" y="1384300"/>
            <a:ext cx="3484442" cy="2921000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799DB509-3A79-3E4E-9276-44DC4DEB55BE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146550" y="2654300"/>
            <a:ext cx="5755580" cy="2921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122351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558FFA5D-D9AD-3E40-B744-34CD69CA7DE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17650" y="1745437"/>
            <a:ext cx="7251700" cy="4960163"/>
          </a:xfrm>
          <a:prstGeom prst="rect">
            <a:avLst/>
          </a:prstGeom>
        </p:spPr>
      </p:pic>
      <p:sp>
        <p:nvSpPr>
          <p:cNvPr id="3" name="Rectangle 3">
            <a:extLst>
              <a:ext uri="{FF2B5EF4-FFF2-40B4-BE49-F238E27FC236}">
                <a16:creationId xmlns:a16="http://schemas.microsoft.com/office/drawing/2014/main" id="{4D8F2DB0-D37A-6841-87E8-B22952B7C5AD}"/>
              </a:ext>
            </a:extLst>
          </p:cNvPr>
          <p:cNvSpPr txBox="1">
            <a:spLocks noChangeArrowheads="1"/>
          </p:cNvSpPr>
          <p:nvPr/>
        </p:nvSpPr>
        <p:spPr>
          <a:xfrm>
            <a:off x="762000" y="152400"/>
            <a:ext cx="8743950" cy="933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>
                <a:latin typeface="Century Gothic" pitchFamily="34" charset="0"/>
              </a:rPr>
              <a:t>Daytime Changes and Typical Sleep-Wake Cycle</a:t>
            </a:r>
          </a:p>
        </p:txBody>
      </p:sp>
    </p:spTree>
    <p:extLst>
      <p:ext uri="{BB962C8B-B14F-4D97-AF65-F5344CB8AC3E}">
        <p14:creationId xmlns:p14="http://schemas.microsoft.com/office/powerpoint/2010/main" val="336351429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5" name="Rectangle 3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>
                <a:latin typeface="Century Gothic" pitchFamily="34" charset="0"/>
              </a:rPr>
              <a:t>DM Changes Breathing in Sleep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536BD75-138A-4547-8FCF-E8770D88BFA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62000" y="1270000"/>
            <a:ext cx="8743950" cy="4114800"/>
          </a:xfrm>
        </p:spPr>
        <p:txBody>
          <a:bodyPr/>
          <a:lstStyle/>
          <a:p>
            <a:r>
              <a:rPr lang="en-US" b="0" dirty="0">
                <a:latin typeface="Avenir Light" panose="020B0402020203020204" pitchFamily="34" charset="77"/>
              </a:rPr>
              <a:t>Narrow throat – increased snoring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Weak throat muscles – increased snoring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Weak breathing muscle – sleep disruption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Central control of breathing altered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Central control of wakefulness altered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Central control of sleep cycles altered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Central biological clock altered</a:t>
            </a:r>
          </a:p>
          <a:p>
            <a:endParaRPr lang="en-US" b="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2892024781"/>
      </p:ext>
    </p:extLst>
  </p:cSld>
  <p:clrMapOvr>
    <a:masterClrMapping/>
  </p:clrMapOvr>
  <p:transition/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34340" y="0"/>
            <a:ext cx="9418320" cy="1143000"/>
          </a:xfrm>
        </p:spPr>
        <p:txBody>
          <a:bodyPr/>
          <a:lstStyle/>
          <a:p>
            <a:r>
              <a:rPr lang="en-US" sz="4000" dirty="0">
                <a:latin typeface="Century Gothic" panose="020B0502020202020204" pitchFamily="34" charset="0"/>
              </a:rPr>
              <a:t>How DM patients experience sleep?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62890" y="889000"/>
            <a:ext cx="9761220" cy="5273040"/>
          </a:xfrm>
        </p:spPr>
        <p:txBody>
          <a:bodyPr/>
          <a:lstStyle/>
          <a:p>
            <a:r>
              <a:rPr lang="en-US" b="0" dirty="0">
                <a:latin typeface="Avenir Light" panose="020B0402020203020204" pitchFamily="34" charset="77"/>
              </a:rPr>
              <a:t>Greater than normal need for sleep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Inability to awaken quickly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Snoring, dry eyes, dry mouth during sleep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Fragmented sleep patterns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Excess or abnormal sleep movements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Sleep paralysis or sleep-related hallucinations or excessively vivid dreams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Self-medication or prescriptions to wake-up or fall asleep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Unusual sleep patterns and insomnia</a:t>
            </a:r>
          </a:p>
          <a:p>
            <a:endParaRPr lang="en-US" b="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61235219"/>
      </p:ext>
    </p:extLst>
  </p:cSld>
  <p:clrMapOvr>
    <a:masterClrMapping/>
  </p:clrMapOvr>
  <p:transition/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3">
            <a:extLst>
              <a:ext uri="{FF2B5EF4-FFF2-40B4-BE49-F238E27FC236}">
                <a16:creationId xmlns:a16="http://schemas.microsoft.com/office/drawing/2014/main" id="{4D8F2DB0-D37A-6841-87E8-B22952B7C5AD}"/>
              </a:ext>
            </a:extLst>
          </p:cNvPr>
          <p:cNvSpPr txBox="1">
            <a:spLocks noChangeArrowheads="1"/>
          </p:cNvSpPr>
          <p:nvPr/>
        </p:nvSpPr>
        <p:spPr>
          <a:xfrm>
            <a:off x="482600" y="254000"/>
            <a:ext cx="9131300" cy="933450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5pPr>
            <a:lvl6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6pPr>
            <a:lvl7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7pPr>
            <a:lvl8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8pPr>
            <a:lvl9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4400" b="1">
                <a:solidFill>
                  <a:schemeClr val="tx2"/>
                </a:solidFill>
                <a:latin typeface="Times New Roman" pitchFamily="18" charset="0"/>
              </a:defRPr>
            </a:lvl9pPr>
          </a:lstStyle>
          <a:p>
            <a:r>
              <a:rPr lang="en-US" sz="4000" kern="0" dirty="0">
                <a:latin typeface="Century Gothic" pitchFamily="34" charset="0"/>
              </a:rPr>
              <a:t>Treatment of DM Daytime Sleepiness </a:t>
            </a:r>
          </a:p>
        </p:txBody>
      </p:sp>
      <p:sp>
        <p:nvSpPr>
          <p:cNvPr id="5" name="Content Placeholder 4">
            <a:extLst>
              <a:ext uri="{FF2B5EF4-FFF2-40B4-BE49-F238E27FC236}">
                <a16:creationId xmlns:a16="http://schemas.microsoft.com/office/drawing/2014/main" id="{A57240BC-8218-BE42-BC70-BECBAF6235F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73100" y="1187450"/>
            <a:ext cx="9474200" cy="5175250"/>
          </a:xfrm>
        </p:spPr>
        <p:txBody>
          <a:bodyPr/>
          <a:lstStyle/>
          <a:p>
            <a:r>
              <a:rPr lang="en-US" b="0" dirty="0">
                <a:latin typeface="Avenir Light" panose="020B0402020203020204" pitchFamily="34" charset="77"/>
              </a:rPr>
              <a:t>Treat sleep-related breathing changes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Evaluate any sleep abnormalities with a </a:t>
            </a:r>
            <a:br>
              <a:rPr lang="en-US" b="0" dirty="0">
                <a:latin typeface="Avenir Light" panose="020B0402020203020204" pitchFamily="34" charset="77"/>
              </a:rPr>
            </a:br>
            <a:r>
              <a:rPr lang="en-US" b="0" dirty="0">
                <a:latin typeface="Avenir Light" panose="020B0402020203020204" pitchFamily="34" charset="77"/>
              </a:rPr>
              <a:t>sleep specialist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Consider treatment with stimulant medication</a:t>
            </a:r>
          </a:p>
          <a:p>
            <a:r>
              <a:rPr lang="en-US" b="0" dirty="0">
                <a:latin typeface="Avenir Light" panose="020B0402020203020204" pitchFamily="34" charset="77"/>
              </a:rPr>
              <a:t>Stay aware of new sleep treatments</a:t>
            </a:r>
          </a:p>
          <a:p>
            <a:pPr lvl="1"/>
            <a:r>
              <a:rPr lang="en-US" b="0" dirty="0">
                <a:latin typeface="Avenir Light" panose="020B0402020203020204" pitchFamily="34" charset="77"/>
              </a:rPr>
              <a:t>Expansion Therapeutics – in DM trial</a:t>
            </a:r>
          </a:p>
          <a:p>
            <a:pPr lvl="1"/>
            <a:r>
              <a:rPr lang="en-US" b="0" dirty="0">
                <a:latin typeface="Avenir Light" panose="020B0402020203020204" pitchFamily="34" charset="77"/>
              </a:rPr>
              <a:t>Harmony – approved, investigating  DM</a:t>
            </a:r>
          </a:p>
          <a:p>
            <a:pPr lvl="1"/>
            <a:r>
              <a:rPr lang="en-US" b="0" dirty="0">
                <a:latin typeface="Avenir Light" panose="020B0402020203020204" pitchFamily="34" charset="77"/>
              </a:rPr>
              <a:t>Jazz Pharmaceuticals -  approved, considering DM</a:t>
            </a:r>
          </a:p>
          <a:p>
            <a:pPr lvl="1"/>
            <a:r>
              <a:rPr lang="en-US" b="0" dirty="0">
                <a:latin typeface="Avenir Light" panose="020B0402020203020204" pitchFamily="34" charset="77"/>
              </a:rPr>
              <a:t>Definitive / genetic treatments in development</a:t>
            </a:r>
          </a:p>
          <a:p>
            <a:endParaRPr lang="en-US" b="0" dirty="0">
              <a:latin typeface="Avenir Light" panose="020B0402020203020204" pitchFamily="34" charset="77"/>
            </a:endParaRPr>
          </a:p>
        </p:txBody>
      </p:sp>
    </p:spTree>
    <p:extLst>
      <p:ext uri="{BB962C8B-B14F-4D97-AF65-F5344CB8AC3E}">
        <p14:creationId xmlns:p14="http://schemas.microsoft.com/office/powerpoint/2010/main" val="98026946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1858" name="Rectangle 2"/>
          <p:cNvSpPr>
            <a:spLocks noGrp="1" noChangeArrowheads="1"/>
          </p:cNvSpPr>
          <p:nvPr>
            <p:ph type="title"/>
          </p:nvPr>
        </p:nvSpPr>
        <p:spPr>
          <a:xfrm>
            <a:off x="1013619" y="88902"/>
            <a:ext cx="8229600" cy="423863"/>
          </a:xfrm>
        </p:spPr>
        <p:txBody>
          <a:bodyPr>
            <a:normAutofit fontScale="90000"/>
          </a:bodyPr>
          <a:lstStyle/>
          <a:p>
            <a:pPr algn="ctr">
              <a:defRPr/>
            </a:pPr>
            <a:r>
              <a:rPr lang="en-US" dirty="0">
                <a:solidFill>
                  <a:schemeClr val="tx1"/>
                </a:solidFill>
                <a:latin typeface="Century Gothic" panose="020B0502020202020204" pitchFamily="34" charset="0"/>
              </a:rPr>
              <a:t>Disclosures</a:t>
            </a:r>
          </a:p>
        </p:txBody>
      </p:sp>
      <p:sp>
        <p:nvSpPr>
          <p:cNvPr id="25" name="Content Placeholder 2"/>
          <p:cNvSpPr txBox="1">
            <a:spLocks/>
          </p:cNvSpPr>
          <p:nvPr/>
        </p:nvSpPr>
        <p:spPr>
          <a:xfrm>
            <a:off x="1013619" y="636434"/>
            <a:ext cx="8656638" cy="5943600"/>
          </a:xfrm>
          <a:prstGeom prst="rect">
            <a:avLst/>
          </a:prstGeom>
        </p:spPr>
        <p:txBody>
          <a:bodyPr/>
          <a:lstStyle>
            <a:lvl1pPr>
              <a:spcBef>
                <a:spcPct val="20000"/>
              </a:spcBef>
              <a:buClr>
                <a:srgbClr val="FFFFFF"/>
              </a:buClr>
              <a:buSzPct val="100000"/>
              <a:buChar char="•"/>
              <a:defRPr sz="3200" b="1">
                <a:solidFill>
                  <a:srgbClr val="FFFFFF"/>
                </a:solidFill>
                <a:latin typeface="Century Gothic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FFFFF"/>
              </a:buClr>
              <a:buSzPct val="100000"/>
              <a:buChar char="•"/>
              <a:defRPr sz="2800" b="1">
                <a:solidFill>
                  <a:srgbClr val="FFFFFF"/>
                </a:solidFill>
                <a:latin typeface="Century Gothic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FFFFF"/>
              </a:buClr>
              <a:buSzPct val="100000"/>
              <a:buChar char="•"/>
              <a:defRPr sz="2400" b="1">
                <a:solidFill>
                  <a:srgbClr val="FFFFFF"/>
                </a:solidFill>
                <a:latin typeface="Century Gothic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FFFFF"/>
              </a:buClr>
              <a:buSzPct val="100000"/>
              <a:buChar char="•"/>
              <a:defRPr sz="2000" b="1">
                <a:solidFill>
                  <a:srgbClr val="FFFFFF"/>
                </a:solidFill>
                <a:latin typeface="Century Gothic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FFFFF"/>
              </a:buClr>
              <a:buSzPct val="100000"/>
              <a:buChar char="•"/>
              <a:defRPr sz="2000" b="1">
                <a:solidFill>
                  <a:srgbClr val="FFFFFF"/>
                </a:solidFill>
                <a:latin typeface="Century Gothic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•"/>
              <a:defRPr sz="2000" b="1">
                <a:solidFill>
                  <a:srgbClr val="FFFFFF"/>
                </a:solidFill>
                <a:latin typeface="Century Gothic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•"/>
              <a:defRPr sz="2000" b="1">
                <a:solidFill>
                  <a:srgbClr val="FFFFFF"/>
                </a:solidFill>
                <a:latin typeface="Century Gothic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•"/>
              <a:defRPr sz="2000" b="1">
                <a:solidFill>
                  <a:srgbClr val="FFFFFF"/>
                </a:solidFill>
                <a:latin typeface="Century Gothic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FFFFF"/>
              </a:buClr>
              <a:buSzPct val="100000"/>
              <a:buChar char="•"/>
              <a:defRPr sz="2000" b="1">
                <a:solidFill>
                  <a:srgbClr val="FFFFFF"/>
                </a:solidFill>
                <a:latin typeface="Century Gothic" pitchFamily="34" charset="0"/>
              </a:defRPr>
            </a:lvl9pPr>
          </a:lstStyle>
          <a:p>
            <a:pPr eaLnBrk="1" hangingPunct="1">
              <a:lnSpc>
                <a:spcPct val="120000"/>
              </a:lnSpc>
              <a:spcAft>
                <a:spcPts val="1200"/>
              </a:spcAft>
              <a:buClrTx/>
              <a:buSzTx/>
              <a:buFont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In addition to funding from NIH/NINDS, MDA, </a:t>
            </a:r>
            <a:r>
              <a:rPr lang="en-US" altLang="en-US" sz="1800" dirty="0" err="1">
                <a:solidFill>
                  <a:schemeClr val="tx1"/>
                </a:solidFill>
              </a:rPr>
              <a:t>SMAFoundation</a:t>
            </a:r>
            <a:r>
              <a:rPr lang="en-US" altLang="en-US" sz="1800" dirty="0">
                <a:solidFill>
                  <a:schemeClr val="tx1"/>
                </a:solidFill>
              </a:rPr>
              <a:t>, </a:t>
            </a:r>
            <a:r>
              <a:rPr lang="en-US" altLang="en-US" sz="1800" dirty="0" err="1">
                <a:solidFill>
                  <a:schemeClr val="tx1"/>
                </a:solidFill>
              </a:rPr>
              <a:t>MDFoundation</a:t>
            </a:r>
            <a:r>
              <a:rPr lang="en-US" altLang="en-US" sz="1800" dirty="0">
                <a:solidFill>
                  <a:schemeClr val="tx1"/>
                </a:solidFill>
              </a:rPr>
              <a:t>, in the past 12 months I have had the following financial relationships :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 err="1">
                <a:solidFill>
                  <a:schemeClr val="tx1"/>
                </a:solidFill>
              </a:rPr>
              <a:t>Audentes</a:t>
            </a:r>
            <a:r>
              <a:rPr lang="en-US" altLang="en-US" sz="1800" dirty="0">
                <a:solidFill>
                  <a:schemeClr val="tx1"/>
                </a:solidFill>
              </a:rPr>
              <a:t>, Inc. – consultation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AveXis – research grant and consultant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Biogen – research grants and consultant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Cytokinetics – research grant and consultant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Expansion Therapeutics – research grant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Genentech/Roche – research grants and consultant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Genzyme/Sanofi –  research grant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Ionis Pharmaceuticals – research grant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PTC  Therapeutics – research grant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 err="1">
                <a:solidFill>
                  <a:schemeClr val="tx1"/>
                </a:solidFill>
              </a:rPr>
              <a:t>Santhera</a:t>
            </a:r>
            <a:r>
              <a:rPr lang="en-US" altLang="en-US" sz="1800" dirty="0">
                <a:solidFill>
                  <a:schemeClr val="tx1"/>
                </a:solidFill>
              </a:rPr>
              <a:t> Pharmaceuticals – consultation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Sarepta Therapeutics – research grants and consultant</a:t>
            </a:r>
          </a:p>
          <a:p>
            <a:pPr eaLnBrk="1" hangingPunct="1">
              <a:lnSpc>
                <a:spcPct val="120000"/>
              </a:lnSpc>
              <a:buClrTx/>
              <a:buSzTx/>
            </a:pPr>
            <a:r>
              <a:rPr lang="en-US" altLang="en-US" sz="1800" dirty="0">
                <a:solidFill>
                  <a:schemeClr val="tx1"/>
                </a:solidFill>
              </a:rPr>
              <a:t>Scholar Rock – research grants</a:t>
            </a:r>
          </a:p>
          <a:p>
            <a:pPr algn="l" eaLnBrk="1" hangingPunct="1">
              <a:lnSpc>
                <a:spcPct val="120000"/>
              </a:lnSpc>
              <a:buClrTx/>
              <a:buSzTx/>
              <a:buNone/>
            </a:pPr>
            <a:r>
              <a:rPr lang="en-US" altLang="en-US" sz="1800" dirty="0">
                <a:solidFill>
                  <a:schemeClr val="tx1"/>
                </a:solidFill>
              </a:rPr>
              <a:t>Athena Diagnostics Royalties for DM2 and SCA5 genetic testing</a:t>
            </a:r>
          </a:p>
          <a:p>
            <a:pPr algn="l" eaLnBrk="1" hangingPunct="1">
              <a:lnSpc>
                <a:spcPct val="120000"/>
              </a:lnSpc>
              <a:buClrTx/>
              <a:buSzTx/>
              <a:buNone/>
            </a:pPr>
            <a:endParaRPr lang="en-US" altLang="en-US" sz="1800" dirty="0"/>
          </a:p>
          <a:p>
            <a:pPr algn="l" eaLnBrk="1" hangingPunct="1">
              <a:lnSpc>
                <a:spcPct val="120000"/>
              </a:lnSpc>
              <a:buClrTx/>
              <a:buSzTx/>
              <a:buNone/>
            </a:pPr>
            <a:endParaRPr lang="en-US" altLang="en-US" sz="18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015449"/>
      </p:ext>
    </p:extLst>
  </p:cSld>
  <p:clrMapOvr>
    <a:masterClrMapping/>
  </p:clrMapOvr>
  <p:transition/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118"/>
            <a:ext cx="8743950" cy="704850"/>
          </a:xfrm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Conclusions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148" y="923470"/>
            <a:ext cx="9658350" cy="54773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Myotonic Dystrophy (DM) affects many body systems that directly or indirectly alter sleep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400" dirty="0">
                <a:latin typeface="Century Gothic" pitchFamily="34" charset="0"/>
              </a:rPr>
              <a:t>Altered throat and breathing musculature can reduce sleep quality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400" dirty="0">
                <a:latin typeface="Century Gothic" pitchFamily="34" charset="0"/>
              </a:rPr>
              <a:t>Direct effects on brain sleep centers can alter sleep patterns and quality of sleep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Abnormal sleep in DM affects behavior, cognition, quality of life, and overall health (heart, energy, etc.)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ts val="1200"/>
              </a:spcAft>
            </a:pPr>
            <a:r>
              <a:rPr lang="en-US" sz="2800" dirty="0">
                <a:latin typeface="Century Gothic" pitchFamily="34" charset="0"/>
              </a:rPr>
              <a:t>To treat sleep abnormalities in DM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spcAft>
                <a:spcPts val="1200"/>
              </a:spcAft>
            </a:pPr>
            <a:r>
              <a:rPr lang="en-US" sz="2400" dirty="0">
                <a:latin typeface="Century Gothic" pitchFamily="34" charset="0"/>
              </a:rPr>
              <a:t>Provide comprehensive baseline care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spcAft>
                <a:spcPts val="1200"/>
              </a:spcAft>
            </a:pPr>
            <a:r>
              <a:rPr lang="en-US" sz="2400" dirty="0">
                <a:latin typeface="Century Gothic" pitchFamily="34" charset="0"/>
              </a:rPr>
              <a:t>Thoroughly evaluate to understand cause of sleep disorder</a:t>
            </a:r>
          </a:p>
        </p:txBody>
      </p:sp>
    </p:spTree>
    <p:extLst>
      <p:ext uri="{BB962C8B-B14F-4D97-AF65-F5344CB8AC3E}">
        <p14:creationId xmlns:p14="http://schemas.microsoft.com/office/powerpoint/2010/main" val="3961990684"/>
      </p:ext>
    </p:extLst>
  </p:cSld>
  <p:clrMapOvr>
    <a:masterClrMapping/>
  </p:clrMapOvr>
  <p:transition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118"/>
            <a:ext cx="8743950" cy="704850"/>
          </a:xfrm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DM Research at Stanford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148" y="923470"/>
            <a:ext cx="9658350" cy="54773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ts val="1200"/>
              </a:spcAft>
            </a:pPr>
            <a:r>
              <a:rPr lang="en-US" sz="2800" dirty="0">
                <a:latin typeface="Century Gothic" pitchFamily="34" charset="0"/>
              </a:rPr>
              <a:t>Sleep and CNS evaluations in myotonic dystrophy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ts val="1200"/>
              </a:spcAft>
            </a:pPr>
            <a:r>
              <a:rPr lang="en-US" sz="2800" dirty="0">
                <a:latin typeface="Century Gothic" pitchFamily="34" charset="0"/>
              </a:rPr>
              <a:t>DMCRN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Specimen Repository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DM outcome measures and biomarkers: neuropsychology, MRI, Electrophysiology, CSF, blood</a:t>
            </a:r>
          </a:p>
        </p:txBody>
      </p:sp>
    </p:spTree>
    <p:extLst>
      <p:ext uri="{BB962C8B-B14F-4D97-AF65-F5344CB8AC3E}">
        <p14:creationId xmlns:p14="http://schemas.microsoft.com/office/powerpoint/2010/main" val="1625690521"/>
      </p:ext>
    </p:extLst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118"/>
            <a:ext cx="8743950" cy="704850"/>
          </a:xfrm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Conclusions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148" y="923470"/>
            <a:ext cx="9658350" cy="5477330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ts val="0"/>
              </a:spcAft>
            </a:pPr>
            <a:r>
              <a:rPr lang="en-US" sz="2800" dirty="0">
                <a:latin typeface="Century Gothic" pitchFamily="34" charset="0"/>
              </a:rPr>
              <a:t>Myotonic Dystrophy (DM) affects many body systems that directly or indirectly alter sleep</a:t>
            </a:r>
          </a:p>
          <a:p>
            <a:pPr lvl="1">
              <a:lnSpc>
                <a:spcPct val="90000"/>
              </a:lnSpc>
              <a:spcBef>
                <a:spcPts val="600"/>
              </a:spcBef>
              <a:spcAft>
                <a:spcPts val="528"/>
              </a:spcAft>
            </a:pPr>
            <a:r>
              <a:rPr lang="en-US" sz="2400" dirty="0">
                <a:latin typeface="Century Gothic" pitchFamily="34" charset="0"/>
              </a:rPr>
              <a:t>Altered throat and breathing muscles reduce sleep quality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28"/>
              </a:spcAft>
            </a:pPr>
            <a:r>
              <a:rPr lang="en-US" sz="2400" dirty="0">
                <a:latin typeface="Century Gothic" pitchFamily="34" charset="0"/>
              </a:rPr>
              <a:t>Brain sleep centers alter sleep patterns and quality of sleep</a:t>
            </a:r>
          </a:p>
          <a:p>
            <a:pPr lvl="1">
              <a:lnSpc>
                <a:spcPct val="90000"/>
              </a:lnSpc>
              <a:spcBef>
                <a:spcPts val="0"/>
              </a:spcBef>
              <a:spcAft>
                <a:spcPts val="528"/>
              </a:spcAft>
            </a:pPr>
            <a:r>
              <a:rPr lang="en-US" sz="2400" dirty="0">
                <a:latin typeface="Century Gothic" pitchFamily="34" charset="0"/>
              </a:rPr>
              <a:t>REM sleep abnormalities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Abnormal sleep in DM affects behavior, cognition and quality of life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Treatments can improve sleep quality in DM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Research is shedding light on DM sleep including CNS causes and effects</a:t>
            </a:r>
          </a:p>
        </p:txBody>
      </p:sp>
    </p:spTree>
    <p:extLst>
      <p:ext uri="{BB962C8B-B14F-4D97-AF65-F5344CB8AC3E}">
        <p14:creationId xmlns:p14="http://schemas.microsoft.com/office/powerpoint/2010/main" val="1545776235"/>
      </p:ext>
    </p:extLst>
  </p:cSld>
  <p:clrMapOvr>
    <a:masterClrMapping/>
  </p:clrMapOvr>
  <p:transition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348342"/>
            <a:ext cx="8743950" cy="704850"/>
          </a:xfrm>
        </p:spPr>
        <p:txBody>
          <a:bodyPr/>
          <a:lstStyle/>
          <a:p>
            <a:r>
              <a:rPr lang="en-US" dirty="0">
                <a:latin typeface="Century Gothic" pitchFamily="34" charset="0"/>
              </a:rPr>
              <a:t>Organization of Talk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148" y="1155694"/>
            <a:ext cx="9658350" cy="5164138"/>
          </a:xfrm>
        </p:spPr>
        <p:txBody>
          <a:bodyPr/>
          <a:lstStyle/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Global effects of DM and how they impact sleep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Specifics of sleep abnormalities in DM 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Ongoing DM Sleep Research </a:t>
            </a:r>
          </a:p>
          <a:p>
            <a:pPr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Questions (and Answers?)</a:t>
            </a:r>
          </a:p>
        </p:txBody>
      </p:sp>
    </p:spTree>
    <p:extLst>
      <p:ext uri="{BB962C8B-B14F-4D97-AF65-F5344CB8AC3E}">
        <p14:creationId xmlns:p14="http://schemas.microsoft.com/office/powerpoint/2010/main" val="1079651395"/>
      </p:ext>
    </p:extLst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762000" y="116118"/>
            <a:ext cx="8743950" cy="704850"/>
          </a:xfrm>
        </p:spPr>
        <p:txBody>
          <a:bodyPr/>
          <a:lstStyle/>
          <a:p>
            <a:r>
              <a:rPr lang="en-US" sz="4000" dirty="0">
                <a:latin typeface="Century Gothic" pitchFamily="34" charset="0"/>
              </a:rPr>
              <a:t>First – Questions for the audience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148" y="923470"/>
            <a:ext cx="9658350" cy="5164138"/>
          </a:xfrm>
        </p:spPr>
        <p:txBody>
          <a:bodyPr/>
          <a:lstStyle/>
          <a:p>
            <a:pPr>
              <a:spcBef>
                <a:spcPts val="0"/>
              </a:spcBef>
              <a:spcAft>
                <a:spcPts val="0"/>
              </a:spcAft>
            </a:pPr>
            <a:r>
              <a:rPr lang="en-US" sz="2800" dirty="0">
                <a:latin typeface="Century Gothic" pitchFamily="34" charset="0"/>
              </a:rPr>
              <a:t>For individuals with DM (directly or family report)</a:t>
            </a:r>
          </a:p>
          <a:p>
            <a:pPr lvl="1">
              <a:spcBef>
                <a:spcPts val="0"/>
              </a:spcBef>
              <a:spcAft>
                <a:spcPts val="0"/>
              </a:spcAft>
            </a:pPr>
            <a:r>
              <a:rPr lang="en-US" sz="2400" dirty="0">
                <a:latin typeface="Century Gothic" pitchFamily="34" charset="0"/>
              </a:rPr>
              <a:t>How many, at some time, have been told to use breathing support at night (e.g., CPAP, </a:t>
            </a:r>
            <a:r>
              <a:rPr lang="en-US" sz="2400" dirty="0" err="1">
                <a:latin typeface="Century Gothic" pitchFamily="34" charset="0"/>
              </a:rPr>
              <a:t>BiPAP</a:t>
            </a:r>
            <a:r>
              <a:rPr lang="en-US" sz="2400" dirty="0">
                <a:latin typeface="Century Gothic" pitchFamily="34" charset="0"/>
              </a:rPr>
              <a:t>, AVAPS, </a:t>
            </a:r>
            <a:r>
              <a:rPr lang="en-US" sz="2400" dirty="0" err="1">
                <a:latin typeface="Century Gothic" pitchFamily="34" charset="0"/>
              </a:rPr>
              <a:t>Curiass</a:t>
            </a:r>
            <a:r>
              <a:rPr lang="en-US" sz="2400" dirty="0">
                <a:latin typeface="Century Gothic" pitchFamily="34" charset="0"/>
              </a:rPr>
              <a:t>)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Century Gothic" pitchFamily="34" charset="0"/>
              </a:rPr>
              <a:t>How many actually ever tried it?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Century Gothic" pitchFamily="34" charset="0"/>
              </a:rPr>
              <a:t>How many continue(d) to use it?</a:t>
            </a:r>
          </a:p>
          <a:p>
            <a:pPr lvl="1">
              <a:spcBef>
                <a:spcPts val="3000"/>
              </a:spcBef>
              <a:spcAft>
                <a:spcPts val="0"/>
              </a:spcAft>
            </a:pPr>
            <a:r>
              <a:rPr lang="en-US" sz="2400" dirty="0">
                <a:latin typeface="Century Gothic" pitchFamily="34" charset="0"/>
              </a:rPr>
              <a:t>How many have been prescribed a stimulant to combat daytime sleepiness (Provigil/</a:t>
            </a:r>
            <a:r>
              <a:rPr lang="en-US" sz="2400" dirty="0" err="1">
                <a:latin typeface="Century Gothic" pitchFamily="34" charset="0"/>
              </a:rPr>
              <a:t>Nuvigil</a:t>
            </a:r>
            <a:r>
              <a:rPr lang="en-US" sz="2400" dirty="0">
                <a:latin typeface="Century Gothic" pitchFamily="34" charset="0"/>
              </a:rPr>
              <a:t>/</a:t>
            </a:r>
            <a:r>
              <a:rPr lang="en-US" sz="2400" dirty="0" err="1">
                <a:latin typeface="Century Gothic" pitchFamily="34" charset="0"/>
              </a:rPr>
              <a:t>modafinil</a:t>
            </a:r>
            <a:r>
              <a:rPr lang="en-US" sz="2400" dirty="0">
                <a:latin typeface="Century Gothic" pitchFamily="34" charset="0"/>
              </a:rPr>
              <a:t>; Ritalin/</a:t>
            </a:r>
            <a:r>
              <a:rPr lang="en-US" sz="2400" dirty="0" err="1">
                <a:latin typeface="Century Gothic" pitchFamily="34" charset="0"/>
              </a:rPr>
              <a:t>dexedrine</a:t>
            </a:r>
            <a:r>
              <a:rPr lang="en-US" sz="2400" dirty="0">
                <a:latin typeface="Century Gothic" pitchFamily="34" charset="0"/>
              </a:rPr>
              <a:t>; </a:t>
            </a:r>
            <a:r>
              <a:rPr lang="en-US" sz="2400" dirty="0" err="1">
                <a:latin typeface="Century Gothic" pitchFamily="34" charset="0"/>
              </a:rPr>
              <a:t>Cylert</a:t>
            </a:r>
            <a:r>
              <a:rPr lang="en-US" sz="2400" dirty="0">
                <a:latin typeface="Century Gothic" pitchFamily="34" charset="0"/>
              </a:rPr>
              <a:t>/</a:t>
            </a:r>
            <a:r>
              <a:rPr lang="en-US" sz="2400" dirty="0" err="1">
                <a:latin typeface="Century Gothic" pitchFamily="34" charset="0"/>
              </a:rPr>
              <a:t>pemoline</a:t>
            </a:r>
            <a:r>
              <a:rPr lang="en-US" sz="2400" dirty="0">
                <a:latin typeface="Century Gothic" pitchFamily="34" charset="0"/>
              </a:rPr>
              <a:t>)?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Century Gothic" pitchFamily="34" charset="0"/>
              </a:rPr>
              <a:t>How many have ever tried it?</a:t>
            </a:r>
          </a:p>
          <a:p>
            <a:pPr lvl="1">
              <a:spcBef>
                <a:spcPts val="1200"/>
              </a:spcBef>
              <a:spcAft>
                <a:spcPts val="0"/>
              </a:spcAft>
            </a:pPr>
            <a:r>
              <a:rPr lang="en-US" sz="2400" dirty="0">
                <a:latin typeface="Century Gothic" pitchFamily="34" charset="0"/>
              </a:rPr>
              <a:t>How many continue to use it?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0806949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01785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017859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17859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9" grpId="0" build="p" bldLvl="4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8" y="116118"/>
            <a:ext cx="10080852" cy="704850"/>
          </a:xfrm>
        </p:spPr>
        <p:txBody>
          <a:bodyPr/>
          <a:lstStyle/>
          <a:p>
            <a:r>
              <a:rPr lang="en-US" sz="3600" dirty="0">
                <a:latin typeface="Century Gothic" pitchFamily="34" charset="0"/>
              </a:rPr>
              <a:t>Second – More Questions for the audience!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148" y="923470"/>
            <a:ext cx="9658350" cy="516413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latin typeface="Century Gothic" pitchFamily="34" charset="0"/>
              </a:rPr>
              <a:t>Has anyone ever been confused as to whether they have been dreaming or awake?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latin typeface="Century Gothic" pitchFamily="34" charset="0"/>
              </a:rPr>
              <a:t>Does anyone report having frequent very vivid dreams?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latin typeface="Century Gothic" pitchFamily="34" charset="0"/>
              </a:rPr>
              <a:t>Has anyone ever found it really hard to move right when waking up?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latin typeface="Century Gothic" pitchFamily="34" charset="0"/>
              </a:rPr>
              <a:t>Has anyone ever noticed that they collapsed when suddenly afraid, startled, or abruptly laughing?</a:t>
            </a:r>
          </a:p>
          <a:p>
            <a:pPr lvl="1">
              <a:lnSpc>
                <a:spcPct val="90000"/>
              </a:lnSpc>
              <a:spcBef>
                <a:spcPct val="5000"/>
              </a:spcBef>
              <a:spcAft>
                <a:spcPct val="60000"/>
              </a:spcAft>
            </a:pPr>
            <a:endParaRPr lang="en-US" sz="2400" dirty="0">
              <a:latin typeface="Century Gothic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0676415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9" grpId="0" build="p" bldLvl="4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7858" name="Rectangle 2"/>
          <p:cNvSpPr>
            <a:spLocks noGrp="1" noChangeArrowheads="1"/>
          </p:cNvSpPr>
          <p:nvPr>
            <p:ph type="title"/>
          </p:nvPr>
        </p:nvSpPr>
        <p:spPr>
          <a:xfrm>
            <a:off x="91848" y="116118"/>
            <a:ext cx="10080852" cy="704850"/>
          </a:xfrm>
        </p:spPr>
        <p:txBody>
          <a:bodyPr/>
          <a:lstStyle/>
          <a:p>
            <a:pPr algn="ctr"/>
            <a:r>
              <a:rPr lang="en-US" sz="3600" dirty="0">
                <a:latin typeface="Century Gothic" pitchFamily="34" charset="0"/>
              </a:rPr>
              <a:t>Third – Even More!</a:t>
            </a:r>
          </a:p>
        </p:txBody>
      </p:sp>
      <p:sp>
        <p:nvSpPr>
          <p:cNvPr id="101785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206148" y="923470"/>
            <a:ext cx="9658350" cy="5164138"/>
          </a:xfrm>
        </p:spPr>
        <p:txBody>
          <a:bodyPr/>
          <a:lstStyle/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latin typeface="Century Gothic" pitchFamily="34" charset="0"/>
              </a:rPr>
              <a:t>Has anyone fallen out of bed while asleep, or woken up in a different room?</a:t>
            </a:r>
          </a:p>
          <a:p>
            <a:pPr>
              <a:spcBef>
                <a:spcPts val="1200"/>
              </a:spcBef>
              <a:spcAft>
                <a:spcPts val="0"/>
              </a:spcAft>
            </a:pPr>
            <a:r>
              <a:rPr lang="en-US" sz="2800" dirty="0">
                <a:latin typeface="Century Gothic" pitchFamily="34" charset="0"/>
              </a:rPr>
              <a:t>Does anyone know if they often move or thrash around a lot while asleep?</a:t>
            </a:r>
            <a:endParaRPr lang="en-US" sz="2400" dirty="0">
              <a:latin typeface="Century Gothic" pitchFamily="34" charset="0"/>
            </a:endParaRP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Does anyone have trouble getting to bed at the same time each night?</a:t>
            </a:r>
          </a:p>
          <a:p>
            <a:pPr>
              <a:lnSpc>
                <a:spcPct val="90000"/>
              </a:lnSpc>
              <a:spcBef>
                <a:spcPts val="1200"/>
              </a:spcBef>
              <a:spcAft>
                <a:spcPct val="60000"/>
              </a:spcAft>
            </a:pPr>
            <a:r>
              <a:rPr lang="en-US" sz="2800" dirty="0">
                <a:latin typeface="Century Gothic" pitchFamily="34" charset="0"/>
              </a:rPr>
              <a:t>Does anyone have difficulty falling asleep?</a:t>
            </a:r>
          </a:p>
        </p:txBody>
      </p:sp>
    </p:spTree>
    <p:extLst>
      <p:ext uri="{BB962C8B-B14F-4D97-AF65-F5344CB8AC3E}">
        <p14:creationId xmlns:p14="http://schemas.microsoft.com/office/powerpoint/2010/main" val="155007792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1785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1785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01785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01785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17859" grpId="0" build="p" bldLvl="4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762000" y="152400"/>
            <a:ext cx="8743950" cy="933450"/>
          </a:xfrm>
        </p:spPr>
        <p:txBody>
          <a:bodyPr/>
          <a:lstStyle/>
          <a:p>
            <a:r>
              <a:rPr lang="en-US" sz="4000" dirty="0">
                <a:latin typeface="Century Gothic" pitchFamily="34" charset="0"/>
              </a:rPr>
              <a:t>DM  Clinical Features</a:t>
            </a:r>
          </a:p>
        </p:txBody>
      </p:sp>
      <p:grpSp>
        <p:nvGrpSpPr>
          <p:cNvPr id="1283076" name="Group 4"/>
          <p:cNvGrpSpPr>
            <a:grpSpLocks/>
          </p:cNvGrpSpPr>
          <p:nvPr/>
        </p:nvGrpSpPr>
        <p:grpSpPr bwMode="auto">
          <a:xfrm>
            <a:off x="7681235" y="960901"/>
            <a:ext cx="2249488" cy="4948238"/>
            <a:chOff x="4426" y="667"/>
            <a:chExt cx="1417" cy="3117"/>
          </a:xfrm>
        </p:grpSpPr>
        <p:sp>
          <p:nvSpPr>
            <p:cNvPr id="1283077" name="Text Box 5"/>
            <p:cNvSpPr txBox="1">
              <a:spLocks noChangeArrowheads="1"/>
            </p:cNvSpPr>
            <p:nvPr/>
          </p:nvSpPr>
          <p:spPr bwMode="auto">
            <a:xfrm>
              <a:off x="4426" y="1060"/>
              <a:ext cx="1417" cy="2724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Skeletal Muscle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Brain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Heart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Eye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Endocrine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Gut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Skin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Blood</a:t>
              </a:r>
            </a:p>
          </p:txBody>
        </p:sp>
        <p:sp>
          <p:nvSpPr>
            <p:cNvPr id="1283078" name="Text Box 6"/>
            <p:cNvSpPr txBox="1">
              <a:spLocks noChangeArrowheads="1"/>
            </p:cNvSpPr>
            <p:nvPr/>
          </p:nvSpPr>
          <p:spPr bwMode="auto">
            <a:xfrm>
              <a:off x="4536" y="667"/>
              <a:ext cx="1197" cy="21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200" b="1" dirty="0">
                  <a:solidFill>
                    <a:srgbClr val="00FFFF"/>
                  </a:solidFill>
                  <a:latin typeface="Century Gothic" pitchFamily="34" charset="0"/>
                </a:rPr>
                <a:t>Localization</a:t>
              </a:r>
            </a:p>
          </p:txBody>
        </p:sp>
      </p:grpSp>
      <p:grpSp>
        <p:nvGrpSpPr>
          <p:cNvPr id="1283079" name="Group 7"/>
          <p:cNvGrpSpPr>
            <a:grpSpLocks/>
          </p:cNvGrpSpPr>
          <p:nvPr/>
        </p:nvGrpSpPr>
        <p:grpSpPr bwMode="auto">
          <a:xfrm>
            <a:off x="3919538" y="1030514"/>
            <a:ext cx="2409825" cy="5558971"/>
            <a:chOff x="2085" y="667"/>
            <a:chExt cx="1518" cy="3019"/>
          </a:xfrm>
        </p:grpSpPr>
        <p:sp>
          <p:nvSpPr>
            <p:cNvPr id="1283080" name="Text Box 8"/>
            <p:cNvSpPr txBox="1">
              <a:spLocks noChangeArrowheads="1"/>
            </p:cNvSpPr>
            <p:nvPr/>
          </p:nvSpPr>
          <p:spPr bwMode="auto">
            <a:xfrm>
              <a:off x="2085" y="1175"/>
              <a:ext cx="1518" cy="2511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Developmental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Degenerative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Physiologic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Hormonal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Cardiovascular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Metabolic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Neoplastic</a:t>
              </a:r>
            </a:p>
            <a:p>
              <a:pPr>
                <a:spcBef>
                  <a:spcPct val="50000"/>
                </a:spcBef>
              </a:pPr>
              <a:r>
                <a:rPr lang="en-US" sz="2200" b="1" dirty="0">
                  <a:latin typeface="Century Gothic" pitchFamily="34" charset="0"/>
                </a:rPr>
                <a:t>Inflammatory</a:t>
              </a:r>
            </a:p>
          </p:txBody>
        </p:sp>
        <p:sp>
          <p:nvSpPr>
            <p:cNvPr id="1283081" name="Text Box 9"/>
            <p:cNvSpPr txBox="1">
              <a:spLocks noChangeArrowheads="1"/>
            </p:cNvSpPr>
            <p:nvPr/>
          </p:nvSpPr>
          <p:spPr bwMode="auto">
            <a:xfrm>
              <a:off x="2195" y="667"/>
              <a:ext cx="1197" cy="378"/>
            </a:xfrm>
            <a:prstGeom prst="rect">
              <a:avLst/>
            </a:prstGeom>
            <a:noFill/>
            <a:ln w="9525" algn="ctr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>
                <a:lnSpc>
                  <a:spcPct val="75000"/>
                </a:lnSpc>
              </a:pPr>
              <a:r>
                <a:rPr lang="en-US" sz="2200" b="1" dirty="0">
                  <a:solidFill>
                    <a:srgbClr val="00FFFF"/>
                  </a:solidFill>
                  <a:latin typeface="Century Gothic" pitchFamily="34" charset="0"/>
                </a:rPr>
                <a:t>Pathological Mechanism</a:t>
              </a:r>
            </a:p>
          </p:txBody>
        </p:sp>
      </p:grpSp>
      <p:grpSp>
        <p:nvGrpSpPr>
          <p:cNvPr id="1283082" name="Group 10"/>
          <p:cNvGrpSpPr>
            <a:grpSpLocks/>
          </p:cNvGrpSpPr>
          <p:nvPr/>
        </p:nvGrpSpPr>
        <p:grpSpPr bwMode="auto">
          <a:xfrm>
            <a:off x="6213929" y="2024748"/>
            <a:ext cx="2129971" cy="3737423"/>
            <a:chOff x="3960" y="1200"/>
            <a:chExt cx="960" cy="2568"/>
          </a:xfrm>
        </p:grpSpPr>
        <p:sp>
          <p:nvSpPr>
            <p:cNvPr id="1283083" name="Line 11"/>
            <p:cNvSpPr>
              <a:spLocks noChangeShapeType="1"/>
            </p:cNvSpPr>
            <p:nvPr/>
          </p:nvSpPr>
          <p:spPr bwMode="auto">
            <a:xfrm flipV="1">
              <a:off x="3960" y="1200"/>
              <a:ext cx="936" cy="12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84" name="Line 12"/>
            <p:cNvSpPr>
              <a:spLocks noChangeShapeType="1"/>
            </p:cNvSpPr>
            <p:nvPr/>
          </p:nvSpPr>
          <p:spPr bwMode="auto">
            <a:xfrm flipV="1">
              <a:off x="3960" y="1224"/>
              <a:ext cx="936" cy="444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85" name="Line 13"/>
            <p:cNvSpPr>
              <a:spLocks noChangeShapeType="1"/>
            </p:cNvSpPr>
            <p:nvPr/>
          </p:nvSpPr>
          <p:spPr bwMode="auto">
            <a:xfrm flipV="1">
              <a:off x="3960" y="1236"/>
              <a:ext cx="936" cy="78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86" name="Line 14"/>
            <p:cNvSpPr>
              <a:spLocks noChangeShapeType="1"/>
            </p:cNvSpPr>
            <p:nvPr/>
          </p:nvSpPr>
          <p:spPr bwMode="auto">
            <a:xfrm flipV="1">
              <a:off x="3960" y="1236"/>
              <a:ext cx="924" cy="114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87" name="Line 15"/>
            <p:cNvSpPr>
              <a:spLocks noChangeShapeType="1"/>
            </p:cNvSpPr>
            <p:nvPr/>
          </p:nvSpPr>
          <p:spPr bwMode="auto">
            <a:xfrm flipV="1">
              <a:off x="3960" y="1248"/>
              <a:ext cx="948" cy="14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88" name="Line 16"/>
            <p:cNvSpPr>
              <a:spLocks noChangeShapeType="1"/>
            </p:cNvSpPr>
            <p:nvPr/>
          </p:nvSpPr>
          <p:spPr bwMode="auto">
            <a:xfrm flipV="1">
              <a:off x="3960" y="1248"/>
              <a:ext cx="936" cy="1776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089" name="Line 17"/>
            <p:cNvSpPr>
              <a:spLocks noChangeShapeType="1"/>
            </p:cNvSpPr>
            <p:nvPr/>
          </p:nvSpPr>
          <p:spPr bwMode="auto">
            <a:xfrm flipV="1">
              <a:off x="3960" y="1260"/>
              <a:ext cx="960" cy="2508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  <p:grpSp>
        <p:nvGrpSpPr>
          <p:cNvPr id="1283090" name="Group 18"/>
          <p:cNvGrpSpPr>
            <a:grpSpLocks/>
          </p:cNvGrpSpPr>
          <p:nvPr/>
        </p:nvGrpSpPr>
        <p:grpSpPr bwMode="auto">
          <a:xfrm>
            <a:off x="6076950" y="2229762"/>
            <a:ext cx="2324100" cy="3532409"/>
            <a:chOff x="3828" y="1560"/>
            <a:chExt cx="1464" cy="2484"/>
          </a:xfrm>
        </p:grpSpPr>
        <p:sp>
          <p:nvSpPr>
            <p:cNvPr id="1283091" name="Line 19"/>
            <p:cNvSpPr>
              <a:spLocks noChangeShapeType="1"/>
            </p:cNvSpPr>
            <p:nvPr/>
          </p:nvSpPr>
          <p:spPr bwMode="auto">
            <a:xfrm flipV="1">
              <a:off x="3828" y="1800"/>
              <a:ext cx="1428" cy="1176"/>
            </a:xfrm>
            <a:prstGeom prst="line">
              <a:avLst/>
            </a:prstGeom>
            <a:noFill/>
            <a:ln w="38100">
              <a:solidFill>
                <a:schemeClr val="tx2"/>
              </a:solidFill>
              <a:round/>
              <a:headEnd/>
              <a:tailEnd type="triangle" w="lg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grpSp>
          <p:nvGrpSpPr>
            <p:cNvPr id="1283092" name="Group 20"/>
            <p:cNvGrpSpPr>
              <a:grpSpLocks/>
            </p:cNvGrpSpPr>
            <p:nvPr/>
          </p:nvGrpSpPr>
          <p:grpSpPr bwMode="auto">
            <a:xfrm>
              <a:off x="3828" y="1560"/>
              <a:ext cx="1464" cy="2484"/>
              <a:chOff x="3828" y="1320"/>
              <a:chExt cx="1464" cy="2484"/>
            </a:xfrm>
          </p:grpSpPr>
          <p:sp>
            <p:nvSpPr>
              <p:cNvPr id="1283093" name="Line 21"/>
              <p:cNvSpPr>
                <a:spLocks noChangeShapeType="1"/>
              </p:cNvSpPr>
              <p:nvPr/>
            </p:nvSpPr>
            <p:spPr bwMode="auto">
              <a:xfrm>
                <a:off x="3828" y="1320"/>
                <a:ext cx="1440" cy="22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094" name="Line 22"/>
              <p:cNvSpPr>
                <a:spLocks noChangeShapeType="1"/>
              </p:cNvSpPr>
              <p:nvPr/>
            </p:nvSpPr>
            <p:spPr bwMode="auto">
              <a:xfrm flipV="1">
                <a:off x="3828" y="1560"/>
                <a:ext cx="1428" cy="144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095" name="Line 23"/>
              <p:cNvSpPr>
                <a:spLocks noChangeShapeType="1"/>
              </p:cNvSpPr>
              <p:nvPr/>
            </p:nvSpPr>
            <p:spPr bwMode="auto">
              <a:xfrm flipV="1">
                <a:off x="3828" y="1596"/>
                <a:ext cx="1452" cy="456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096" name="Line 24"/>
              <p:cNvSpPr>
                <a:spLocks noChangeShapeType="1"/>
              </p:cNvSpPr>
              <p:nvPr/>
            </p:nvSpPr>
            <p:spPr bwMode="auto">
              <a:xfrm flipV="1">
                <a:off x="3828" y="1572"/>
                <a:ext cx="1440" cy="852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097" name="Line 25"/>
              <p:cNvSpPr>
                <a:spLocks noChangeShapeType="1"/>
              </p:cNvSpPr>
              <p:nvPr/>
            </p:nvSpPr>
            <p:spPr bwMode="auto">
              <a:xfrm flipV="1">
                <a:off x="3828" y="1536"/>
                <a:ext cx="1452" cy="1548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  <p:sp>
            <p:nvSpPr>
              <p:cNvPr id="1283098" name="Line 26"/>
              <p:cNvSpPr>
                <a:spLocks noChangeShapeType="1"/>
              </p:cNvSpPr>
              <p:nvPr/>
            </p:nvSpPr>
            <p:spPr bwMode="auto">
              <a:xfrm flipV="1">
                <a:off x="3828" y="1524"/>
                <a:ext cx="1464" cy="2280"/>
              </a:xfrm>
              <a:prstGeom prst="line">
                <a:avLst/>
              </a:prstGeom>
              <a:noFill/>
              <a:ln w="38100">
                <a:solidFill>
                  <a:schemeClr val="tx2"/>
                </a:solidFill>
                <a:round/>
                <a:headEnd/>
                <a:tailEnd type="triangle" w="lg" len="med"/>
              </a:ln>
              <a:effectLst/>
            </p:spPr>
            <p:txBody>
              <a:bodyPr/>
              <a:lstStyle/>
              <a:p>
                <a:endParaRPr lang="en-US"/>
              </a:p>
            </p:txBody>
          </p:sp>
        </p:grpSp>
      </p:grpSp>
      <p:sp>
        <p:nvSpPr>
          <p:cNvPr id="1283100" name="Text Box 28"/>
          <p:cNvSpPr txBox="1">
            <a:spLocks noChangeArrowheads="1"/>
          </p:cNvSpPr>
          <p:nvPr/>
        </p:nvSpPr>
        <p:spPr bwMode="auto">
          <a:xfrm>
            <a:off x="192088" y="3424695"/>
            <a:ext cx="1436687" cy="1107996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2200" b="1" dirty="0">
                <a:latin typeface="Century Gothic" pitchFamily="34" charset="0"/>
              </a:rPr>
              <a:t>DM</a:t>
            </a:r>
            <a:br>
              <a:rPr lang="en-US" sz="2200" b="1" dirty="0">
                <a:latin typeface="Century Gothic" pitchFamily="34" charset="0"/>
              </a:rPr>
            </a:br>
            <a:r>
              <a:rPr lang="en-US" sz="2200" b="1" dirty="0">
                <a:latin typeface="Century Gothic" pitchFamily="34" charset="0"/>
              </a:rPr>
              <a:t>Genetic Change</a:t>
            </a:r>
          </a:p>
        </p:txBody>
      </p:sp>
      <p:sp>
        <p:nvSpPr>
          <p:cNvPr id="1283101" name="Text Box 29"/>
          <p:cNvSpPr txBox="1">
            <a:spLocks noChangeArrowheads="1"/>
          </p:cNvSpPr>
          <p:nvPr/>
        </p:nvSpPr>
        <p:spPr bwMode="auto">
          <a:xfrm>
            <a:off x="193675" y="2826658"/>
            <a:ext cx="1436688" cy="600164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lnSpc>
                <a:spcPct val="75000"/>
              </a:lnSpc>
            </a:pPr>
            <a:r>
              <a:rPr lang="en-US" sz="2200" b="1">
                <a:solidFill>
                  <a:srgbClr val="FFFF00"/>
                </a:solidFill>
                <a:latin typeface="Century Gothic" pitchFamily="34" charset="0"/>
              </a:rPr>
              <a:t>Proximal Cause</a:t>
            </a:r>
          </a:p>
        </p:txBody>
      </p:sp>
      <p:grpSp>
        <p:nvGrpSpPr>
          <p:cNvPr id="2" name="Group 1"/>
          <p:cNvGrpSpPr/>
          <p:nvPr/>
        </p:nvGrpSpPr>
        <p:grpSpPr>
          <a:xfrm>
            <a:off x="1241886" y="2257884"/>
            <a:ext cx="2838450" cy="3344630"/>
            <a:chOff x="1619250" y="2533650"/>
            <a:chExt cx="2838450" cy="3676650"/>
          </a:xfrm>
        </p:grpSpPr>
        <p:sp>
          <p:nvSpPr>
            <p:cNvPr id="1283102" name="Line 30"/>
            <p:cNvSpPr>
              <a:spLocks noChangeShapeType="1"/>
            </p:cNvSpPr>
            <p:nvPr/>
          </p:nvSpPr>
          <p:spPr bwMode="auto">
            <a:xfrm flipV="1">
              <a:off x="1619250" y="2533650"/>
              <a:ext cx="2533650" cy="14668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3" name="Line 31"/>
            <p:cNvSpPr>
              <a:spLocks noChangeShapeType="1"/>
            </p:cNvSpPr>
            <p:nvPr/>
          </p:nvSpPr>
          <p:spPr bwMode="auto">
            <a:xfrm flipV="1">
              <a:off x="1619250" y="2990850"/>
              <a:ext cx="2628900" cy="99060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4" name="Line 32"/>
            <p:cNvSpPr>
              <a:spLocks noChangeShapeType="1"/>
            </p:cNvSpPr>
            <p:nvPr/>
          </p:nvSpPr>
          <p:spPr bwMode="auto">
            <a:xfrm flipV="1">
              <a:off x="1657350" y="3562350"/>
              <a:ext cx="2647950" cy="4000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5" name="Line 33"/>
            <p:cNvSpPr>
              <a:spLocks noChangeShapeType="1"/>
            </p:cNvSpPr>
            <p:nvPr/>
          </p:nvSpPr>
          <p:spPr bwMode="auto">
            <a:xfrm>
              <a:off x="1638300" y="4000500"/>
              <a:ext cx="2743200" cy="952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6" name="Line 34"/>
            <p:cNvSpPr>
              <a:spLocks noChangeShapeType="1"/>
            </p:cNvSpPr>
            <p:nvPr/>
          </p:nvSpPr>
          <p:spPr bwMode="auto">
            <a:xfrm>
              <a:off x="1638300" y="3981450"/>
              <a:ext cx="2457450" cy="6667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7" name="Line 35"/>
            <p:cNvSpPr>
              <a:spLocks noChangeShapeType="1"/>
            </p:cNvSpPr>
            <p:nvPr/>
          </p:nvSpPr>
          <p:spPr bwMode="auto">
            <a:xfrm>
              <a:off x="1657350" y="3981450"/>
              <a:ext cx="2781300" cy="12001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8" name="Line 36"/>
            <p:cNvSpPr>
              <a:spLocks noChangeShapeType="1"/>
            </p:cNvSpPr>
            <p:nvPr/>
          </p:nvSpPr>
          <p:spPr bwMode="auto">
            <a:xfrm>
              <a:off x="1657350" y="4000500"/>
              <a:ext cx="2800350" cy="17335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  <p:sp>
          <p:nvSpPr>
            <p:cNvPr id="1283109" name="Line 37"/>
            <p:cNvSpPr>
              <a:spLocks noChangeShapeType="1"/>
            </p:cNvSpPr>
            <p:nvPr/>
          </p:nvSpPr>
          <p:spPr bwMode="auto">
            <a:xfrm>
              <a:off x="1638300" y="3981450"/>
              <a:ext cx="2514600" cy="2228850"/>
            </a:xfrm>
            <a:prstGeom prst="line">
              <a:avLst/>
            </a:prstGeom>
            <a:noFill/>
            <a:ln w="38100">
              <a:solidFill>
                <a:srgbClr val="00FF00"/>
              </a:solidFill>
              <a:round/>
              <a:headEnd/>
              <a:tailEnd type="triangle" w="med" len="med"/>
            </a:ln>
            <a:effectLst/>
          </p:spPr>
          <p:txBody>
            <a:bodyPr/>
            <a:lstStyle/>
            <a:p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35176127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830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830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1000"/>
                                        <p:tgtEl>
                                          <p:spTgt spid="12830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Default Design">
  <a:themeElements>
    <a:clrScheme name="">
      <a:dk1>
        <a:srgbClr val="808080"/>
      </a:dk1>
      <a:lt1>
        <a:srgbClr val="FFFFFF"/>
      </a:lt1>
      <a:dk2>
        <a:srgbClr val="000000"/>
      </a:dk2>
      <a:lt2>
        <a:srgbClr val="FFFF00"/>
      </a:lt2>
      <a:accent1>
        <a:srgbClr val="00CC99"/>
      </a:accent1>
      <a:accent2>
        <a:srgbClr val="3333CC"/>
      </a:accent2>
      <a:accent3>
        <a:srgbClr val="AAAAAA"/>
      </a:accent3>
      <a:accent4>
        <a:srgbClr val="DADADA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noFill/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2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46333109</TotalTime>
  <Words>1072</Words>
  <Application>Microsoft Macintosh PowerPoint</Application>
  <PresentationFormat>35mm Slides</PresentationFormat>
  <Paragraphs>158</Paragraphs>
  <Slides>20</Slides>
  <Notes>16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20</vt:i4>
      </vt:variant>
    </vt:vector>
  </HeadingPairs>
  <TitlesOfParts>
    <vt:vector size="25" baseType="lpstr">
      <vt:lpstr>Arial Black</vt:lpstr>
      <vt:lpstr>Avenir Light</vt:lpstr>
      <vt:lpstr>Century Gothic</vt:lpstr>
      <vt:lpstr>Times New Roman</vt:lpstr>
      <vt:lpstr>Default Design</vt:lpstr>
      <vt:lpstr>Myotonic Dystrophy and Sleep </vt:lpstr>
      <vt:lpstr>Disclosures</vt:lpstr>
      <vt:lpstr>DM Research at Stanford</vt:lpstr>
      <vt:lpstr>Conclusions</vt:lpstr>
      <vt:lpstr>Organization of Talk</vt:lpstr>
      <vt:lpstr>First – Questions for the audience</vt:lpstr>
      <vt:lpstr>Second – More Questions for the audience!</vt:lpstr>
      <vt:lpstr>Third – Even More!</vt:lpstr>
      <vt:lpstr>DM  Clinical Features</vt:lpstr>
      <vt:lpstr>DM  Alteration of Sleep</vt:lpstr>
      <vt:lpstr>RNA Changes Precede Pathology</vt:lpstr>
      <vt:lpstr>How is ClC-1 altered in DM?</vt:lpstr>
      <vt:lpstr>DM muscle pathology – congenital myopathy – muscular  dystrophy – metabolic myopathy – myotonia  </vt:lpstr>
      <vt:lpstr>DM Muscle Involvement Directly Affecting Sleep</vt:lpstr>
      <vt:lpstr>PowerPoint Presentation</vt:lpstr>
      <vt:lpstr>PowerPoint Presentation</vt:lpstr>
      <vt:lpstr>DM Changes Breathing in Sleep</vt:lpstr>
      <vt:lpstr>How DM patients experience sleep?</vt:lpstr>
      <vt:lpstr>PowerPoint Presentation</vt:lpstr>
      <vt:lpstr>Conclusions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No Slide Title</dc:title>
  <dc:creator>John Day</dc:creator>
  <cp:lastModifiedBy>JW Day</cp:lastModifiedBy>
  <cp:revision>419</cp:revision>
  <dcterms:created xsi:type="dcterms:W3CDTF">1998-08-25T01:15:08Z</dcterms:created>
  <dcterms:modified xsi:type="dcterms:W3CDTF">2019-09-14T13:49:26Z</dcterms:modified>
</cp:coreProperties>
</file>