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PT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1"/>
  </p:notesMasterIdLst>
  <p:handoutMasterIdLst>
    <p:handoutMasterId r:id="rId42"/>
  </p:handoutMasterIdLst>
  <p:sldIdLst>
    <p:sldId id="256" r:id="rId2"/>
    <p:sldId id="272" r:id="rId3"/>
    <p:sldId id="303" r:id="rId4"/>
    <p:sldId id="302" r:id="rId5"/>
    <p:sldId id="300" r:id="rId6"/>
    <p:sldId id="298" r:id="rId7"/>
    <p:sldId id="281" r:id="rId8"/>
    <p:sldId id="288" r:id="rId9"/>
    <p:sldId id="297" r:id="rId10"/>
    <p:sldId id="264" r:id="rId11"/>
    <p:sldId id="304" r:id="rId12"/>
    <p:sldId id="305" r:id="rId13"/>
    <p:sldId id="307" r:id="rId14"/>
    <p:sldId id="282" r:id="rId15"/>
    <p:sldId id="312" r:id="rId16"/>
    <p:sldId id="266" r:id="rId17"/>
    <p:sldId id="313" r:id="rId18"/>
    <p:sldId id="314" r:id="rId19"/>
    <p:sldId id="308" r:id="rId20"/>
    <p:sldId id="315" r:id="rId21"/>
    <p:sldId id="309" r:id="rId22"/>
    <p:sldId id="316" r:id="rId23"/>
    <p:sldId id="317" r:id="rId24"/>
    <p:sldId id="318" r:id="rId25"/>
    <p:sldId id="319" r:id="rId26"/>
    <p:sldId id="320" r:id="rId27"/>
    <p:sldId id="321" r:id="rId28"/>
    <p:sldId id="322" r:id="rId29"/>
    <p:sldId id="323" r:id="rId30"/>
    <p:sldId id="283" r:id="rId31"/>
    <p:sldId id="324" r:id="rId32"/>
    <p:sldId id="325" r:id="rId33"/>
    <p:sldId id="326" r:id="rId34"/>
    <p:sldId id="327" r:id="rId35"/>
    <p:sldId id="328" r:id="rId36"/>
    <p:sldId id="329" r:id="rId37"/>
    <p:sldId id="310" r:id="rId38"/>
    <p:sldId id="330" r:id="rId39"/>
    <p:sldId id="284"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Post Grotesk Book" panose="02000000000000000000" pitchFamily="2" charset="77"/>
      <p:regular r:id="rId47"/>
      <p:italic r:id="rId48"/>
    </p:embeddedFont>
    <p:embeddedFont>
      <p:font typeface="Reckless" pitchFamily="2" charset="77"/>
      <p:regular r:id="rId49"/>
      <p:italic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2"/>
    <p:restoredTop sz="58942"/>
  </p:normalViewPr>
  <p:slideViewPr>
    <p:cSldViewPr snapToGrid="0" snapToObjects="1">
      <p:cViewPr>
        <p:scale>
          <a:sx n="80" d="100"/>
          <a:sy n="80" d="100"/>
        </p:scale>
        <p:origin x="376" y="224"/>
      </p:cViewPr>
      <p:guideLst/>
    </p:cSldViewPr>
  </p:slideViewPr>
  <p:notesTextViewPr>
    <p:cViewPr>
      <p:scale>
        <a:sx n="1" d="1"/>
        <a:sy n="1" d="1"/>
      </p:scale>
      <p:origin x="0" y="0"/>
    </p:cViewPr>
  </p:notesText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9923D4-9EB9-416F-9586-E2619D08D578}" type="datetimeFigureOut">
              <a:rPr lang="en-US" smtClean="0"/>
              <a:t>9/12/19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A454E8-3CD1-4813-8C87-538F54A933EC}" type="slidenum">
              <a:rPr lang="en-US" smtClean="0"/>
              <a:t>‹#›</a:t>
            </a:fld>
            <a:endParaRPr lang="en-US"/>
          </a:p>
        </p:txBody>
      </p:sp>
    </p:spTree>
    <p:extLst>
      <p:ext uri="{BB962C8B-B14F-4D97-AF65-F5344CB8AC3E}">
        <p14:creationId xmlns:p14="http://schemas.microsoft.com/office/powerpoint/2010/main" val="3907859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eckles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eckless" pitchFamily="2" charset="77"/>
              </a:defRPr>
            </a:lvl1pPr>
          </a:lstStyle>
          <a:p>
            <a:fld id="{C3FD921F-2AEA-CD4C-AAAA-CF43549800DA}" type="datetimeFigureOut">
              <a:rPr lang="en-US" smtClean="0"/>
              <a:pPr/>
              <a:t>9/12/19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eckles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eckless" pitchFamily="2" charset="77"/>
              </a:defRPr>
            </a:lvl1pPr>
          </a:lstStyle>
          <a:p>
            <a:fld id="{603597BD-435A-EA48-8914-3898A7105320}" type="slidenum">
              <a:rPr lang="en-US" smtClean="0"/>
              <a:pPr/>
              <a:t>‹#›</a:t>
            </a:fld>
            <a:endParaRPr lang="en-US" dirty="0"/>
          </a:p>
        </p:txBody>
      </p:sp>
    </p:spTree>
    <p:extLst>
      <p:ext uri="{BB962C8B-B14F-4D97-AF65-F5344CB8AC3E}">
        <p14:creationId xmlns:p14="http://schemas.microsoft.com/office/powerpoint/2010/main" val="329986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eckless" pitchFamily="2" charset="77"/>
        <a:ea typeface="+mn-ea"/>
        <a:cs typeface="+mn-cs"/>
      </a:defRPr>
    </a:lvl1pPr>
    <a:lvl2pPr marL="457200" algn="l" defTabSz="914400" rtl="0" eaLnBrk="1" latinLnBrk="0" hangingPunct="1">
      <a:defRPr sz="1200" b="0" i="0" kern="1200">
        <a:solidFill>
          <a:schemeClr val="tx1"/>
        </a:solidFill>
        <a:latin typeface="Reckless" pitchFamily="2" charset="77"/>
        <a:ea typeface="+mn-ea"/>
        <a:cs typeface="+mn-cs"/>
      </a:defRPr>
    </a:lvl2pPr>
    <a:lvl3pPr marL="914400" algn="l" defTabSz="914400" rtl="0" eaLnBrk="1" latinLnBrk="0" hangingPunct="1">
      <a:defRPr sz="1200" b="0" i="0" kern="1200">
        <a:solidFill>
          <a:schemeClr val="tx1"/>
        </a:solidFill>
        <a:latin typeface="Reckless" pitchFamily="2" charset="77"/>
        <a:ea typeface="+mn-ea"/>
        <a:cs typeface="+mn-cs"/>
      </a:defRPr>
    </a:lvl3pPr>
    <a:lvl4pPr marL="1371600" algn="l" defTabSz="914400" rtl="0" eaLnBrk="1" latinLnBrk="0" hangingPunct="1">
      <a:defRPr sz="1200" b="0" i="0" kern="1200">
        <a:solidFill>
          <a:schemeClr val="tx1"/>
        </a:solidFill>
        <a:latin typeface="Reckless" pitchFamily="2" charset="77"/>
        <a:ea typeface="+mn-ea"/>
        <a:cs typeface="+mn-cs"/>
      </a:defRPr>
    </a:lvl4pPr>
    <a:lvl5pPr marL="1828800" algn="l" defTabSz="914400" rtl="0" eaLnBrk="1" latinLnBrk="0" hangingPunct="1">
      <a:defRPr sz="1200" b="0" i="0" kern="1200">
        <a:solidFill>
          <a:schemeClr val="tx1"/>
        </a:solidFill>
        <a:latin typeface="Reckles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t>7</a:t>
            </a:fld>
            <a:endParaRPr lang="en-US"/>
          </a:p>
        </p:txBody>
      </p:sp>
    </p:spTree>
    <p:extLst>
      <p:ext uri="{BB962C8B-B14F-4D97-AF65-F5344CB8AC3E}">
        <p14:creationId xmlns:p14="http://schemas.microsoft.com/office/powerpoint/2010/main" val="375470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29</a:t>
            </a:fld>
            <a:endParaRPr lang="en-US" dirty="0"/>
          </a:p>
        </p:txBody>
      </p:sp>
    </p:spTree>
    <p:extLst>
      <p:ext uri="{BB962C8B-B14F-4D97-AF65-F5344CB8AC3E}">
        <p14:creationId xmlns:p14="http://schemas.microsoft.com/office/powerpoint/2010/main" val="3097908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30</a:t>
            </a:fld>
            <a:endParaRPr lang="en-US" dirty="0"/>
          </a:p>
        </p:txBody>
      </p:sp>
    </p:spTree>
    <p:extLst>
      <p:ext uri="{BB962C8B-B14F-4D97-AF65-F5344CB8AC3E}">
        <p14:creationId xmlns:p14="http://schemas.microsoft.com/office/powerpoint/2010/main" val="340286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DM experience/frame contributes to your identity- this may change as your disease progresses</a:t>
            </a:r>
          </a:p>
          <a:p>
            <a:r>
              <a:rPr lang="en-US" dirty="0"/>
              <a:t>Contributes to others’ identity also in the context of you. Their identity and feelings about themselves may change with disease progression</a:t>
            </a:r>
          </a:p>
          <a:p>
            <a:r>
              <a:rPr lang="en-US" dirty="0"/>
              <a:t>I have Myotonic Dystrophy, but I am more than my diagnosis!</a:t>
            </a:r>
          </a:p>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31</a:t>
            </a:fld>
            <a:endParaRPr lang="en-US" dirty="0"/>
          </a:p>
        </p:txBody>
      </p:sp>
    </p:spTree>
    <p:extLst>
      <p:ext uri="{BB962C8B-B14F-4D97-AF65-F5344CB8AC3E}">
        <p14:creationId xmlns:p14="http://schemas.microsoft.com/office/powerpoint/2010/main" val="97632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32</a:t>
            </a:fld>
            <a:endParaRPr lang="en-US" dirty="0"/>
          </a:p>
        </p:txBody>
      </p:sp>
    </p:spTree>
    <p:extLst>
      <p:ext uri="{BB962C8B-B14F-4D97-AF65-F5344CB8AC3E}">
        <p14:creationId xmlns:p14="http://schemas.microsoft.com/office/powerpoint/2010/main" val="42339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DM is multisystemic disease. Behavioral health</a:t>
            </a:r>
            <a:r>
              <a:rPr lang="en-US" baseline="0" dirty="0"/>
              <a:t> of patients and families important aspect of care and impacts quality of life.</a:t>
            </a:r>
            <a:endParaRPr lang="en-US" dirty="0"/>
          </a:p>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33</a:t>
            </a:fld>
            <a:endParaRPr lang="en-US" dirty="0"/>
          </a:p>
        </p:txBody>
      </p:sp>
    </p:spTree>
    <p:extLst>
      <p:ext uri="{BB962C8B-B14F-4D97-AF65-F5344CB8AC3E}">
        <p14:creationId xmlns:p14="http://schemas.microsoft.com/office/powerpoint/2010/main" val="15902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34</a:t>
            </a:fld>
            <a:endParaRPr lang="en-US" dirty="0"/>
          </a:p>
        </p:txBody>
      </p:sp>
    </p:spTree>
    <p:extLst>
      <p:ext uri="{BB962C8B-B14F-4D97-AF65-F5344CB8AC3E}">
        <p14:creationId xmlns:p14="http://schemas.microsoft.com/office/powerpoint/2010/main" val="3860012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35</a:t>
            </a:fld>
            <a:endParaRPr lang="en-US" dirty="0"/>
          </a:p>
        </p:txBody>
      </p:sp>
    </p:spTree>
    <p:extLst>
      <p:ext uri="{BB962C8B-B14F-4D97-AF65-F5344CB8AC3E}">
        <p14:creationId xmlns:p14="http://schemas.microsoft.com/office/powerpoint/2010/main" val="260184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36</a:t>
            </a:fld>
            <a:endParaRPr lang="en-US" dirty="0"/>
          </a:p>
        </p:txBody>
      </p:sp>
    </p:spTree>
    <p:extLst>
      <p:ext uri="{BB962C8B-B14F-4D97-AF65-F5344CB8AC3E}">
        <p14:creationId xmlns:p14="http://schemas.microsoft.com/office/powerpoint/2010/main" val="955482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38</a:t>
            </a:fld>
            <a:endParaRPr lang="en-US" dirty="0"/>
          </a:p>
        </p:txBody>
      </p:sp>
    </p:spTree>
    <p:extLst>
      <p:ext uri="{BB962C8B-B14F-4D97-AF65-F5344CB8AC3E}">
        <p14:creationId xmlns:p14="http://schemas.microsoft.com/office/powerpoint/2010/main" val="320029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39</a:t>
            </a:fld>
            <a:endParaRPr lang="en-US" dirty="0"/>
          </a:p>
        </p:txBody>
      </p:sp>
    </p:spTree>
    <p:extLst>
      <p:ext uri="{BB962C8B-B14F-4D97-AF65-F5344CB8AC3E}">
        <p14:creationId xmlns:p14="http://schemas.microsoft.com/office/powerpoint/2010/main" val="213316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8</a:t>
            </a:fld>
            <a:endParaRPr lang="en-US" dirty="0"/>
          </a:p>
        </p:txBody>
      </p:sp>
    </p:spTree>
    <p:extLst>
      <p:ext uri="{BB962C8B-B14F-4D97-AF65-F5344CB8AC3E}">
        <p14:creationId xmlns:p14="http://schemas.microsoft.com/office/powerpoint/2010/main" val="263298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9</a:t>
            </a:fld>
            <a:endParaRPr lang="en-US" dirty="0"/>
          </a:p>
        </p:txBody>
      </p:sp>
    </p:spTree>
    <p:extLst>
      <p:ext uri="{BB962C8B-B14F-4D97-AF65-F5344CB8AC3E}">
        <p14:creationId xmlns:p14="http://schemas.microsoft.com/office/powerpoint/2010/main" val="59275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12</a:t>
            </a:fld>
            <a:endParaRPr lang="en-US" dirty="0"/>
          </a:p>
        </p:txBody>
      </p:sp>
    </p:spTree>
    <p:extLst>
      <p:ext uri="{BB962C8B-B14F-4D97-AF65-F5344CB8AC3E}">
        <p14:creationId xmlns:p14="http://schemas.microsoft.com/office/powerpoint/2010/main" val="304171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BioPsychoSocial</a:t>
            </a:r>
            <a:r>
              <a:rPr lang="en-US" dirty="0"/>
              <a:t> Approach used to understand the impact that these systems have on function.</a:t>
            </a:r>
          </a:p>
          <a:p>
            <a:endParaRPr lang="en-US" dirty="0"/>
          </a:p>
          <a:p>
            <a:pPr>
              <a:buClr>
                <a:schemeClr val="tx1"/>
              </a:buClr>
            </a:pPr>
            <a:r>
              <a:rPr lang="en-US" sz="2400" b="1" dirty="0">
                <a:latin typeface="Arial" charset="0"/>
                <a:ea typeface="Arial" charset="0"/>
                <a:cs typeface="Arial" charset="0"/>
              </a:rPr>
              <a:t>Cognitive Function</a:t>
            </a:r>
          </a:p>
          <a:p>
            <a:pPr marL="800100" lvl="1" indent="-342900">
              <a:buClr>
                <a:schemeClr val="tx1"/>
              </a:buClr>
              <a:buFont typeface="Arial" charset="0"/>
              <a:buChar char="•"/>
            </a:pPr>
            <a:r>
              <a:rPr lang="en-US" sz="2400" dirty="0">
                <a:latin typeface="Arial" charset="0"/>
                <a:ea typeface="Arial" charset="0"/>
                <a:cs typeface="Arial" charset="0"/>
              </a:rPr>
              <a:t>Means and mechanisms of acquiring knowledge (i.e., reasoning, memory, perception, awareness, attention, judgment, and language) </a:t>
            </a:r>
          </a:p>
          <a:p>
            <a:pPr marL="342900" indent="-342900">
              <a:buClr>
                <a:schemeClr val="tx1"/>
              </a:buClr>
              <a:buFont typeface="Arial" charset="0"/>
              <a:buChar char="•"/>
            </a:pPr>
            <a:endParaRPr lang="en-US" sz="2400" dirty="0">
              <a:latin typeface="Arial" charset="0"/>
              <a:ea typeface="Arial" charset="0"/>
              <a:cs typeface="Arial" charset="0"/>
            </a:endParaRPr>
          </a:p>
          <a:p>
            <a:pPr>
              <a:buClr>
                <a:schemeClr val="tx1"/>
              </a:buClr>
            </a:pPr>
            <a:r>
              <a:rPr lang="en-US" sz="2400" b="1" dirty="0">
                <a:latin typeface="Arial" charset="0"/>
                <a:ea typeface="Arial" charset="0"/>
                <a:cs typeface="Arial" charset="0"/>
              </a:rPr>
              <a:t>Executive Function</a:t>
            </a:r>
          </a:p>
          <a:p>
            <a:pPr marL="800100" lvl="1" indent="-342900">
              <a:buClr>
                <a:schemeClr val="tx1"/>
              </a:buClr>
              <a:buFont typeface="Arial" charset="0"/>
              <a:buChar char="•"/>
            </a:pPr>
            <a:r>
              <a:rPr lang="en-US" sz="2400" dirty="0">
                <a:latin typeface="Arial" charset="0"/>
                <a:ea typeface="Arial" charset="0"/>
                <a:cs typeface="Arial" charset="0"/>
              </a:rPr>
              <a:t>Cognitive processes necessary for the cognitive control of behavior</a:t>
            </a:r>
          </a:p>
          <a:p>
            <a:pPr marL="342900" indent="-342900">
              <a:buClr>
                <a:schemeClr val="tx1"/>
              </a:buClr>
              <a:buFont typeface="Arial" charset="0"/>
              <a:buChar char="•"/>
            </a:pPr>
            <a:endParaRPr lang="en-US" sz="2400" dirty="0">
              <a:latin typeface="Arial" charset="0"/>
              <a:ea typeface="Arial" charset="0"/>
              <a:cs typeface="Arial" charset="0"/>
            </a:endParaRPr>
          </a:p>
          <a:p>
            <a:pPr>
              <a:buClr>
                <a:schemeClr val="tx1"/>
              </a:buClr>
            </a:pPr>
            <a:r>
              <a:rPr lang="en-US" sz="2400" b="1" dirty="0">
                <a:latin typeface="Arial" charset="0"/>
                <a:ea typeface="Arial" charset="0"/>
                <a:cs typeface="Arial" charset="0"/>
              </a:rPr>
              <a:t>Psychosocial Function</a:t>
            </a:r>
          </a:p>
          <a:p>
            <a:pPr marL="800100" lvl="1" indent="-342900">
              <a:buClr>
                <a:schemeClr val="tx1"/>
              </a:buClr>
              <a:buFont typeface="Arial" charset="0"/>
              <a:buChar char="•"/>
            </a:pPr>
            <a:r>
              <a:rPr lang="en-US" sz="2400" dirty="0">
                <a:latin typeface="Arial" charset="0"/>
                <a:ea typeface="Arial" charset="0"/>
                <a:cs typeface="Arial" charset="0"/>
              </a:rPr>
              <a:t>Psychological function of individual in the context of his/her social environment</a:t>
            </a:r>
          </a:p>
          <a:p>
            <a:pPr marL="342900" indent="-342900">
              <a:buClr>
                <a:schemeClr val="tx1"/>
              </a:buClr>
              <a:buFont typeface="Arial" charset="0"/>
              <a:buChar char="•"/>
            </a:pPr>
            <a:endParaRPr lang="en-US" sz="2400" dirty="0">
              <a:latin typeface="Arial" charset="0"/>
              <a:ea typeface="Arial" charset="0"/>
              <a:cs typeface="Arial" charset="0"/>
            </a:endParaRPr>
          </a:p>
          <a:p>
            <a:pPr>
              <a:buClr>
                <a:schemeClr val="tx1"/>
              </a:buClr>
            </a:pPr>
            <a:r>
              <a:rPr lang="en-US" sz="2400" b="1" dirty="0">
                <a:latin typeface="Arial" charset="0"/>
                <a:ea typeface="Arial" charset="0"/>
                <a:cs typeface="Arial" charset="0"/>
              </a:rPr>
              <a:t>Behavioral Function</a:t>
            </a:r>
          </a:p>
          <a:p>
            <a:pPr marL="800100" lvl="1" indent="-342900">
              <a:buClr>
                <a:schemeClr val="tx1"/>
              </a:buClr>
              <a:buFont typeface="Arial" charset="0"/>
              <a:buChar char="•"/>
            </a:pPr>
            <a:r>
              <a:rPr lang="en-US" sz="2400" dirty="0">
                <a:latin typeface="Arial" charset="0"/>
                <a:ea typeface="Arial" charset="0"/>
                <a:cs typeface="Arial" charset="0"/>
              </a:rPr>
              <a:t>Behavior in the context of social environment</a:t>
            </a:r>
          </a:p>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14</a:t>
            </a:fld>
            <a:endParaRPr lang="en-US" dirty="0"/>
          </a:p>
        </p:txBody>
      </p:sp>
    </p:spTree>
    <p:extLst>
      <p:ext uri="{BB962C8B-B14F-4D97-AF65-F5344CB8AC3E}">
        <p14:creationId xmlns:p14="http://schemas.microsoft.com/office/powerpoint/2010/main" val="414192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have some, all,</a:t>
            </a:r>
            <a:r>
              <a:rPr lang="en-US" baseline="0" dirty="0"/>
              <a:t> or none of these CF concerns: Thinking, Memory, Language, and Attention</a:t>
            </a:r>
          </a:p>
          <a:p>
            <a:r>
              <a:rPr lang="en-US" baseline="0" dirty="0"/>
              <a:t>Awareness of possible problem areas is important to rule out and address as necessary</a:t>
            </a:r>
          </a:p>
          <a:p>
            <a:r>
              <a:rPr lang="en-US" sz="1200" b="1" dirty="0"/>
              <a:t>Cognitive Functioning- </a:t>
            </a:r>
            <a:r>
              <a:rPr lang="en-US" sz="1200" dirty="0"/>
              <a:t>means and mechanisms of acquiring knowledge (i.e., reasoning, memory, perception, awareness, attention, judgment, and language) </a:t>
            </a:r>
          </a:p>
          <a:p>
            <a:r>
              <a:rPr lang="en-US" sz="1200" b="1" dirty="0"/>
              <a:t>Executive Function- </a:t>
            </a:r>
            <a:r>
              <a:rPr lang="en-US" sz="1200" dirty="0"/>
              <a:t>cognitive processes necessary for the cognitive control of behavior</a:t>
            </a:r>
          </a:p>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19</a:t>
            </a:fld>
            <a:endParaRPr lang="en-US" dirty="0"/>
          </a:p>
        </p:txBody>
      </p:sp>
    </p:spTree>
    <p:extLst>
      <p:ext uri="{BB962C8B-B14F-4D97-AF65-F5344CB8AC3E}">
        <p14:creationId xmlns:p14="http://schemas.microsoft.com/office/powerpoint/2010/main" val="10304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2000" b="1" dirty="0">
                <a:latin typeface="Arial" charset="0"/>
                <a:ea typeface="Arial" charset="0"/>
                <a:cs typeface="Arial" charset="0"/>
              </a:rPr>
              <a:t>Cognitive Function Concerns</a:t>
            </a:r>
          </a:p>
          <a:p>
            <a:pPr marL="800100" lvl="1" indent="-342900">
              <a:buClr>
                <a:schemeClr val="tx1"/>
              </a:buClr>
              <a:buFont typeface="Arial" charset="0"/>
              <a:buChar char="•"/>
            </a:pPr>
            <a:r>
              <a:rPr lang="en-US" sz="2000" dirty="0">
                <a:latin typeface="Arial" charset="0"/>
                <a:ea typeface="Arial" charset="0"/>
                <a:cs typeface="Arial" charset="0"/>
              </a:rPr>
              <a:t>Attention</a:t>
            </a:r>
          </a:p>
          <a:p>
            <a:pPr marL="800100" lvl="1" indent="-342900">
              <a:buClr>
                <a:schemeClr val="tx1"/>
              </a:buClr>
              <a:buFont typeface="Arial" charset="0"/>
              <a:buChar char="•"/>
            </a:pPr>
            <a:r>
              <a:rPr lang="en-US" sz="2000" dirty="0">
                <a:latin typeface="Arial" charset="0"/>
                <a:ea typeface="Arial" charset="0"/>
                <a:cs typeface="Arial" charset="0"/>
              </a:rPr>
              <a:t>Language</a:t>
            </a:r>
          </a:p>
          <a:p>
            <a:pPr marL="800100" lvl="1" indent="-342900">
              <a:buClr>
                <a:schemeClr val="tx1"/>
              </a:buClr>
              <a:buFont typeface="Arial" charset="0"/>
              <a:buChar char="•"/>
            </a:pPr>
            <a:r>
              <a:rPr lang="en-US" sz="2000" dirty="0">
                <a:latin typeface="Arial" charset="0"/>
                <a:ea typeface="Arial" charset="0"/>
                <a:cs typeface="Arial" charset="0"/>
              </a:rPr>
              <a:t>Memory</a:t>
            </a:r>
          </a:p>
          <a:p>
            <a:pPr marL="800100" lvl="1" indent="-342900">
              <a:buClr>
                <a:schemeClr val="tx1"/>
              </a:buClr>
              <a:buFont typeface="Arial" charset="0"/>
              <a:buChar char="•"/>
            </a:pPr>
            <a:r>
              <a:rPr lang="en-US" sz="2000" dirty="0">
                <a:latin typeface="Arial" charset="0"/>
                <a:ea typeface="Arial" charset="0"/>
                <a:cs typeface="Arial" charset="0"/>
              </a:rPr>
              <a:t>Thinking and Concentration</a:t>
            </a:r>
          </a:p>
          <a:p>
            <a:pPr marL="800100" lvl="1" indent="-342900">
              <a:buClr>
                <a:schemeClr val="tx1"/>
              </a:buClr>
              <a:buFont typeface="Arial" charset="0"/>
              <a:buChar char="•"/>
            </a:pPr>
            <a:r>
              <a:rPr lang="en-US" sz="2000" dirty="0">
                <a:latin typeface="Arial" charset="0"/>
                <a:ea typeface="Arial" charset="0"/>
                <a:cs typeface="Arial" charset="0"/>
              </a:rPr>
              <a:t>Executive Function</a:t>
            </a:r>
          </a:p>
          <a:p>
            <a:pPr marL="1257300" lvl="2" indent="-342900">
              <a:buClr>
                <a:schemeClr val="tx1"/>
              </a:buClr>
              <a:buFont typeface="Arial" charset="0"/>
              <a:buChar char="•"/>
            </a:pPr>
            <a:r>
              <a:rPr lang="en-US" sz="2000" dirty="0">
                <a:latin typeface="Arial" charset="0"/>
                <a:ea typeface="Arial" charset="0"/>
                <a:cs typeface="Arial" charset="0"/>
              </a:rPr>
              <a:t>Automation, Planning, Organization, </a:t>
            </a:r>
          </a:p>
          <a:p>
            <a:pPr marL="1257300" lvl="2" indent="-342900">
              <a:buClr>
                <a:schemeClr val="tx1"/>
              </a:buClr>
              <a:buFont typeface="Arial" charset="0"/>
              <a:buChar char="•"/>
            </a:pPr>
            <a:r>
              <a:rPr lang="en-US" sz="2000" dirty="0">
                <a:latin typeface="Arial" charset="0"/>
                <a:ea typeface="Arial" charset="0"/>
                <a:cs typeface="Arial" charset="0"/>
              </a:rPr>
              <a:t>Inhibition, Shift (resistance to change)</a:t>
            </a:r>
          </a:p>
          <a:p>
            <a:pPr marL="1257300" lvl="2" indent="-342900">
              <a:buClr>
                <a:schemeClr val="tx1"/>
              </a:buClr>
              <a:buFont typeface="Arial" charset="0"/>
              <a:buChar char="•"/>
            </a:pPr>
            <a:r>
              <a:rPr lang="en-US" sz="2000" dirty="0">
                <a:latin typeface="Arial" charset="0"/>
                <a:ea typeface="Arial" charset="0"/>
                <a:cs typeface="Arial" charset="0"/>
              </a:rPr>
              <a:t>Emotional Control, </a:t>
            </a:r>
          </a:p>
          <a:p>
            <a:pPr marL="1257300" lvl="2" indent="-342900">
              <a:buClr>
                <a:schemeClr val="tx1"/>
              </a:buClr>
              <a:buFont typeface="Arial" charset="0"/>
              <a:buChar char="•"/>
            </a:pPr>
            <a:r>
              <a:rPr lang="en-US" sz="2000" dirty="0">
                <a:latin typeface="Arial" charset="0"/>
                <a:ea typeface="Arial" charset="0"/>
                <a:cs typeface="Arial" charset="0"/>
              </a:rPr>
              <a:t>Initiate (getting started), Working Memory</a:t>
            </a:r>
          </a:p>
          <a:p>
            <a:pPr marL="1257300" lvl="2" indent="-342900">
              <a:buClr>
                <a:schemeClr val="tx1"/>
              </a:buClr>
              <a:buFont typeface="Arial" charset="0"/>
              <a:buChar char="•"/>
            </a:pPr>
            <a:r>
              <a:rPr lang="en-US" sz="2000" dirty="0">
                <a:latin typeface="Arial" charset="0"/>
                <a:ea typeface="Arial" charset="0"/>
                <a:cs typeface="Arial" charset="0"/>
              </a:rPr>
              <a:t>Monitoring behavior/Time orientation</a:t>
            </a:r>
            <a:endParaRPr lang="en-US" sz="2000" b="1" dirty="0">
              <a:latin typeface="Arial" charset="0"/>
              <a:ea typeface="Arial" charset="0"/>
              <a:cs typeface="Arial"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20</a:t>
            </a:fld>
            <a:endParaRPr lang="en-US" dirty="0"/>
          </a:p>
        </p:txBody>
      </p:sp>
    </p:spTree>
    <p:extLst>
      <p:ext uri="{BB962C8B-B14F-4D97-AF65-F5344CB8AC3E}">
        <p14:creationId xmlns:p14="http://schemas.microsoft.com/office/powerpoint/2010/main" val="119719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27</a:t>
            </a:fld>
            <a:endParaRPr lang="en-US" dirty="0"/>
          </a:p>
        </p:txBody>
      </p:sp>
    </p:spTree>
    <p:extLst>
      <p:ext uri="{BB962C8B-B14F-4D97-AF65-F5344CB8AC3E}">
        <p14:creationId xmlns:p14="http://schemas.microsoft.com/office/powerpoint/2010/main" val="308942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28</a:t>
            </a:fld>
            <a:endParaRPr lang="en-US" dirty="0"/>
          </a:p>
        </p:txBody>
      </p:sp>
    </p:spTree>
    <p:extLst>
      <p:ext uri="{BB962C8B-B14F-4D97-AF65-F5344CB8AC3E}">
        <p14:creationId xmlns:p14="http://schemas.microsoft.com/office/powerpoint/2010/main" val="3610256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726439"/>
            <a:ext cx="7205222" cy="2387600"/>
          </a:xfrm>
          <a:noFill/>
        </p:spPr>
        <p:txBody>
          <a:bodyPr anchor="t">
            <a:normAutofit/>
          </a:bodyPr>
          <a:lstStyle>
            <a:lvl1pPr algn="l">
              <a:defRPr sz="32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1807115"/>
            <a:ext cx="914400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34832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35923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92236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99927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13364-7692-0B4C-BB02-B2F17615FDC6}"/>
              </a:ext>
            </a:extLst>
          </p:cNvPr>
          <p:cNvPicPr>
            <a:picLocks noChangeAspect="1"/>
          </p:cNvPicPr>
          <p:nvPr userDrawn="1"/>
        </p:nvPicPr>
        <p:blipFill>
          <a:blip r:embed="rId2"/>
          <a:stretch>
            <a:fillRect/>
          </a:stretch>
        </p:blipFill>
        <p:spPr>
          <a:xfrm>
            <a:off x="229005" y="5556890"/>
            <a:ext cx="2217792" cy="1330675"/>
          </a:xfrm>
          <a:prstGeom prst="rect">
            <a:avLst/>
          </a:prstGeom>
        </p:spPr>
      </p:pic>
      <p:sp>
        <p:nvSpPr>
          <p:cNvPr id="3" name="Content Placeholder 2"/>
          <p:cNvSpPr>
            <a:spLocks noGrp="1"/>
          </p:cNvSpPr>
          <p:nvPr>
            <p:ph sz="half" idx="1"/>
          </p:nvPr>
        </p:nvSpPr>
        <p:spPr>
          <a:xfrm>
            <a:off x="838200" y="1825625"/>
            <a:ext cx="5181600" cy="4351338"/>
          </a:xfrm>
        </p:spPr>
        <p:txBody>
          <a:bodyPr/>
          <a:lstStyle>
            <a:lvl1pPr marL="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1pPr>
            <a:lvl2pPr marL="4572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2pPr>
            <a:lvl3pPr marL="9144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3pPr>
            <a:lvl4pPr marL="13716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4pPr>
            <a:lvl5pPr marL="18288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FontTx/>
              <a:buNone/>
              <a:defRPr b="0" i="0">
                <a:solidFill>
                  <a:schemeClr val="bg1"/>
                </a:solidFill>
                <a:latin typeface="Post Grotesk Book" panose="02000000000000000000" pitchFamily="2" charset="77"/>
                <a:ea typeface="Post Grotesk Book" panose="02000000000000000000" pitchFamily="2" charset="77"/>
              </a:defRPr>
            </a:lvl1pPr>
            <a:lvl2pPr marL="457200" indent="0">
              <a:buFontTx/>
              <a:buNone/>
              <a:defRPr b="0" i="0">
                <a:solidFill>
                  <a:schemeClr val="bg1"/>
                </a:solidFill>
                <a:latin typeface="Post Grotesk Book" panose="02000000000000000000" pitchFamily="2" charset="77"/>
                <a:ea typeface="Post Grotesk Book" panose="02000000000000000000" pitchFamily="2" charset="77"/>
              </a:defRPr>
            </a:lvl2pPr>
            <a:lvl3pPr marL="914400" indent="0">
              <a:buFontTx/>
              <a:buNone/>
              <a:defRPr b="0" i="0">
                <a:solidFill>
                  <a:schemeClr val="bg1"/>
                </a:solidFill>
                <a:latin typeface="Post Grotesk Book" panose="02000000000000000000" pitchFamily="2" charset="77"/>
                <a:ea typeface="Post Grotesk Book" panose="02000000000000000000" pitchFamily="2" charset="77"/>
              </a:defRPr>
            </a:lvl3pPr>
            <a:lvl4pPr marL="1371600" indent="0">
              <a:buFontTx/>
              <a:buNone/>
              <a:defRPr b="0" i="0">
                <a:solidFill>
                  <a:schemeClr val="bg1"/>
                </a:solidFill>
                <a:latin typeface="Post Grotesk Book" panose="02000000000000000000" pitchFamily="2" charset="77"/>
                <a:ea typeface="Post Grotesk Book" panose="02000000000000000000" pitchFamily="2" charset="77"/>
              </a:defRPr>
            </a:lvl4pPr>
            <a:lvl5pPr marL="1828800" indent="0">
              <a:buFontTx/>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9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889408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50677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6" name="Content Placeholder 2">
            <a:extLst>
              <a:ext uri="{FF2B5EF4-FFF2-40B4-BE49-F238E27FC236}">
                <a16:creationId xmlns:a16="http://schemas.microsoft.com/office/drawing/2014/main" id="{ED4C4B77-ECD9-584E-A3A4-41BC2B81D534}"/>
              </a:ext>
            </a:extLst>
          </p:cNvPr>
          <p:cNvSpPr>
            <a:spLocks noGrp="1"/>
          </p:cNvSpPr>
          <p:nvPr>
            <p:ph sz="half" idx="1"/>
          </p:nvPr>
        </p:nvSpPr>
        <p:spPr>
          <a:xfrm>
            <a:off x="8382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C591BB6D-202B-4F45-AD58-5941539DD663}"/>
              </a:ext>
            </a:extLst>
          </p:cNvPr>
          <p:cNvSpPr>
            <a:spLocks noGrp="1"/>
          </p:cNvSpPr>
          <p:nvPr>
            <p:ph sz="half" idx="10"/>
          </p:nvPr>
        </p:nvSpPr>
        <p:spPr>
          <a:xfrm>
            <a:off x="45466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endParaRPr lang="en-US" dirty="0"/>
          </a:p>
        </p:txBody>
      </p:sp>
      <p:sp>
        <p:nvSpPr>
          <p:cNvPr id="11" name="Content Placeholder 2">
            <a:extLst>
              <a:ext uri="{FF2B5EF4-FFF2-40B4-BE49-F238E27FC236}">
                <a16:creationId xmlns:a16="http://schemas.microsoft.com/office/drawing/2014/main" id="{1556E58D-BC12-F04D-B021-0552A8DE2EBD}"/>
              </a:ext>
            </a:extLst>
          </p:cNvPr>
          <p:cNvSpPr>
            <a:spLocks noGrp="1"/>
          </p:cNvSpPr>
          <p:nvPr>
            <p:ph sz="half" idx="11"/>
          </p:nvPr>
        </p:nvSpPr>
        <p:spPr>
          <a:xfrm>
            <a:off x="834644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Tree>
    <p:extLst>
      <p:ext uri="{BB962C8B-B14F-4D97-AF65-F5344CB8AC3E}">
        <p14:creationId xmlns:p14="http://schemas.microsoft.com/office/powerpoint/2010/main" val="178860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BB808-02F2-454B-B08D-627E62F377D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638273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003F4B-0F86-EA4C-A2DA-2C69FCB5E68F}"/>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3891128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554B8-4A49-9544-90FF-F203B6E7785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40824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821574"/>
            <a:ext cx="5493000" cy="4597401"/>
          </a:xfrm>
          <a:noFill/>
        </p:spPr>
        <p:txBody>
          <a:bodyPr anchor="t">
            <a:normAutofit/>
          </a:bodyPr>
          <a:lstStyle>
            <a:lvl1pPr algn="l">
              <a:defRPr sz="40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5129045"/>
            <a:ext cx="586892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212973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137920"/>
            <a:ext cx="6172200" cy="4723130"/>
          </a:xfrm>
        </p:spPr>
        <p:txBody>
          <a:bodyPr/>
          <a:lstStyle>
            <a:lvl1pPr>
              <a:defRPr sz="3200" b="0" i="0">
                <a:latin typeface="Post Grotesk Book" panose="02000000000000000000" pitchFamily="2" charset="77"/>
                <a:ea typeface="Post Grotesk Book" panose="02000000000000000000" pitchFamily="2" charset="77"/>
              </a:defRPr>
            </a:lvl1pPr>
            <a:lvl2pPr>
              <a:defRPr sz="2800" b="0" i="0">
                <a:latin typeface="Post Grotesk Book" panose="02000000000000000000" pitchFamily="2" charset="77"/>
                <a:ea typeface="Post Grotesk Book" panose="02000000000000000000" pitchFamily="2" charset="77"/>
              </a:defRPr>
            </a:lvl2pPr>
            <a:lvl3pPr>
              <a:defRPr sz="2400" b="0" i="0">
                <a:latin typeface="Post Grotesk Book" panose="02000000000000000000" pitchFamily="2" charset="77"/>
                <a:ea typeface="Post Grotesk Book" panose="02000000000000000000" pitchFamily="2" charset="77"/>
              </a:defRPr>
            </a:lvl3pPr>
            <a:lvl4pPr>
              <a:defRPr sz="2000" b="0" i="0">
                <a:latin typeface="Post Grotesk Book" panose="02000000000000000000" pitchFamily="2" charset="77"/>
                <a:ea typeface="Post Grotesk Book" panose="02000000000000000000" pitchFamily="2" charset="77"/>
              </a:defRPr>
            </a:lvl4pPr>
            <a:lvl5pPr>
              <a:defRPr sz="2000" b="0" i="0">
                <a:latin typeface="Post Grotesk Book" panose="02000000000000000000" pitchFamily="2" charset="77"/>
                <a:ea typeface="Post Grotesk Book" panose="02000000000000000000"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96160"/>
            <a:ext cx="3932237" cy="357282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4" name="Picture 13">
            <a:extLst>
              <a:ext uri="{FF2B5EF4-FFF2-40B4-BE49-F238E27FC236}">
                <a16:creationId xmlns:a16="http://schemas.microsoft.com/office/drawing/2014/main" id="{AFCFD1E5-9AE7-A344-84E1-39727E6E08D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89392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09172" cy="1600200"/>
          </a:xfrm>
        </p:spPr>
        <p:txBody>
          <a:bodyPr anchor="b"/>
          <a:lstStyle>
            <a:lvl1pPr>
              <a:defRPr sz="320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6096000" y="0"/>
            <a:ext cx="6096000" cy="685799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65680"/>
            <a:ext cx="4809172" cy="360330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F5F1EAB7-C281-0F4B-AB9E-0CCF22B2F0F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559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1B43-63AA-7947-80B6-70EEB47A6A76}"/>
              </a:ext>
            </a:extLst>
          </p:cNvPr>
          <p:cNvSpPr>
            <a:spLocks noGrp="1"/>
          </p:cNvSpPr>
          <p:nvPr>
            <p:ph type="ctrTitle"/>
          </p:nvPr>
        </p:nvSpPr>
        <p:spPr>
          <a:xfrm>
            <a:off x="1524000" y="0"/>
            <a:ext cx="9144000" cy="1655762"/>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4FAF73E5-C619-0A48-85D2-82A05B27A539}"/>
              </a:ext>
            </a:extLst>
          </p:cNvPr>
          <p:cNvSpPr>
            <a:spLocks noGrp="1"/>
          </p:cNvSpPr>
          <p:nvPr>
            <p:ph type="subTitle" idx="1"/>
          </p:nvPr>
        </p:nvSpPr>
        <p:spPr>
          <a:xfrm>
            <a:off x="1524000" y="4983798"/>
            <a:ext cx="9144000" cy="9496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3EEDB80-49F6-F449-BC9B-0C7D2258AC9C}"/>
              </a:ext>
            </a:extLst>
          </p:cNvPr>
          <p:cNvPicPr>
            <a:picLocks noChangeAspect="1"/>
          </p:cNvPicPr>
          <p:nvPr userDrawn="1"/>
        </p:nvPicPr>
        <p:blipFill>
          <a:blip r:embed="rId2"/>
          <a:stretch>
            <a:fillRect/>
          </a:stretch>
        </p:blipFill>
        <p:spPr>
          <a:xfrm>
            <a:off x="5024468" y="5572162"/>
            <a:ext cx="2143063" cy="1285838"/>
          </a:xfrm>
          <a:prstGeom prst="rect">
            <a:avLst/>
          </a:prstGeom>
        </p:spPr>
      </p:pic>
    </p:spTree>
    <p:extLst>
      <p:ext uri="{BB962C8B-B14F-4D97-AF65-F5344CB8AC3E}">
        <p14:creationId xmlns:p14="http://schemas.microsoft.com/office/powerpoint/2010/main" val="80982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3429009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64091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3197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68723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69911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137167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eckless" pitchFamily="2" charset="77"/>
              </a:defRPr>
            </a:lvl1pPr>
          </a:lstStyle>
          <a:p>
            <a:fld id="{DAEFF18E-1800-834F-92DF-E53F1D4CD738}" type="datetimeFigureOut">
              <a:rPr lang="en-US" smtClean="0"/>
              <a:pPr/>
              <a:t>9/12/19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eckless" pitchFamily="2"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eckless" pitchFamily="2" charset="77"/>
              </a:defRPr>
            </a:lvl1pPr>
          </a:lstStyle>
          <a:p>
            <a:fld id="{23E4C80F-52C3-864A-ABB3-8F8365195481}" type="slidenum">
              <a:rPr lang="en-US" smtClean="0"/>
              <a:pPr/>
              <a:t>‹#›</a:t>
            </a:fld>
            <a:endParaRPr lang="en-US" dirty="0"/>
          </a:p>
        </p:txBody>
      </p:sp>
    </p:spTree>
    <p:extLst>
      <p:ext uri="{BB962C8B-B14F-4D97-AF65-F5344CB8AC3E}">
        <p14:creationId xmlns:p14="http://schemas.microsoft.com/office/powerpoint/2010/main" val="3040854427"/>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71" r:id="rId3"/>
    <p:sldLayoutId id="2147483690" r:id="rId4"/>
    <p:sldLayoutId id="2147483662" r:id="rId5"/>
    <p:sldLayoutId id="2147483684" r:id="rId6"/>
    <p:sldLayoutId id="2147483685" r:id="rId7"/>
    <p:sldLayoutId id="2147483682" r:id="rId8"/>
    <p:sldLayoutId id="2147483689" r:id="rId9"/>
    <p:sldLayoutId id="2147483683" r:id="rId10"/>
    <p:sldLayoutId id="2147483687" r:id="rId11"/>
    <p:sldLayoutId id="2147483664" r:id="rId12"/>
    <p:sldLayoutId id="2147483692" r:id="rId13"/>
    <p:sldLayoutId id="2147483688" r:id="rId14"/>
    <p:sldLayoutId id="2147483693" r:id="rId15"/>
    <p:sldLayoutId id="2147483691" r:id="rId16"/>
    <p:sldLayoutId id="2147483667" r:id="rId17"/>
    <p:sldLayoutId id="2147483663" r:id="rId18"/>
    <p:sldLayoutId id="2147483681" r:id="rId19"/>
    <p:sldLayoutId id="2147483668" r:id="rId20"/>
    <p:sldLayoutId id="2147483669" r:id="rId21"/>
  </p:sldLayoutIdLst>
  <p:txStyles>
    <p:titleStyle>
      <a:lvl1pPr algn="l" defTabSz="914400" rtl="0" eaLnBrk="1" latinLnBrk="0" hangingPunct="1">
        <a:lnSpc>
          <a:spcPct val="90000"/>
        </a:lnSpc>
        <a:spcBef>
          <a:spcPct val="0"/>
        </a:spcBef>
        <a:buNone/>
        <a:defRPr sz="4400" b="0" i="0" kern="1200">
          <a:solidFill>
            <a:schemeClr val="tx1"/>
          </a:solidFill>
          <a:latin typeface="Reckles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PTjpg"/><Relationship Id="rId2" Type="http://schemas.openxmlformats.org/officeDocument/2006/relationships/image" Target="../media/image3.e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missy.dixon@genetics.utah.ed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tiff"/><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FB9-1277-EF4F-9630-744E15A0E5F0}"/>
              </a:ext>
            </a:extLst>
          </p:cNvPr>
          <p:cNvSpPr>
            <a:spLocks noGrp="1"/>
          </p:cNvSpPr>
          <p:nvPr>
            <p:ph type="title" idx="4294967295"/>
          </p:nvPr>
        </p:nvSpPr>
        <p:spPr>
          <a:xfrm>
            <a:off x="838200" y="270193"/>
            <a:ext cx="10515600" cy="1181556"/>
          </a:xfrm>
        </p:spPr>
        <p:txBody>
          <a:bodyPr>
            <a:normAutofit/>
          </a:bodyPr>
          <a:lstStyle/>
          <a:p>
            <a:pPr algn="ctr"/>
            <a:r>
              <a:rPr lang="en-US" sz="4400" dirty="0">
                <a:solidFill>
                  <a:schemeClr val="bg1"/>
                </a:solidFill>
                <a:latin typeface="Reckless" pitchFamily="2" charset="77"/>
              </a:rPr>
              <a:t>2019 Myotonic Annual Conference</a:t>
            </a:r>
          </a:p>
        </p:txBody>
      </p:sp>
      <p:sp>
        <p:nvSpPr>
          <p:cNvPr id="3" name="Subtitle 2">
            <a:extLst>
              <a:ext uri="{FF2B5EF4-FFF2-40B4-BE49-F238E27FC236}">
                <a16:creationId xmlns:a16="http://schemas.microsoft.com/office/drawing/2014/main" id="{EBAE4C52-1DCC-B54C-84FA-1FB48BF1CE2A}"/>
              </a:ext>
            </a:extLst>
          </p:cNvPr>
          <p:cNvSpPr>
            <a:spLocks noGrp="1"/>
          </p:cNvSpPr>
          <p:nvPr>
            <p:ph idx="4294967295"/>
          </p:nvPr>
        </p:nvSpPr>
        <p:spPr>
          <a:xfrm>
            <a:off x="508000" y="1253331"/>
            <a:ext cx="10515600" cy="4351338"/>
          </a:xfrm>
        </p:spPr>
        <p:txBody>
          <a:bodyPr>
            <a:normAutofit/>
          </a:bodyPr>
          <a:lstStyle/>
          <a:p>
            <a:pPr marL="0" indent="0" algn="ctr">
              <a:lnSpc>
                <a:spcPct val="100000"/>
              </a:lnSpc>
              <a:spcBef>
                <a:spcPts val="400"/>
              </a:spcBef>
              <a:buNone/>
            </a:pPr>
            <a:r>
              <a:rPr lang="en-US" sz="1800" dirty="0">
                <a:solidFill>
                  <a:schemeClr val="bg1"/>
                </a:solidFill>
                <a:latin typeface="Post Grotesk Book" panose="02000000000000000000" pitchFamily="2" charset="77"/>
                <a:ea typeface="Post Grotesk Book" panose="02000000000000000000" pitchFamily="2" charset="77"/>
              </a:rPr>
              <a:t>September 13-14, 2019</a:t>
            </a:r>
          </a:p>
          <a:p>
            <a:pPr marL="0" indent="0" algn="ctr">
              <a:lnSpc>
                <a:spcPct val="100000"/>
              </a:lnSpc>
              <a:spcBef>
                <a:spcPts val="400"/>
              </a:spcBef>
              <a:buNone/>
            </a:pPr>
            <a:r>
              <a:rPr lang="en-US" sz="1800" dirty="0">
                <a:solidFill>
                  <a:schemeClr val="bg1"/>
                </a:solidFill>
                <a:latin typeface="Post Grotesk Book" panose="02000000000000000000" pitchFamily="2" charset="77"/>
                <a:ea typeface="Post Grotesk Book" panose="02000000000000000000" pitchFamily="2" charset="77"/>
              </a:rPr>
              <a:t>Philadelphia, PA</a:t>
            </a:r>
          </a:p>
        </p:txBody>
      </p:sp>
      <p:pic>
        <p:nvPicPr>
          <p:cNvPr id="5" name="Picture 4">
            <a:extLst>
              <a:ext uri="{FF2B5EF4-FFF2-40B4-BE49-F238E27FC236}">
                <a16:creationId xmlns:a16="http://schemas.microsoft.com/office/drawing/2014/main" id="{FEFD03D8-DA16-2040-98B7-A350BF397604}"/>
              </a:ext>
            </a:extLst>
          </p:cNvPr>
          <p:cNvPicPr>
            <a:picLocks noChangeAspect="1"/>
          </p:cNvPicPr>
          <p:nvPr/>
        </p:nvPicPr>
        <p:blipFill>
          <a:blip r:embed="rId2"/>
          <a:stretch>
            <a:fillRect/>
          </a:stretch>
        </p:blipFill>
        <p:spPr>
          <a:xfrm>
            <a:off x="4886209" y="5406251"/>
            <a:ext cx="2419582" cy="1451749"/>
          </a:xfrm>
          <a:prstGeom prst="rect">
            <a:avLst/>
          </a:prstGeom>
        </p:spPr>
      </p:pic>
      <p:pic>
        <p:nvPicPr>
          <p:cNvPr id="6" name="Picture 5">
            <a:extLst>
              <a:ext uri="{FF2B5EF4-FFF2-40B4-BE49-F238E27FC236}">
                <a16:creationId xmlns:a16="http://schemas.microsoft.com/office/drawing/2014/main" id="{38C49FB0-C5AC-8E49-B452-1DEBA2A4AE4E}"/>
              </a:ext>
            </a:extLst>
          </p:cNvPr>
          <p:cNvPicPr>
            <a:picLocks noChangeAspect="1"/>
          </p:cNvPicPr>
          <p:nvPr/>
        </p:nvPicPr>
        <p:blipFill rotWithShape="1">
          <a:blip r:embed="rId3"/>
          <a:srcRect t="22505"/>
          <a:stretch/>
        </p:blipFill>
        <p:spPr>
          <a:xfrm>
            <a:off x="0" y="2099389"/>
            <a:ext cx="12192000" cy="3306862"/>
          </a:xfrm>
          <a:prstGeom prst="rect">
            <a:avLst/>
          </a:prstGeom>
        </p:spPr>
      </p:pic>
    </p:spTree>
    <p:extLst>
      <p:ext uri="{BB962C8B-B14F-4D97-AF65-F5344CB8AC3E}">
        <p14:creationId xmlns:p14="http://schemas.microsoft.com/office/powerpoint/2010/main" val="11954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F4E761-2BB0-054F-8EDD-05C1AA81AD9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Impact on Function</a:t>
            </a:r>
          </a:p>
        </p:txBody>
      </p:sp>
      <p:sp>
        <p:nvSpPr>
          <p:cNvPr id="3" name="Content Placeholder 2">
            <a:extLst>
              <a:ext uri="{FF2B5EF4-FFF2-40B4-BE49-F238E27FC236}">
                <a16:creationId xmlns:a16="http://schemas.microsoft.com/office/drawing/2014/main" id="{DE01A18D-F40E-2746-A1EC-6A3A84939A00}"/>
              </a:ext>
            </a:extLst>
          </p:cNvPr>
          <p:cNvSpPr>
            <a:spLocks noGrp="1"/>
          </p:cNvSpPr>
          <p:nvPr>
            <p:ph sz="half" idx="1"/>
          </p:nvPr>
        </p:nvSpPr>
        <p:spPr/>
        <p:txBody>
          <a:bodyPr/>
          <a:lstStyle/>
          <a:p>
            <a:r>
              <a:rPr lang="en-US" dirty="0">
                <a:latin typeface="Arial" panose="020B0604020202020204" pitchFamily="34" charset="0"/>
                <a:cs typeface="Arial" panose="020B0604020202020204" pitchFamily="34" charset="0"/>
              </a:rPr>
              <a:t>Cognitive changes</a:t>
            </a:r>
          </a:p>
          <a:p>
            <a:r>
              <a:rPr lang="en-US" dirty="0">
                <a:latin typeface="Arial" panose="020B0604020202020204" pitchFamily="34" charset="0"/>
                <a:cs typeface="Arial" panose="020B0604020202020204" pitchFamily="34" charset="0"/>
              </a:rPr>
              <a:t>Physical changes</a:t>
            </a:r>
          </a:p>
          <a:p>
            <a:r>
              <a:rPr lang="en-US" dirty="0">
                <a:latin typeface="Arial" panose="020B0604020202020204" pitchFamily="34" charset="0"/>
                <a:cs typeface="Arial" panose="020B0604020202020204" pitchFamily="34" charset="0"/>
              </a:rPr>
              <a:t>Psychological changes</a:t>
            </a:r>
          </a:p>
          <a:p>
            <a:r>
              <a:rPr lang="en-US" dirty="0">
                <a:latin typeface="Arial" panose="020B0604020202020204" pitchFamily="34" charset="0"/>
                <a:cs typeface="Arial" panose="020B0604020202020204" pitchFamily="34" charset="0"/>
              </a:rPr>
              <a:t>Social changes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Functional changes can influence one another</a:t>
            </a:r>
          </a:p>
          <a:p>
            <a:r>
              <a:rPr lang="en-US" dirty="0">
                <a:latin typeface="Arial" panose="020B0604020202020204" pitchFamily="34" charset="0"/>
                <a:cs typeface="Arial" panose="020B0604020202020204" pitchFamily="34" charset="0"/>
              </a:rPr>
              <a:t>Cumulative effects with age</a:t>
            </a:r>
          </a:p>
        </p:txBody>
      </p:sp>
    </p:spTree>
    <p:extLst>
      <p:ext uri="{BB962C8B-B14F-4D97-AF65-F5344CB8AC3E}">
        <p14:creationId xmlns:p14="http://schemas.microsoft.com/office/powerpoint/2010/main" val="292242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F4E761-2BB0-054F-8EDD-05C1AA81AD9C}"/>
              </a:ext>
            </a:extLst>
          </p:cNvPr>
          <p:cNvSpPr>
            <a:spLocks noGrp="1"/>
          </p:cNvSpPr>
          <p:nvPr>
            <p:ph type="title"/>
          </p:nvPr>
        </p:nvSpPr>
        <p:spPr>
          <a:xfrm>
            <a:off x="838200" y="241176"/>
            <a:ext cx="10515600" cy="1325563"/>
          </a:xfrm>
        </p:spPr>
        <p:txBody>
          <a:bodyPr/>
          <a:lstStyle/>
          <a:p>
            <a:r>
              <a:rPr lang="en-US" dirty="0">
                <a:latin typeface="Arial" panose="020B0604020202020204" pitchFamily="34" charset="0"/>
                <a:cs typeface="Arial" panose="020B0604020202020204" pitchFamily="34" charset="0"/>
              </a:rPr>
              <a:t>DM affects more than physical function</a:t>
            </a:r>
          </a:p>
        </p:txBody>
      </p:sp>
      <p:sp>
        <p:nvSpPr>
          <p:cNvPr id="3" name="Content Placeholder 2">
            <a:extLst>
              <a:ext uri="{FF2B5EF4-FFF2-40B4-BE49-F238E27FC236}">
                <a16:creationId xmlns:a16="http://schemas.microsoft.com/office/drawing/2014/main" id="{DE01A18D-F40E-2746-A1EC-6A3A84939A00}"/>
              </a:ext>
            </a:extLst>
          </p:cNvPr>
          <p:cNvSpPr>
            <a:spLocks noGrp="1"/>
          </p:cNvSpPr>
          <p:nvPr>
            <p:ph sz="half" idx="1"/>
          </p:nvPr>
        </p:nvSpPr>
        <p:spPr>
          <a:xfrm>
            <a:off x="212561" y="1411705"/>
            <a:ext cx="11515894" cy="4765258"/>
          </a:xfrm>
        </p:spPr>
        <p:txBody>
          <a:bodyPr/>
          <a:lstStyle/>
          <a:p>
            <a:pPr>
              <a:spcBef>
                <a:spcPct val="20000"/>
              </a:spcBef>
              <a:buClr>
                <a:srgbClr val="E94E38"/>
              </a:buClr>
            </a:pPr>
            <a:r>
              <a:rPr lang="en-US" sz="2000" b="1" dirty="0">
                <a:latin typeface="Arial" panose="020B0604020202020204" pitchFamily="34" charset="0"/>
                <a:cs typeface="Arial" panose="020B0604020202020204" pitchFamily="34" charset="0"/>
              </a:rPr>
              <a:t>30-50% of individuals with chronic illness are at-risk for developing psychosocial issues</a:t>
            </a: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Mood lability and irritability</a:t>
            </a: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Self-esteem and self-efficacy</a:t>
            </a: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Social difficulties, isolation/withdrawal</a:t>
            </a: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Family conflict and disruptive behaviors</a:t>
            </a:r>
          </a:p>
          <a:p>
            <a:r>
              <a:rPr lang="en-US" sz="2000" b="1" dirty="0">
                <a:latin typeface="Arial" panose="020B0604020202020204" pitchFamily="34" charset="0"/>
                <a:cs typeface="Arial" panose="020B0604020202020204" pitchFamily="34" charset="0"/>
              </a:rPr>
              <a:t>Why is this important?</a:t>
            </a:r>
          </a:p>
          <a:p>
            <a:pPr lvl="1">
              <a:buFont typeface="Arial"/>
              <a:buChar char="•"/>
            </a:pPr>
            <a:r>
              <a:rPr lang="en-US" sz="2000" dirty="0">
                <a:latin typeface="Arial" panose="020B0604020202020204" pitchFamily="34" charset="0"/>
                <a:cs typeface="Arial" panose="020B0604020202020204" pitchFamily="34" charset="0"/>
              </a:rPr>
              <a:t>Impacts affected individuals, families, and caregivers, relationships</a:t>
            </a:r>
          </a:p>
          <a:p>
            <a:pPr lvl="1">
              <a:buFont typeface="Arial"/>
              <a:buChar char="•"/>
            </a:pPr>
            <a:r>
              <a:rPr lang="en-US" sz="2000" dirty="0">
                <a:latin typeface="Arial" panose="020B0604020202020204" pitchFamily="34" charset="0"/>
                <a:cs typeface="Arial" panose="020B0604020202020204" pitchFamily="34" charset="0"/>
              </a:rPr>
              <a:t>Comorbid neurobehavioral and neurodevelopmental disorders (e.g., ADHD, autism, LD)</a:t>
            </a:r>
          </a:p>
          <a:p>
            <a:pPr lvl="1">
              <a:buFont typeface="Arial"/>
              <a:buChar char="•"/>
            </a:pPr>
            <a:r>
              <a:rPr lang="en-US" sz="2000" dirty="0">
                <a:latin typeface="Arial" panose="020B0604020202020204" pitchFamily="34" charset="0"/>
                <a:cs typeface="Arial" panose="020B0604020202020204" pitchFamily="34" charset="0"/>
              </a:rPr>
              <a:t>Physical changes may contribute to psychological changes (cognition/emotional)</a:t>
            </a:r>
          </a:p>
          <a:p>
            <a:pPr lvl="1">
              <a:buFont typeface="Arial"/>
              <a:buChar char="•"/>
            </a:pPr>
            <a:r>
              <a:rPr lang="en-US" sz="2000" dirty="0">
                <a:latin typeface="Arial" panose="020B0604020202020204" pitchFamily="34" charset="0"/>
                <a:cs typeface="Arial" panose="020B0604020202020204" pitchFamily="34" charset="0"/>
              </a:rPr>
              <a:t>Environment may contribute to changes in physical and psychological functioning</a:t>
            </a:r>
          </a:p>
          <a:p>
            <a:pPr lvl="1">
              <a:buFont typeface="Arial"/>
              <a:buChar char="•"/>
            </a:pPr>
            <a:r>
              <a:rPr lang="en-US" sz="2000" dirty="0">
                <a:latin typeface="Arial" panose="020B0604020202020204" pitchFamily="34" charset="0"/>
                <a:cs typeface="Arial" panose="020B0604020202020204" pitchFamily="34" charset="0"/>
              </a:rPr>
              <a:t>Foster healthy social and emotional growth</a:t>
            </a:r>
          </a:p>
          <a:p>
            <a:pPr lvl="2">
              <a:buFont typeface="Arial"/>
              <a:buChar char="•"/>
            </a:pPr>
            <a:r>
              <a:rPr lang="en-US" dirty="0">
                <a:latin typeface="Arial" panose="020B0604020202020204" pitchFamily="34" charset="0"/>
                <a:cs typeface="Arial" panose="020B0604020202020204" pitchFamily="34" charset="0"/>
              </a:rPr>
              <a:t>Positive coping skills and adaptive strategies</a:t>
            </a:r>
          </a:p>
          <a:p>
            <a:pPr lvl="2">
              <a:buFont typeface="Arial"/>
              <a:buChar char="•"/>
            </a:pPr>
            <a:r>
              <a:rPr lang="en-US" dirty="0">
                <a:latin typeface="Arial" panose="020B0604020202020204" pitchFamily="34" charset="0"/>
                <a:cs typeface="Arial" panose="020B0604020202020204" pitchFamily="34" charset="0"/>
              </a:rPr>
              <a:t>Promotes resilience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451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F4E761-2BB0-054F-8EDD-05C1AA81AD9C}"/>
              </a:ext>
            </a:extLst>
          </p:cNvPr>
          <p:cNvSpPr>
            <a:spLocks noGrp="1"/>
          </p:cNvSpPr>
          <p:nvPr>
            <p:ph type="title"/>
          </p:nvPr>
        </p:nvSpPr>
        <p:spPr>
          <a:xfrm>
            <a:off x="838200" y="241176"/>
            <a:ext cx="10515600" cy="1325563"/>
          </a:xfrm>
        </p:spPr>
        <p:txBody>
          <a:bodyPr/>
          <a:lstStyle/>
          <a:p>
            <a:r>
              <a:rPr lang="en-US" dirty="0">
                <a:latin typeface="Arial" panose="020B0604020202020204" pitchFamily="34" charset="0"/>
                <a:cs typeface="Arial" panose="020B0604020202020204" pitchFamily="34" charset="0"/>
              </a:rPr>
              <a:t>DM Evolution</a:t>
            </a:r>
          </a:p>
        </p:txBody>
      </p:sp>
      <p:sp>
        <p:nvSpPr>
          <p:cNvPr id="3" name="Content Placeholder 2">
            <a:extLst>
              <a:ext uri="{FF2B5EF4-FFF2-40B4-BE49-F238E27FC236}">
                <a16:creationId xmlns:a16="http://schemas.microsoft.com/office/drawing/2014/main" id="{DE01A18D-F40E-2746-A1EC-6A3A84939A00}"/>
              </a:ext>
            </a:extLst>
          </p:cNvPr>
          <p:cNvSpPr>
            <a:spLocks noGrp="1"/>
          </p:cNvSpPr>
          <p:nvPr>
            <p:ph sz="half" idx="1"/>
          </p:nvPr>
        </p:nvSpPr>
        <p:spPr>
          <a:xfrm>
            <a:off x="838200" y="1566739"/>
            <a:ext cx="4496134" cy="2892966"/>
          </a:xfrm>
        </p:spPr>
        <p:txBody>
          <a:bodyPr/>
          <a:lstStyle/>
          <a:p>
            <a:r>
              <a:rPr lang="en-US" dirty="0">
                <a:latin typeface="Arial" panose="020B0604020202020204" pitchFamily="34" charset="0"/>
                <a:cs typeface="Arial" panose="020B0604020202020204" pitchFamily="34" charset="0"/>
              </a:rPr>
              <a:t>There are multiple changes occurring simultaneously and at different times at varying speeds throughout an individual’s disease course.</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1871FC2-9F5B-8940-A148-850784BB8C8D}"/>
              </a:ext>
            </a:extLst>
          </p:cNvPr>
          <p:cNvPicPr>
            <a:picLocks noChangeAspect="1"/>
          </p:cNvPicPr>
          <p:nvPr/>
        </p:nvPicPr>
        <p:blipFill>
          <a:blip r:embed="rId3"/>
          <a:stretch>
            <a:fillRect/>
          </a:stretch>
        </p:blipFill>
        <p:spPr>
          <a:xfrm>
            <a:off x="6096000" y="1023839"/>
            <a:ext cx="4496134" cy="4810322"/>
          </a:xfrm>
          <a:prstGeom prst="rect">
            <a:avLst/>
          </a:prstGeom>
        </p:spPr>
      </p:pic>
    </p:spTree>
    <p:extLst>
      <p:ext uri="{BB962C8B-B14F-4D97-AF65-F5344CB8AC3E}">
        <p14:creationId xmlns:p14="http://schemas.microsoft.com/office/powerpoint/2010/main" val="1341203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F4E761-2BB0-054F-8EDD-05C1AA81AD9C}"/>
              </a:ext>
            </a:extLst>
          </p:cNvPr>
          <p:cNvSpPr>
            <a:spLocks noGrp="1"/>
          </p:cNvSpPr>
          <p:nvPr>
            <p:ph type="title"/>
          </p:nvPr>
        </p:nvSpPr>
        <p:spPr>
          <a:xfrm>
            <a:off x="838200" y="433680"/>
            <a:ext cx="10515600" cy="1325563"/>
          </a:xfrm>
        </p:spPr>
        <p:txBody>
          <a:bodyPr/>
          <a:lstStyle/>
          <a:p>
            <a:r>
              <a:rPr lang="en-US" dirty="0">
                <a:latin typeface="Arial" panose="020B0604020202020204" pitchFamily="34" charset="0"/>
                <a:cs typeface="Arial" panose="020B0604020202020204" pitchFamily="34" charset="0"/>
              </a:rPr>
              <a:t>What is consistent in DM?</a:t>
            </a:r>
          </a:p>
        </p:txBody>
      </p:sp>
      <p:graphicFrame>
        <p:nvGraphicFramePr>
          <p:cNvPr id="4" name="Table 3">
            <a:extLst>
              <a:ext uri="{FF2B5EF4-FFF2-40B4-BE49-F238E27FC236}">
                <a16:creationId xmlns:a16="http://schemas.microsoft.com/office/drawing/2014/main" id="{FDDE1023-A3AF-3A4E-B580-23187CED339E}"/>
              </a:ext>
            </a:extLst>
          </p:cNvPr>
          <p:cNvGraphicFramePr>
            <a:graphicFrameLocks noGrp="1"/>
          </p:cNvGraphicFramePr>
          <p:nvPr>
            <p:extLst>
              <p:ext uri="{D42A27DB-BD31-4B8C-83A1-F6EECF244321}">
                <p14:modId xmlns:p14="http://schemas.microsoft.com/office/powerpoint/2010/main" val="2189794374"/>
              </p:ext>
            </p:extLst>
          </p:nvPr>
        </p:nvGraphicFramePr>
        <p:xfrm>
          <a:off x="838200" y="1894291"/>
          <a:ext cx="10524692" cy="2002501"/>
        </p:xfrm>
        <a:graphic>
          <a:graphicData uri="http://schemas.openxmlformats.org/drawingml/2006/table">
            <a:tbl>
              <a:tblPr firstRow="1" bandRow="1">
                <a:tableStyleId>{2D5ABB26-0587-4C30-8999-92F81FD0307C}</a:tableStyleId>
              </a:tblPr>
              <a:tblGrid>
                <a:gridCol w="2631173">
                  <a:extLst>
                    <a:ext uri="{9D8B030D-6E8A-4147-A177-3AD203B41FA5}">
                      <a16:colId xmlns:a16="http://schemas.microsoft.com/office/drawing/2014/main" val="1292563985"/>
                    </a:ext>
                  </a:extLst>
                </a:gridCol>
                <a:gridCol w="2631173">
                  <a:extLst>
                    <a:ext uri="{9D8B030D-6E8A-4147-A177-3AD203B41FA5}">
                      <a16:colId xmlns:a16="http://schemas.microsoft.com/office/drawing/2014/main" val="339806185"/>
                    </a:ext>
                  </a:extLst>
                </a:gridCol>
                <a:gridCol w="2650141">
                  <a:extLst>
                    <a:ext uri="{9D8B030D-6E8A-4147-A177-3AD203B41FA5}">
                      <a16:colId xmlns:a16="http://schemas.microsoft.com/office/drawing/2014/main" val="2500970265"/>
                    </a:ext>
                  </a:extLst>
                </a:gridCol>
                <a:gridCol w="2612205">
                  <a:extLst>
                    <a:ext uri="{9D8B030D-6E8A-4147-A177-3AD203B41FA5}">
                      <a16:colId xmlns:a16="http://schemas.microsoft.com/office/drawing/2014/main" val="3897094171"/>
                    </a:ext>
                  </a:extLst>
                </a:gridCol>
              </a:tblGrid>
              <a:tr h="554701">
                <a:tc>
                  <a:txBody>
                    <a:bodyPr/>
                    <a:lstStyle/>
                    <a:p>
                      <a:pPr marL="0" indent="0" algn="ctr">
                        <a:buSzPct val="120000"/>
                        <a:buFontTx/>
                        <a:buNone/>
                      </a:pPr>
                      <a:endParaRPr lang="en-US" sz="1600" b="0" i="0" dirty="0">
                        <a:solidFill>
                          <a:schemeClr val="tx1"/>
                        </a:solidFill>
                        <a:latin typeface="Reckless" pitchFamily="2" charset="77"/>
                        <a:ea typeface="Post Grotesk Book" panose="02000000000000000000" pitchFamily="2" charset="77"/>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a:txBody>
                    <a:bodyPr/>
                    <a:lstStyle/>
                    <a:p>
                      <a:pPr algn="ctr"/>
                      <a:r>
                        <a:rPr lang="en-US" sz="1600" b="0" i="0" dirty="0">
                          <a:solidFill>
                            <a:schemeClr val="tx1"/>
                          </a:solidFill>
                          <a:latin typeface="Reckless" pitchFamily="2" charset="77"/>
                          <a:ea typeface="Post Grotesk Book" panose="02000000000000000000" pitchFamily="2" charset="77"/>
                        </a:rPr>
                        <a:t>Congenital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a:txBody>
                    <a:bodyPr/>
                    <a:lstStyle/>
                    <a:p>
                      <a:pPr algn="ctr"/>
                      <a:r>
                        <a:rPr lang="en-US" sz="1600" b="0" i="0" dirty="0">
                          <a:solidFill>
                            <a:schemeClr val="tx1"/>
                          </a:solidFill>
                          <a:latin typeface="Reckless" pitchFamily="2" charset="77"/>
                        </a:rPr>
                        <a:t>Childhood DM</a:t>
                      </a:r>
                      <a:endParaRPr lang="en-US" sz="1600" b="0" i="0" dirty="0">
                        <a:solidFill>
                          <a:schemeClr val="tx1"/>
                        </a:solidFill>
                        <a:latin typeface="Reckless" pitchFamily="2" charset="77"/>
                        <a:ea typeface="Post Grotesk Book" panose="02000000000000000000" pitchFamily="2" charset="77"/>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a:txBody>
                    <a:bodyPr/>
                    <a:lstStyle/>
                    <a:p>
                      <a:pPr algn="ctr"/>
                      <a:r>
                        <a:rPr lang="en-US" sz="1600" b="0" i="0" dirty="0">
                          <a:solidFill>
                            <a:schemeClr val="tx1"/>
                          </a:solidFill>
                          <a:latin typeface="Reckless" pitchFamily="2" charset="77"/>
                          <a:ea typeface="Post Grotesk Book" panose="02000000000000000000" pitchFamily="2" charset="77"/>
                        </a:rPr>
                        <a:t>Adult DM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376678188"/>
                  </a:ext>
                </a:extLst>
              </a:tr>
              <a:tr h="1343656">
                <a:tc>
                  <a:txBody>
                    <a:bodyPr/>
                    <a:lstStyle/>
                    <a:p>
                      <a:pPr marL="0" indent="0" algn="l">
                        <a:buSzPct val="100000"/>
                        <a:buFontTx/>
                        <a:buNone/>
                      </a:pPr>
                      <a:r>
                        <a:rPr lang="en-US" sz="1600" b="0" i="0" dirty="0">
                          <a:solidFill>
                            <a:schemeClr val="tx1"/>
                          </a:solidFill>
                          <a:latin typeface="Post Grotesk Book" panose="02000000000000000000" pitchFamily="2" charset="77"/>
                          <a:ea typeface="Post Grotesk Book" panose="02000000000000000000" pitchFamily="2" charset="77"/>
                        </a:rPr>
                        <a:t>Consistent themes that appear in all DM cohorts:</a:t>
                      </a:r>
                    </a:p>
                  </a:txBody>
                  <a:tcPr marT="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cognitive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emotional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social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physical changes </a:t>
                      </a:r>
                    </a:p>
                    <a:p>
                      <a:pPr marL="342900" indent="-342900" algn="l">
                        <a:buSzPct val="100000"/>
                        <a:buFont typeface="+mj-lt"/>
                        <a:buAutoNum type="arabicPeriod"/>
                      </a:pPr>
                      <a:endParaRPr lang="en-US" sz="1600" dirty="0">
                        <a:solidFill>
                          <a:schemeClr val="tx1"/>
                        </a:solidFill>
                        <a:latin typeface="Post Grotesk Book" panose="02000000000000000000" pitchFamily="2" charset="77"/>
                        <a:ea typeface="Post Grotesk Book" panose="02000000000000000000" pitchFamily="2" charset="77"/>
                      </a:endParaRPr>
                    </a:p>
                  </a:txBody>
                  <a:tcPr marT="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cognitive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emotional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social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physical changes </a:t>
                      </a:r>
                    </a:p>
                  </a:txBody>
                  <a:tcPr marT="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cognitive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emotional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social changes</a:t>
                      </a:r>
                    </a:p>
                    <a:p>
                      <a:pPr marL="342900" indent="-342900" algn="l">
                        <a:buSzPct val="100000"/>
                        <a:buFont typeface="+mj-lt"/>
                        <a:buAutoNum type="arabicPeriod"/>
                      </a:pPr>
                      <a:r>
                        <a:rPr lang="en-US" sz="1600" dirty="0">
                          <a:solidFill>
                            <a:schemeClr val="tx1"/>
                          </a:solidFill>
                          <a:latin typeface="Post Grotesk Book" panose="02000000000000000000" pitchFamily="2" charset="77"/>
                          <a:ea typeface="Post Grotesk Book" panose="02000000000000000000" pitchFamily="2" charset="77"/>
                        </a:rPr>
                        <a:t>physical changes </a:t>
                      </a:r>
                    </a:p>
                  </a:txBody>
                  <a:tcPr marT="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9892"/>
                  </a:ext>
                </a:extLst>
              </a:tr>
            </a:tbl>
          </a:graphicData>
        </a:graphic>
      </p:graphicFrame>
      <p:sp>
        <p:nvSpPr>
          <p:cNvPr id="7" name="Right Arrow 6">
            <a:extLst>
              <a:ext uri="{FF2B5EF4-FFF2-40B4-BE49-F238E27FC236}">
                <a16:creationId xmlns:a16="http://schemas.microsoft.com/office/drawing/2014/main" id="{8921C33D-1838-B646-BF5C-4F2D746D6509}"/>
              </a:ext>
            </a:extLst>
          </p:cNvPr>
          <p:cNvSpPr/>
          <p:nvPr/>
        </p:nvSpPr>
        <p:spPr>
          <a:xfrm>
            <a:off x="838200" y="4122828"/>
            <a:ext cx="10524692" cy="433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9E9F230-A9C1-8E4A-8398-D8E2BD843E02}"/>
              </a:ext>
            </a:extLst>
          </p:cNvPr>
          <p:cNvSpPr txBox="1"/>
          <p:nvPr/>
        </p:nvSpPr>
        <p:spPr>
          <a:xfrm>
            <a:off x="4973052" y="4154730"/>
            <a:ext cx="224589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Disease duration</a:t>
            </a:r>
          </a:p>
        </p:txBody>
      </p:sp>
    </p:spTree>
    <p:extLst>
      <p:ext uri="{BB962C8B-B14F-4D97-AF65-F5344CB8AC3E}">
        <p14:creationId xmlns:p14="http://schemas.microsoft.com/office/powerpoint/2010/main" val="180672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B721-DBA0-8049-A6F0-5D332CE618BD}"/>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BioPsychoSocial</a:t>
            </a:r>
            <a:r>
              <a:rPr lang="en-US" dirty="0">
                <a:latin typeface="Arial" panose="020B0604020202020204" pitchFamily="34" charset="0"/>
                <a:cs typeface="Arial" panose="020B0604020202020204" pitchFamily="34" charset="0"/>
              </a:rPr>
              <a:t> Approach to DM</a:t>
            </a:r>
          </a:p>
        </p:txBody>
      </p:sp>
      <p:pic>
        <p:nvPicPr>
          <p:cNvPr id="7" name="Content Placeholder 2">
            <a:extLst>
              <a:ext uri="{FF2B5EF4-FFF2-40B4-BE49-F238E27FC236}">
                <a16:creationId xmlns:a16="http://schemas.microsoft.com/office/drawing/2014/main" id="{44DDE86C-A5ED-8248-AA15-8AD4FCB38CF6}"/>
              </a:ext>
            </a:extLst>
          </p:cNvPr>
          <p:cNvPicPr>
            <a:picLocks noChangeAspect="1"/>
          </p:cNvPicPr>
          <p:nvPr/>
        </p:nvPicPr>
        <p:blipFill>
          <a:blip r:embed="rId3"/>
          <a:stretch>
            <a:fillRect/>
          </a:stretch>
        </p:blipFill>
        <p:spPr>
          <a:xfrm>
            <a:off x="917997" y="1624324"/>
            <a:ext cx="4744866" cy="4007322"/>
          </a:xfrm>
          <a:prstGeom prst="rect">
            <a:avLst/>
          </a:prstGeom>
        </p:spPr>
      </p:pic>
      <p:sp>
        <p:nvSpPr>
          <p:cNvPr id="8" name="Rectangle 7">
            <a:extLst>
              <a:ext uri="{FF2B5EF4-FFF2-40B4-BE49-F238E27FC236}">
                <a16:creationId xmlns:a16="http://schemas.microsoft.com/office/drawing/2014/main" id="{C562FDB0-946A-3F47-9884-4DB88FAE96F7}"/>
              </a:ext>
            </a:extLst>
          </p:cNvPr>
          <p:cNvSpPr/>
          <p:nvPr/>
        </p:nvSpPr>
        <p:spPr>
          <a:xfrm>
            <a:off x="2961627" y="5631646"/>
            <a:ext cx="2701236" cy="307777"/>
          </a:xfrm>
          <a:prstGeom prst="rect">
            <a:avLst/>
          </a:prstGeom>
        </p:spPr>
        <p:txBody>
          <a:bodyPr wrap="square">
            <a:spAutoFit/>
          </a:bodyPr>
          <a:lstStyle/>
          <a:p>
            <a:r>
              <a:rPr lang="en-US" sz="1200" dirty="0">
                <a:solidFill>
                  <a:srgbClr val="4D4D4C"/>
                </a:solidFill>
              </a:rPr>
              <a:t>(</a:t>
            </a:r>
            <a:r>
              <a:rPr lang="en-US" sz="1200" dirty="0" err="1">
                <a:solidFill>
                  <a:srgbClr val="4D4D4C"/>
                </a:solidFill>
              </a:rPr>
              <a:t>Eiser</a:t>
            </a:r>
            <a:r>
              <a:rPr lang="en-US" sz="1200" dirty="0">
                <a:solidFill>
                  <a:srgbClr val="4D4D4C"/>
                </a:solidFill>
              </a:rPr>
              <a:t>, 1985; Rae &amp; O’Malley, 2016</a:t>
            </a:r>
            <a:r>
              <a:rPr lang="en-US" sz="1400" dirty="0">
                <a:solidFill>
                  <a:srgbClr val="4D4D4C"/>
                </a:solidFill>
              </a:rPr>
              <a:t>)</a:t>
            </a:r>
          </a:p>
        </p:txBody>
      </p:sp>
      <p:sp>
        <p:nvSpPr>
          <p:cNvPr id="9" name="Rectangle 8">
            <a:extLst>
              <a:ext uri="{FF2B5EF4-FFF2-40B4-BE49-F238E27FC236}">
                <a16:creationId xmlns:a16="http://schemas.microsoft.com/office/drawing/2014/main" id="{08725A2F-88BA-0340-8F5E-CABAB6909FA4}"/>
              </a:ext>
            </a:extLst>
          </p:cNvPr>
          <p:cNvSpPr/>
          <p:nvPr/>
        </p:nvSpPr>
        <p:spPr>
          <a:xfrm>
            <a:off x="6246320" y="1624324"/>
            <a:ext cx="5187277" cy="4327338"/>
          </a:xfrm>
          <a:prstGeom prst="rect">
            <a:avLst/>
          </a:prstGeom>
        </p:spPr>
        <p:txBody>
          <a:bodyPr wrap="square">
            <a:spAutoFit/>
          </a:bodyPr>
          <a:lstStyle/>
          <a:p>
            <a:pPr marL="157734" indent="-285750">
              <a:spcBef>
                <a:spcPct val="20000"/>
              </a:spcBef>
              <a:buClr>
                <a:schemeClr val="tx1"/>
              </a:buClr>
              <a:buFont typeface="Arial" charset="0"/>
              <a:buChar char="•"/>
            </a:pPr>
            <a:r>
              <a:rPr lang="en-US" sz="1600" b="1" u="sng" dirty="0">
                <a:latin typeface="Arial" panose="020B0604020202020204" pitchFamily="34" charset="0"/>
                <a:cs typeface="Arial" panose="020B0604020202020204" pitchFamily="34" charset="0"/>
              </a:rPr>
              <a:t>Biological</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Disease mechanism &amp; severity</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Physical symptoms/limitations</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Health complications/ medical regimens</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Cognitive function &amp; executive function (brain changes of structure and function)</a:t>
            </a:r>
          </a:p>
          <a:p>
            <a:pPr marL="157734" indent="-285750">
              <a:spcBef>
                <a:spcPct val="20000"/>
              </a:spcBef>
              <a:buClr>
                <a:schemeClr val="tx1"/>
              </a:buClr>
              <a:buFont typeface="Arial" charset="0"/>
              <a:buChar char="•"/>
            </a:pPr>
            <a:r>
              <a:rPr lang="en-US" sz="1600" b="1" u="sng" dirty="0">
                <a:latin typeface="Arial" panose="020B0604020202020204" pitchFamily="34" charset="0"/>
                <a:cs typeface="Arial" panose="020B0604020202020204" pitchFamily="34" charset="0"/>
              </a:rPr>
              <a:t>Psychological</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Thoughts, emotions, behaviors (e.g. psychological distress, fear/avoidance beliefs, coping strategies, self-esteem and self-efficacy)</a:t>
            </a:r>
          </a:p>
          <a:p>
            <a:pPr marL="157734" indent="-285750">
              <a:spcBef>
                <a:spcPct val="20000"/>
              </a:spcBef>
              <a:buClr>
                <a:schemeClr val="tx1"/>
              </a:buClr>
              <a:buFont typeface="Arial" charset="0"/>
              <a:buChar char="•"/>
            </a:pPr>
            <a:r>
              <a:rPr lang="en-US" sz="1600" b="1" u="sng" dirty="0">
                <a:latin typeface="Arial" panose="020B0604020202020204" pitchFamily="34" charset="0"/>
                <a:cs typeface="Arial" panose="020B0604020202020204" pitchFamily="34" charset="0"/>
              </a:rPr>
              <a:t>Social</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Environment (e.g., home, community, school)</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Relationships (e.g., family, peers)</a:t>
            </a:r>
          </a:p>
          <a:p>
            <a:pPr marL="614934" lvl="1" indent="-285750">
              <a:spcBef>
                <a:spcPct val="20000"/>
              </a:spcBef>
              <a:buClr>
                <a:schemeClr val="tx1"/>
              </a:buClr>
              <a:buFont typeface="Arial" charset="0"/>
              <a:buChar char="•"/>
            </a:pPr>
            <a:r>
              <a:rPr lang="en-US" sz="1600" dirty="0">
                <a:latin typeface="Arial" panose="020B0604020202020204" pitchFamily="34" charset="0"/>
                <a:cs typeface="Arial" panose="020B0604020202020204" pitchFamily="34" charset="0"/>
              </a:rPr>
              <a:t>Cultural factors (e.g., work, family, economics)</a:t>
            </a:r>
          </a:p>
          <a:p>
            <a:pPr marL="614934" lvl="1" indent="-285750">
              <a:spcBef>
                <a:spcPct val="20000"/>
              </a:spcBef>
              <a:buClr>
                <a:schemeClr val="tx1"/>
              </a:buClr>
              <a:buFont typeface="Arial" charset="0"/>
              <a:buChar char="•"/>
            </a:pPr>
            <a:endParaRPr lang="en-US" sz="1600" dirty="0">
              <a:solidFill>
                <a:srgbClr val="4D4D4C"/>
              </a:solidFill>
            </a:endParaRPr>
          </a:p>
        </p:txBody>
      </p:sp>
    </p:spTree>
    <p:extLst>
      <p:ext uri="{BB962C8B-B14F-4D97-AF65-F5344CB8AC3E}">
        <p14:creationId xmlns:p14="http://schemas.microsoft.com/office/powerpoint/2010/main" val="23116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p:txBody>
          <a:bodyPr/>
          <a:lstStyle/>
          <a:p>
            <a:r>
              <a:rPr lang="en-US" dirty="0">
                <a:effectLst>
                  <a:outerShdw blurRad="50800" dist="76200" dir="2700000" algn="tl" rotWithShape="0">
                    <a:prstClr val="black">
                      <a:alpha val="40000"/>
                    </a:prstClr>
                  </a:outerShdw>
                </a:effectLst>
                <a:latin typeface="Arial" panose="020B0604020202020204" pitchFamily="34" charset="0"/>
                <a:ea typeface="Arial" charset="0"/>
                <a:cs typeface="Arial" panose="020B0604020202020204" pitchFamily="34" charset="0"/>
              </a:rPr>
              <a:t>Biological</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EA055494-686A-2541-B022-677B81D77597}"/>
              </a:ext>
            </a:extLst>
          </p:cNvPr>
          <p:cNvSpPr>
            <a:spLocks noGrp="1"/>
          </p:cNvSpPr>
          <p:nvPr>
            <p:ph idx="1"/>
          </p:nvPr>
        </p:nvSpPr>
        <p:spPr/>
        <p:txBody>
          <a:bodyPr>
            <a:normAutofit/>
          </a:bodyPr>
          <a:lstStyle/>
          <a:p>
            <a:pPr marL="0" indent="0" algn="ctr">
              <a:buNone/>
            </a:pPr>
            <a:r>
              <a:rPr lang="en-US" b="1" dirty="0">
                <a:latin typeface="Arial" panose="020B0604020202020204" pitchFamily="34" charset="0"/>
                <a:cs typeface="Arial" panose="020B0604020202020204" pitchFamily="34" charset="0"/>
              </a:rPr>
              <a:t>What does this look like in every day life?</a:t>
            </a:r>
          </a:p>
          <a:p>
            <a:endParaRPr lang="en-US" b="1"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Fatigue, sleep problems, incontinence, GI complaints, pain, headache, swallow, loss of function, decreased muscle power</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May contribute to anxiety, depression, apathy, attention, memory, daily functioning, executive function problems, behavior problems, interpersonal relationship difficulties, loss of social opportunities, limited access to social opportunity, changes perception of self (i.e., identity)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04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a:xfrm>
            <a:off x="224589" y="426085"/>
            <a:ext cx="11534274" cy="1325563"/>
          </a:xfrm>
        </p:spPr>
        <p:txBody>
          <a:bodyPr/>
          <a:lstStyle/>
          <a:p>
            <a:r>
              <a:rPr lang="en-US" dirty="0">
                <a:latin typeface="Arial" panose="020B0604020202020204" pitchFamily="34" charset="0"/>
                <a:cs typeface="Arial" panose="020B0604020202020204" pitchFamily="34" charset="0"/>
              </a:rPr>
              <a:t>Promote Emotional Wellbeing and Empower </a:t>
            </a:r>
          </a:p>
        </p:txBody>
      </p:sp>
      <p:sp>
        <p:nvSpPr>
          <p:cNvPr id="5" name="Content Placeholder 4">
            <a:extLst>
              <a:ext uri="{FF2B5EF4-FFF2-40B4-BE49-F238E27FC236}">
                <a16:creationId xmlns:a16="http://schemas.microsoft.com/office/drawing/2014/main" id="{EA055494-686A-2541-B022-677B81D77597}"/>
              </a:ext>
            </a:extLst>
          </p:cNvPr>
          <p:cNvSpPr>
            <a:spLocks noGrp="1"/>
          </p:cNvSpPr>
          <p:nvPr>
            <p:ph idx="1"/>
          </p:nvPr>
        </p:nvSpPr>
        <p:spPr/>
        <p:txBody>
          <a:bodyPr>
            <a:noAutofit/>
          </a:bodyPr>
          <a:lstStyle/>
          <a:p>
            <a:pPr marL="0" indent="0">
              <a:buNone/>
            </a:pPr>
            <a:r>
              <a:rPr lang="en-US" sz="2000" b="1" dirty="0">
                <a:latin typeface="Arial" charset="0"/>
                <a:ea typeface="Arial" charset="0"/>
                <a:cs typeface="Arial" charset="0"/>
              </a:rPr>
              <a:t>Communication</a:t>
            </a:r>
          </a:p>
          <a:p>
            <a:pPr lvl="1">
              <a:buFont typeface="Arial" charset="0"/>
              <a:buChar char="•"/>
            </a:pPr>
            <a:r>
              <a:rPr lang="en-US" sz="2000" dirty="0">
                <a:latin typeface="Arial" charset="0"/>
                <a:ea typeface="Arial" charset="0"/>
                <a:cs typeface="Arial" charset="0"/>
              </a:rPr>
              <a:t>Express concerns and feelings</a:t>
            </a:r>
          </a:p>
          <a:p>
            <a:pPr lvl="2">
              <a:buFont typeface="Arial" charset="0"/>
              <a:buChar char="•"/>
            </a:pPr>
            <a:r>
              <a:rPr lang="en-US" dirty="0">
                <a:latin typeface="Arial" charset="0"/>
                <a:ea typeface="Arial" charset="0"/>
                <a:cs typeface="Arial" charset="0"/>
              </a:rPr>
              <a:t>Avoid making assumptions- ask</a:t>
            </a:r>
          </a:p>
          <a:p>
            <a:pPr lvl="2">
              <a:buFont typeface="Arial" charset="0"/>
              <a:buChar char="•"/>
            </a:pPr>
            <a:r>
              <a:rPr lang="en-US" dirty="0">
                <a:latin typeface="Arial" charset="0"/>
                <a:ea typeface="Arial" charset="0"/>
                <a:cs typeface="Arial" charset="0"/>
              </a:rPr>
              <a:t>Cannot read minds</a:t>
            </a:r>
          </a:p>
          <a:p>
            <a:pPr marL="914400" lvl="2" indent="0">
              <a:buNone/>
            </a:pPr>
            <a:endParaRPr lang="en-US"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Engage in active listening (HEAR what someone is telling you by being present)</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Talk first before taking action</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Make a plan to address changes ahead of time- Don’t operate in crisis mode.</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Non-verbal communication is equally important</a:t>
            </a:r>
          </a:p>
          <a:p>
            <a:pPr lvl="1">
              <a:buFont typeface="Arial" charset="0"/>
              <a:buChar char="•"/>
            </a:pPr>
            <a:endParaRPr lang="en-US" sz="2000" dirty="0">
              <a:latin typeface="Arial" charset="0"/>
              <a:ea typeface="Arial" charset="0"/>
              <a:cs typeface="Arial" charset="0"/>
            </a:endParaRPr>
          </a:p>
          <a:p>
            <a:pPr lvl="1">
              <a:buFont typeface="Arial" charset="0"/>
              <a:buChar char="•"/>
            </a:pPr>
            <a:endParaRPr lang="en-US" sz="2000" dirty="0">
              <a:latin typeface="Arial" charset="0"/>
              <a:ea typeface="Arial" charset="0"/>
              <a:cs typeface="Arial" charset="0"/>
            </a:endParaRPr>
          </a:p>
          <a:p>
            <a:pPr lvl="1">
              <a:buFont typeface="Arial" charset="0"/>
              <a:buChar char="•"/>
            </a:pPr>
            <a:endParaRPr lang="en-US" sz="2000" dirty="0">
              <a:latin typeface="Arial" charset="0"/>
              <a:ea typeface="Arial" charset="0"/>
              <a:cs typeface="Arial" charset="0"/>
            </a:endParaRPr>
          </a:p>
          <a:p>
            <a:pPr marL="0" indent="0">
              <a:buNone/>
            </a:pPr>
            <a:endParaRPr lang="en-US" sz="2000" dirty="0"/>
          </a:p>
        </p:txBody>
      </p:sp>
    </p:spTree>
    <p:extLst>
      <p:ext uri="{BB962C8B-B14F-4D97-AF65-F5344CB8AC3E}">
        <p14:creationId xmlns:p14="http://schemas.microsoft.com/office/powerpoint/2010/main" val="409422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a:xfrm>
            <a:off x="192505" y="481806"/>
            <a:ext cx="11774906" cy="1325563"/>
          </a:xfrm>
        </p:spPr>
        <p:txBody>
          <a:bodyPr/>
          <a:lstStyle/>
          <a:p>
            <a:r>
              <a:rPr lang="en-US" dirty="0">
                <a:latin typeface="Arial" panose="020B0604020202020204" pitchFamily="34" charset="0"/>
                <a:cs typeface="Arial" panose="020B0604020202020204" pitchFamily="34" charset="0"/>
              </a:rPr>
              <a:t>Promote Emotional Wellbeing and Empower </a:t>
            </a:r>
          </a:p>
        </p:txBody>
      </p:sp>
      <p:sp>
        <p:nvSpPr>
          <p:cNvPr id="5" name="Content Placeholder 4">
            <a:extLst>
              <a:ext uri="{FF2B5EF4-FFF2-40B4-BE49-F238E27FC236}">
                <a16:creationId xmlns:a16="http://schemas.microsoft.com/office/drawing/2014/main" id="{EA055494-686A-2541-B022-677B81D77597}"/>
              </a:ext>
            </a:extLst>
          </p:cNvPr>
          <p:cNvSpPr>
            <a:spLocks noGrp="1"/>
          </p:cNvSpPr>
          <p:nvPr>
            <p:ph sz="half" idx="1"/>
          </p:nvPr>
        </p:nvSpPr>
        <p:spPr>
          <a:xfrm>
            <a:off x="838200" y="2114381"/>
            <a:ext cx="5181600" cy="3444203"/>
          </a:xfrm>
        </p:spPr>
        <p:txBody>
          <a:bodyPr>
            <a:noAutofit/>
          </a:bodyPr>
          <a:lstStyle/>
          <a:p>
            <a:pPr marL="0" indent="0">
              <a:buNone/>
            </a:pPr>
            <a:r>
              <a:rPr lang="en-US" sz="2000" b="1" u="sng" dirty="0">
                <a:latin typeface="Arial" charset="0"/>
                <a:ea typeface="Arial" charset="0"/>
                <a:cs typeface="Arial" charset="0"/>
              </a:rPr>
              <a:t>Communication</a:t>
            </a:r>
            <a:endParaRPr lang="en-US" sz="2000" u="sng"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Start early/ It is never too late</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Establish good communication pattern</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Ask for feedback/ Be open to receiving</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Be direct- think/feel/want/need statements</a:t>
            </a:r>
          </a:p>
          <a:p>
            <a:pPr lvl="1">
              <a:buFont typeface="Arial" charset="0"/>
              <a:buChar char="•"/>
            </a:pPr>
            <a:endParaRPr lang="en-US" sz="2000" dirty="0">
              <a:latin typeface="Arial" charset="0"/>
              <a:ea typeface="Arial" charset="0"/>
              <a:cs typeface="Arial" charset="0"/>
            </a:endParaRPr>
          </a:p>
          <a:p>
            <a:pPr lvl="1">
              <a:buFont typeface="Arial" charset="0"/>
              <a:buChar char="•"/>
            </a:pPr>
            <a:endParaRPr lang="en-US" sz="2000" dirty="0">
              <a:latin typeface="Arial" charset="0"/>
              <a:ea typeface="Arial" charset="0"/>
              <a:cs typeface="Arial" charset="0"/>
            </a:endParaRPr>
          </a:p>
        </p:txBody>
      </p:sp>
      <p:sp>
        <p:nvSpPr>
          <p:cNvPr id="2" name="Content Placeholder 1">
            <a:extLst>
              <a:ext uri="{FF2B5EF4-FFF2-40B4-BE49-F238E27FC236}">
                <a16:creationId xmlns:a16="http://schemas.microsoft.com/office/drawing/2014/main" id="{2A3F7F00-8203-744A-8304-8448DB7171EF}"/>
              </a:ext>
            </a:extLst>
          </p:cNvPr>
          <p:cNvSpPr>
            <a:spLocks noGrp="1"/>
          </p:cNvSpPr>
          <p:nvPr>
            <p:ph sz="half" idx="2"/>
          </p:nvPr>
        </p:nvSpPr>
        <p:spPr>
          <a:xfrm>
            <a:off x="6172200" y="2114381"/>
            <a:ext cx="5181600" cy="4093912"/>
          </a:xfrm>
        </p:spPr>
        <p:txBody>
          <a:bodyPr>
            <a:normAutofit/>
          </a:bodyPr>
          <a:lstStyle/>
          <a:p>
            <a:pPr lvl="1">
              <a:buFont typeface="Arial" charset="0"/>
              <a:buChar char="•"/>
            </a:pPr>
            <a:r>
              <a:rPr lang="en-US" sz="2000" dirty="0">
                <a:latin typeface="Arial" charset="0"/>
                <a:ea typeface="Arial" charset="0"/>
                <a:cs typeface="Arial" charset="0"/>
              </a:rPr>
              <a:t>Do overs are okay</a:t>
            </a:r>
          </a:p>
          <a:p>
            <a:pPr lvl="1">
              <a:buFont typeface="Arial" charset="0"/>
              <a:buChar char="•"/>
            </a:pPr>
            <a:endParaRPr lang="en-US" sz="2000"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Set expectations in the context of disease</a:t>
            </a:r>
          </a:p>
          <a:p>
            <a:pPr lvl="2">
              <a:buFont typeface="Arial" charset="0"/>
              <a:buChar char="•"/>
            </a:pPr>
            <a:r>
              <a:rPr lang="en-US" dirty="0">
                <a:latin typeface="Arial" charset="0"/>
                <a:ea typeface="Arial" charset="0"/>
                <a:cs typeface="Arial" charset="0"/>
              </a:rPr>
              <a:t>Does not provide a “hall pass” for bad behavior or getting out of activities</a:t>
            </a:r>
          </a:p>
          <a:p>
            <a:pPr lvl="2">
              <a:buFont typeface="Arial" charset="0"/>
              <a:buChar char="•"/>
            </a:pPr>
            <a:r>
              <a:rPr lang="en-US" dirty="0">
                <a:latin typeface="Arial" charset="0"/>
                <a:ea typeface="Arial" charset="0"/>
                <a:cs typeface="Arial" charset="0"/>
              </a:rPr>
              <a:t>Opportunities to strategize together and do it differently</a:t>
            </a:r>
          </a:p>
          <a:p>
            <a:pPr lvl="2">
              <a:buFont typeface="Arial" charset="0"/>
              <a:buChar char="•"/>
            </a:pPr>
            <a:endParaRPr lang="en-US" dirty="0">
              <a:latin typeface="Arial" charset="0"/>
              <a:ea typeface="Arial" charset="0"/>
              <a:cs typeface="Arial" charset="0"/>
            </a:endParaRPr>
          </a:p>
          <a:p>
            <a:pPr lvl="1">
              <a:buFont typeface="Arial" charset="0"/>
              <a:buChar char="•"/>
            </a:pPr>
            <a:r>
              <a:rPr lang="en-US" sz="2000" dirty="0">
                <a:latin typeface="Arial" charset="0"/>
                <a:ea typeface="Arial" charset="0"/>
                <a:cs typeface="Arial" charset="0"/>
              </a:rPr>
              <a:t>Practice: REPEAT REPEAT REPEAT</a:t>
            </a:r>
          </a:p>
          <a:p>
            <a:pPr lvl="1">
              <a:buFont typeface="Arial" charset="0"/>
              <a:buChar char="•"/>
            </a:pPr>
            <a:endParaRPr lang="en-US" sz="2000" dirty="0">
              <a:latin typeface="Arial" charset="0"/>
              <a:ea typeface="Arial" charset="0"/>
              <a:cs typeface="Arial" charset="0"/>
            </a:endParaRPr>
          </a:p>
          <a:p>
            <a:pPr marL="0" indent="0">
              <a:buNone/>
            </a:pPr>
            <a:endParaRPr lang="en-US" sz="2000" dirty="0"/>
          </a:p>
        </p:txBody>
      </p:sp>
    </p:spTree>
    <p:extLst>
      <p:ext uri="{BB962C8B-B14F-4D97-AF65-F5344CB8AC3E}">
        <p14:creationId xmlns:p14="http://schemas.microsoft.com/office/powerpoint/2010/main" val="325321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a:xfrm>
            <a:off x="192505" y="481806"/>
            <a:ext cx="11774906" cy="1325563"/>
          </a:xfrm>
        </p:spPr>
        <p:txBody>
          <a:bodyPr/>
          <a:lstStyle/>
          <a:p>
            <a:r>
              <a:rPr lang="en-US" dirty="0">
                <a:latin typeface="Arial" panose="020B0604020202020204" pitchFamily="34" charset="0"/>
                <a:cs typeface="Arial" panose="020B0604020202020204" pitchFamily="34" charset="0"/>
              </a:rPr>
              <a:t>Promote Emotional Wellbeing and Empower </a:t>
            </a:r>
          </a:p>
        </p:txBody>
      </p:sp>
      <p:sp>
        <p:nvSpPr>
          <p:cNvPr id="5" name="Content Placeholder 4">
            <a:extLst>
              <a:ext uri="{FF2B5EF4-FFF2-40B4-BE49-F238E27FC236}">
                <a16:creationId xmlns:a16="http://schemas.microsoft.com/office/drawing/2014/main" id="{EA055494-686A-2541-B022-677B81D77597}"/>
              </a:ext>
            </a:extLst>
          </p:cNvPr>
          <p:cNvSpPr>
            <a:spLocks noGrp="1"/>
          </p:cNvSpPr>
          <p:nvPr>
            <p:ph sz="half" idx="1"/>
          </p:nvPr>
        </p:nvSpPr>
        <p:spPr>
          <a:xfrm>
            <a:off x="838200" y="2114381"/>
            <a:ext cx="5181600" cy="3933493"/>
          </a:xfrm>
        </p:spPr>
        <p:txBody>
          <a:bodyPr>
            <a:noAutofit/>
          </a:bodyPr>
          <a:lstStyle/>
          <a:p>
            <a:pPr marL="0" indent="0">
              <a:buNone/>
            </a:pPr>
            <a:r>
              <a:rPr lang="en-US" sz="2667" b="1" dirty="0">
                <a:latin typeface="Arial" charset="0"/>
                <a:ea typeface="Arial" charset="0"/>
                <a:cs typeface="Arial" charset="0"/>
              </a:rPr>
              <a:t>Adapt environment to disease progression</a:t>
            </a:r>
          </a:p>
          <a:p>
            <a:pPr lvl="1"/>
            <a:r>
              <a:rPr lang="en-US" dirty="0">
                <a:latin typeface="Arial" charset="0"/>
                <a:ea typeface="Arial" charset="0"/>
                <a:cs typeface="Arial" charset="0"/>
              </a:rPr>
              <a:t>Adapted environment contributes to feelings of success</a:t>
            </a:r>
          </a:p>
          <a:p>
            <a:pPr lvl="1"/>
            <a:endParaRPr lang="en-US" dirty="0">
              <a:latin typeface="Arial" charset="0"/>
              <a:ea typeface="Arial" charset="0"/>
              <a:cs typeface="Arial" charset="0"/>
            </a:endParaRPr>
          </a:p>
          <a:p>
            <a:pPr lvl="1"/>
            <a:r>
              <a:rPr lang="en-US" dirty="0">
                <a:latin typeface="Arial" charset="0"/>
                <a:ea typeface="Arial" charset="0"/>
                <a:cs typeface="Arial" charset="0"/>
              </a:rPr>
              <a:t>Increase social interactions</a:t>
            </a:r>
          </a:p>
          <a:p>
            <a:pPr lvl="1"/>
            <a:endParaRPr lang="en-US" dirty="0">
              <a:latin typeface="Arial" charset="0"/>
              <a:ea typeface="Arial" charset="0"/>
              <a:cs typeface="Arial" charset="0"/>
            </a:endParaRPr>
          </a:p>
          <a:p>
            <a:pPr lvl="1"/>
            <a:r>
              <a:rPr lang="en-US" dirty="0">
                <a:latin typeface="Arial" charset="0"/>
                <a:ea typeface="Arial" charset="0"/>
                <a:cs typeface="Arial" charset="0"/>
              </a:rPr>
              <a:t>Decrease apathy, depression, anxiety</a:t>
            </a:r>
            <a:endParaRPr lang="en-US" sz="2000" dirty="0">
              <a:latin typeface="Arial" charset="0"/>
              <a:ea typeface="Arial" charset="0"/>
              <a:cs typeface="Arial" charset="0"/>
            </a:endParaRPr>
          </a:p>
          <a:p>
            <a:pPr lvl="1">
              <a:buFont typeface="Arial" charset="0"/>
              <a:buChar char="•"/>
            </a:pPr>
            <a:endParaRPr lang="en-US" sz="2000" dirty="0">
              <a:latin typeface="Arial" charset="0"/>
              <a:ea typeface="Arial" charset="0"/>
              <a:cs typeface="Arial" charset="0"/>
            </a:endParaRPr>
          </a:p>
        </p:txBody>
      </p:sp>
      <p:sp>
        <p:nvSpPr>
          <p:cNvPr id="2" name="Content Placeholder 1">
            <a:extLst>
              <a:ext uri="{FF2B5EF4-FFF2-40B4-BE49-F238E27FC236}">
                <a16:creationId xmlns:a16="http://schemas.microsoft.com/office/drawing/2014/main" id="{2A3F7F00-8203-744A-8304-8448DB7171EF}"/>
              </a:ext>
            </a:extLst>
          </p:cNvPr>
          <p:cNvSpPr>
            <a:spLocks noGrp="1"/>
          </p:cNvSpPr>
          <p:nvPr>
            <p:ph sz="half" idx="2"/>
          </p:nvPr>
        </p:nvSpPr>
        <p:spPr>
          <a:xfrm>
            <a:off x="6172200" y="2114381"/>
            <a:ext cx="5181600" cy="4093912"/>
          </a:xfrm>
        </p:spPr>
        <p:txBody>
          <a:bodyPr>
            <a:normAutofit/>
          </a:bodyPr>
          <a:lstStyle/>
          <a:p>
            <a:pPr marL="0" indent="0">
              <a:buNone/>
            </a:pPr>
            <a:r>
              <a:rPr lang="en-US" sz="2667" b="1" dirty="0">
                <a:latin typeface="Arial" charset="0"/>
                <a:ea typeface="Arial" charset="0"/>
                <a:cs typeface="Arial" charset="0"/>
              </a:rPr>
              <a:t>Adaptive devices, power chairs, AFOs</a:t>
            </a:r>
          </a:p>
          <a:p>
            <a:pPr lvl="1">
              <a:buFont typeface="Arial"/>
              <a:buChar char="•"/>
            </a:pPr>
            <a:r>
              <a:rPr lang="en-US" sz="2333" dirty="0">
                <a:latin typeface="Arial" charset="0"/>
                <a:ea typeface="Arial" charset="0"/>
                <a:cs typeface="Arial" charset="0"/>
              </a:rPr>
              <a:t>Sense of freedom and stability</a:t>
            </a:r>
          </a:p>
          <a:p>
            <a:pPr lvl="1">
              <a:buFont typeface="Arial"/>
              <a:buChar char="•"/>
            </a:pPr>
            <a:endParaRPr lang="en-US" sz="2333" dirty="0">
              <a:latin typeface="Arial" charset="0"/>
              <a:ea typeface="Arial" charset="0"/>
              <a:cs typeface="Arial" charset="0"/>
            </a:endParaRPr>
          </a:p>
          <a:p>
            <a:pPr lvl="1">
              <a:buFont typeface="Arial"/>
              <a:buChar char="•"/>
            </a:pPr>
            <a:r>
              <a:rPr lang="en-US" sz="2333" dirty="0">
                <a:latin typeface="Arial" charset="0"/>
                <a:ea typeface="Arial" charset="0"/>
                <a:cs typeface="Arial" charset="0"/>
              </a:rPr>
              <a:t>Increase confidence and social interactions </a:t>
            </a:r>
          </a:p>
          <a:p>
            <a:pPr lvl="1">
              <a:buFont typeface="Arial"/>
              <a:buChar char="•"/>
            </a:pPr>
            <a:endParaRPr lang="en-US" sz="2333" dirty="0">
              <a:latin typeface="Arial" charset="0"/>
              <a:ea typeface="Arial" charset="0"/>
              <a:cs typeface="Arial" charset="0"/>
            </a:endParaRPr>
          </a:p>
          <a:p>
            <a:pPr lvl="1">
              <a:buFont typeface="Arial"/>
              <a:buChar char="•"/>
            </a:pPr>
            <a:r>
              <a:rPr lang="en-US" sz="2333" dirty="0">
                <a:latin typeface="Arial" charset="0"/>
                <a:ea typeface="Arial" charset="0"/>
                <a:cs typeface="Arial" charset="0"/>
              </a:rPr>
              <a:t>Less fearful of falling</a:t>
            </a:r>
            <a:endParaRPr lang="en-US" b="1" dirty="0">
              <a:latin typeface="Arial" charset="0"/>
              <a:ea typeface="Arial" charset="0"/>
              <a:cs typeface="Arial" charset="0"/>
            </a:endParaRPr>
          </a:p>
          <a:p>
            <a:pPr lvl="1">
              <a:buFont typeface="Arial" charset="0"/>
              <a:buChar char="•"/>
            </a:pPr>
            <a:endParaRPr lang="en-US" sz="2000" dirty="0">
              <a:latin typeface="Arial" charset="0"/>
              <a:ea typeface="Arial" charset="0"/>
              <a:cs typeface="Arial" charset="0"/>
            </a:endParaRPr>
          </a:p>
          <a:p>
            <a:pPr marL="0" indent="0">
              <a:buNone/>
            </a:pPr>
            <a:endParaRPr lang="en-US" sz="2000" dirty="0"/>
          </a:p>
        </p:txBody>
      </p:sp>
    </p:spTree>
    <p:extLst>
      <p:ext uri="{BB962C8B-B14F-4D97-AF65-F5344CB8AC3E}">
        <p14:creationId xmlns:p14="http://schemas.microsoft.com/office/powerpoint/2010/main" val="330212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p:txBody>
          <a:bodyPr/>
          <a:lstStyle/>
          <a:p>
            <a:r>
              <a:rPr lang="en-US" dirty="0">
                <a:effectLst>
                  <a:outerShdw blurRad="50800" dist="76200" dir="2700000" algn="tl" rotWithShape="0">
                    <a:prstClr val="black">
                      <a:alpha val="40000"/>
                    </a:prstClr>
                  </a:outerShdw>
                </a:effectLst>
                <a:latin typeface="Arial" charset="0"/>
                <a:ea typeface="Arial" charset="0"/>
                <a:cs typeface="Arial" charset="0"/>
              </a:rPr>
              <a:t>Psychological: Cognitive Symptoms</a:t>
            </a:r>
            <a:endParaRPr lang="en-US" dirty="0"/>
          </a:p>
        </p:txBody>
      </p:sp>
      <p:sp>
        <p:nvSpPr>
          <p:cNvPr id="6" name="Rectangle 5">
            <a:extLst>
              <a:ext uri="{FF2B5EF4-FFF2-40B4-BE49-F238E27FC236}">
                <a16:creationId xmlns:a16="http://schemas.microsoft.com/office/drawing/2014/main" id="{B01DA771-0DD5-964C-BAF3-193421DE12DD}"/>
              </a:ext>
            </a:extLst>
          </p:cNvPr>
          <p:cNvSpPr/>
          <p:nvPr/>
        </p:nvSpPr>
        <p:spPr>
          <a:xfrm>
            <a:off x="966537" y="2075181"/>
            <a:ext cx="6096000" cy="4524315"/>
          </a:xfrm>
          <a:prstGeom prst="rect">
            <a:avLst/>
          </a:prstGeom>
        </p:spPr>
        <p:txBody>
          <a:bodyPr>
            <a:spAutoFit/>
          </a:bodyPr>
          <a:lstStyle/>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Mood</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Depression</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Anxiety</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Apathy</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Flat affect</a:t>
            </a:r>
          </a:p>
          <a:p>
            <a:pPr marL="742950" lvl="1" indent="-285750">
              <a:buFont typeface="Arial" panose="020B0604020202020204" pitchFamily="34" charset="0"/>
              <a:buChar char="•"/>
            </a:pPr>
            <a:endParaRPr lang="en-US"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Thinking and Concentration</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Linear, Circular, Disjointed</a:t>
            </a:r>
          </a:p>
          <a:p>
            <a:pPr marL="742950" lvl="1" indent="-285750">
              <a:buFont typeface="Arial" panose="020B0604020202020204" pitchFamily="34" charset="0"/>
              <a:buChar char="•"/>
            </a:pPr>
            <a:endParaRPr lang="en-US"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Attention </a:t>
            </a:r>
            <a:r>
              <a:rPr lang="en-US" dirty="0">
                <a:ln w="0"/>
                <a:effectLst>
                  <a:outerShdw blurRad="38100" dist="19050" dir="2700000" algn="tl" rotWithShape="0">
                    <a:schemeClr val="dk1">
                      <a:alpha val="40000"/>
                    </a:schemeClr>
                  </a:outerShdw>
                </a:effectLst>
                <a:latin typeface="Arial" charset="0"/>
                <a:ea typeface="Arial" charset="0"/>
                <a:cs typeface="Arial" charset="0"/>
              </a:rPr>
              <a:t>Visual, Verbal</a:t>
            </a:r>
          </a:p>
          <a:p>
            <a:pPr marL="285750" indent="-285750">
              <a:buFont typeface="Arial" panose="020B0604020202020204" pitchFamily="34" charset="0"/>
              <a:buChar char="•"/>
            </a:pPr>
            <a:endParaRPr lang="en-US"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Language</a:t>
            </a:r>
          </a:p>
          <a:p>
            <a:pPr marL="285750" indent="-285750">
              <a:buFont typeface="Arial" panose="020B0604020202020204" pitchFamily="34" charset="0"/>
              <a:buChar char="•"/>
            </a:pPr>
            <a:endParaRPr lang="en-US" b="1"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Information Processing Speed</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Visual</a:t>
            </a:r>
          </a:p>
          <a:p>
            <a:pPr marL="742950" lvl="1" indent="-285750">
              <a:buFont typeface="Arial" panose="020B0604020202020204" pitchFamily="34" charset="0"/>
              <a:buChar char="•"/>
            </a:pPr>
            <a:r>
              <a:rPr lang="en-US" dirty="0">
                <a:ln w="0"/>
                <a:effectLst>
                  <a:outerShdw blurRad="38100" dist="19050" dir="2700000" algn="tl" rotWithShape="0">
                    <a:schemeClr val="dk1">
                      <a:alpha val="40000"/>
                    </a:schemeClr>
                  </a:outerShdw>
                </a:effectLst>
                <a:latin typeface="Arial" charset="0"/>
                <a:ea typeface="Arial" charset="0"/>
                <a:cs typeface="Arial" charset="0"/>
              </a:rPr>
              <a:t>Verbal</a:t>
            </a:r>
          </a:p>
        </p:txBody>
      </p:sp>
      <p:sp>
        <p:nvSpPr>
          <p:cNvPr id="7" name="Rectangle 6">
            <a:extLst>
              <a:ext uri="{FF2B5EF4-FFF2-40B4-BE49-F238E27FC236}">
                <a16:creationId xmlns:a16="http://schemas.microsoft.com/office/drawing/2014/main" id="{4CD2429E-0FFD-D741-A380-83ABCEF0F812}"/>
              </a:ext>
            </a:extLst>
          </p:cNvPr>
          <p:cNvSpPr/>
          <p:nvPr/>
        </p:nvSpPr>
        <p:spPr>
          <a:xfrm>
            <a:off x="6898105" y="1951672"/>
            <a:ext cx="3048000" cy="2585323"/>
          </a:xfrm>
          <a:prstGeom prst="rect">
            <a:avLst/>
          </a:prstGeom>
        </p:spPr>
        <p:txBody>
          <a:bodyPr wrap="square">
            <a:spAutoFit/>
          </a:bodyPr>
          <a:lstStyle/>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Visual constructional</a:t>
            </a:r>
          </a:p>
          <a:p>
            <a:pPr marL="285750" indent="-285750">
              <a:buFont typeface="Arial" panose="020B0604020202020204" pitchFamily="34" charset="0"/>
              <a:buChar char="•"/>
            </a:pPr>
            <a:endParaRPr lang="en-US" b="1"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Visuospatial</a:t>
            </a:r>
          </a:p>
          <a:p>
            <a:pPr marL="285750" indent="-285750">
              <a:buFont typeface="Arial" panose="020B0604020202020204" pitchFamily="34" charset="0"/>
              <a:buChar char="•"/>
            </a:pPr>
            <a:endParaRPr lang="en-US" b="1"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Learning</a:t>
            </a:r>
          </a:p>
          <a:p>
            <a:pPr marL="285750" indent="-285750">
              <a:buFont typeface="Arial" panose="020B0604020202020204" pitchFamily="34" charset="0"/>
              <a:buChar char="•"/>
            </a:pPr>
            <a:endParaRPr lang="en-US" b="1"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Perseveration</a:t>
            </a:r>
          </a:p>
          <a:p>
            <a:pPr marL="285750" indent="-285750">
              <a:buFont typeface="Arial" panose="020B0604020202020204" pitchFamily="34" charset="0"/>
              <a:buChar char="•"/>
            </a:pPr>
            <a:endParaRPr lang="en-US" b="1" dirty="0">
              <a:ln w="0"/>
              <a:effectLst>
                <a:outerShdw blurRad="38100" dist="19050" dir="2700000" algn="tl" rotWithShape="0">
                  <a:schemeClr val="dk1">
                    <a:alpha val="40000"/>
                  </a:schemeClr>
                </a:outerShdw>
              </a:effectLst>
              <a:latin typeface="Arial" charset="0"/>
              <a:ea typeface="Arial" charset="0"/>
              <a:cs typeface="Arial" charset="0"/>
            </a:endParaRPr>
          </a:p>
          <a:p>
            <a:pPr marL="285750" indent="-285750">
              <a:buFont typeface="Arial" panose="020B0604020202020204" pitchFamily="34" charset="0"/>
              <a:buChar char="•"/>
            </a:pPr>
            <a:r>
              <a:rPr lang="en-US" b="1" dirty="0">
                <a:ln w="0"/>
                <a:effectLst>
                  <a:outerShdw blurRad="38100" dist="19050" dir="2700000" algn="tl" rotWithShape="0">
                    <a:schemeClr val="dk1">
                      <a:alpha val="40000"/>
                    </a:schemeClr>
                  </a:outerShdw>
                </a:effectLst>
                <a:latin typeface="Arial" charset="0"/>
                <a:ea typeface="Arial" charset="0"/>
                <a:cs typeface="Arial" charset="0"/>
              </a:rPr>
              <a:t>Personality</a:t>
            </a:r>
          </a:p>
        </p:txBody>
      </p:sp>
      <p:pic>
        <p:nvPicPr>
          <p:cNvPr id="8" name="Picture 7">
            <a:extLst>
              <a:ext uri="{FF2B5EF4-FFF2-40B4-BE49-F238E27FC236}">
                <a16:creationId xmlns:a16="http://schemas.microsoft.com/office/drawing/2014/main" id="{568C250C-9745-6645-B65B-381C987844ED}"/>
              </a:ext>
            </a:extLst>
          </p:cNvPr>
          <p:cNvPicPr>
            <a:picLocks noChangeAspect="1"/>
          </p:cNvPicPr>
          <p:nvPr/>
        </p:nvPicPr>
        <p:blipFill>
          <a:blip r:embed="rId3"/>
          <a:stretch>
            <a:fillRect/>
          </a:stretch>
        </p:blipFill>
        <p:spPr>
          <a:xfrm>
            <a:off x="8077200" y="4742815"/>
            <a:ext cx="3276600" cy="1638300"/>
          </a:xfrm>
          <a:prstGeom prst="rect">
            <a:avLst/>
          </a:prstGeom>
        </p:spPr>
      </p:pic>
    </p:spTree>
    <p:extLst>
      <p:ext uri="{BB962C8B-B14F-4D97-AF65-F5344CB8AC3E}">
        <p14:creationId xmlns:p14="http://schemas.microsoft.com/office/powerpoint/2010/main" val="15531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FB9-1277-EF4F-9630-744E15A0E5F0}"/>
              </a:ext>
            </a:extLst>
          </p:cNvPr>
          <p:cNvSpPr>
            <a:spLocks noGrp="1"/>
          </p:cNvSpPr>
          <p:nvPr>
            <p:ph type="ctrTitle"/>
          </p:nvPr>
        </p:nvSpPr>
        <p:spPr/>
        <p:txBody>
          <a:bodyPr>
            <a:noAutofit/>
          </a:bodyPr>
          <a:lstStyle/>
          <a:p>
            <a:r>
              <a:rPr lang="en-US" sz="6000" dirty="0">
                <a:solidFill>
                  <a:schemeClr val="bg1"/>
                </a:solidFill>
                <a:latin typeface="Reckless" pitchFamily="2" charset="77"/>
              </a:rPr>
              <a:t>Emotional Wellness and Empowerment in DM</a:t>
            </a:r>
          </a:p>
        </p:txBody>
      </p:sp>
      <p:sp>
        <p:nvSpPr>
          <p:cNvPr id="3" name="Subtitle 2">
            <a:extLst>
              <a:ext uri="{FF2B5EF4-FFF2-40B4-BE49-F238E27FC236}">
                <a16:creationId xmlns:a16="http://schemas.microsoft.com/office/drawing/2014/main" id="{EBAE4C52-1DCC-B54C-84FA-1FB48BF1CE2A}"/>
              </a:ext>
            </a:extLst>
          </p:cNvPr>
          <p:cNvSpPr>
            <a:spLocks noGrp="1"/>
          </p:cNvSpPr>
          <p:nvPr>
            <p:ph type="subTitle" idx="1"/>
          </p:nvPr>
        </p:nvSpPr>
        <p:spPr/>
        <p:txBody>
          <a:bodyPr/>
          <a:lstStyle/>
          <a:p>
            <a:r>
              <a:rPr lang="en-US" dirty="0">
                <a:solidFill>
                  <a:schemeClr val="bg1"/>
                </a:solidFill>
                <a:latin typeface="Arial" panose="020B0604020202020204" pitchFamily="34" charset="0"/>
                <a:cs typeface="Arial" panose="020B0604020202020204" pitchFamily="34" charset="0"/>
              </a:rPr>
              <a:t>Missy Dixon, PhD, MS</a:t>
            </a:r>
          </a:p>
          <a:p>
            <a:r>
              <a:rPr lang="en-US" dirty="0">
                <a:solidFill>
                  <a:schemeClr val="bg1"/>
                </a:solidFill>
                <a:latin typeface="Arial" panose="020B0604020202020204" pitchFamily="34" charset="0"/>
                <a:cs typeface="Arial" panose="020B0604020202020204" pitchFamily="34" charset="0"/>
              </a:rPr>
              <a:t>Department of Pediatrics</a:t>
            </a:r>
          </a:p>
        </p:txBody>
      </p:sp>
      <p:pic>
        <p:nvPicPr>
          <p:cNvPr id="4" name="Picture 3">
            <a:extLst>
              <a:ext uri="{FF2B5EF4-FFF2-40B4-BE49-F238E27FC236}">
                <a16:creationId xmlns:a16="http://schemas.microsoft.com/office/drawing/2014/main" id="{44B3DAF9-33F7-7447-98E4-0AC8DAA8C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054" y="5956926"/>
            <a:ext cx="1984105" cy="520700"/>
          </a:xfrm>
          <a:prstGeom prst="rect">
            <a:avLst/>
          </a:prstGeom>
        </p:spPr>
      </p:pic>
    </p:spTree>
    <p:extLst>
      <p:ext uri="{BB962C8B-B14F-4D97-AF65-F5344CB8AC3E}">
        <p14:creationId xmlns:p14="http://schemas.microsoft.com/office/powerpoint/2010/main" val="3217522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p:txBody>
          <a:bodyPr/>
          <a:lstStyle/>
          <a:p>
            <a:r>
              <a:rPr lang="en-US" dirty="0">
                <a:effectLst>
                  <a:outerShdw blurRad="50800" dist="76200" dir="2700000" algn="tl" rotWithShape="0">
                    <a:prstClr val="black">
                      <a:alpha val="40000"/>
                    </a:prstClr>
                  </a:outerShdw>
                </a:effectLst>
                <a:latin typeface="Arial" charset="0"/>
                <a:ea typeface="Arial" charset="0"/>
                <a:cs typeface="Arial" charset="0"/>
              </a:rPr>
              <a:t>Psychological: Cognitive Symptoms</a:t>
            </a:r>
            <a:endParaRPr lang="en-US" dirty="0"/>
          </a:p>
        </p:txBody>
      </p:sp>
      <p:sp>
        <p:nvSpPr>
          <p:cNvPr id="6" name="Rectangle 5">
            <a:extLst>
              <a:ext uri="{FF2B5EF4-FFF2-40B4-BE49-F238E27FC236}">
                <a16:creationId xmlns:a16="http://schemas.microsoft.com/office/drawing/2014/main" id="{B01DA771-0DD5-964C-BAF3-193421DE12DD}"/>
              </a:ext>
            </a:extLst>
          </p:cNvPr>
          <p:cNvSpPr/>
          <p:nvPr/>
        </p:nvSpPr>
        <p:spPr>
          <a:xfrm>
            <a:off x="966537" y="2075181"/>
            <a:ext cx="6096000" cy="2554545"/>
          </a:xfrm>
          <a:prstGeom prst="rect">
            <a:avLst/>
          </a:prstGeom>
        </p:spPr>
        <p:txBody>
          <a:bodyPr>
            <a:spAutoFit/>
          </a:bodyPr>
          <a:lstStyle/>
          <a:p>
            <a:pPr marL="342900" indent="-342900">
              <a:buFont typeface="Arial" panose="020B0604020202020204" pitchFamily="34" charset="0"/>
              <a:buChar char="•"/>
            </a:pPr>
            <a:r>
              <a:rPr lang="en-US" sz="2000" b="1" dirty="0">
                <a:latin typeface="Arial" charset="0"/>
                <a:ea typeface="Arial" charset="0"/>
                <a:cs typeface="Arial" charset="0"/>
              </a:rPr>
              <a:t>Executive Function</a:t>
            </a:r>
          </a:p>
          <a:p>
            <a:pPr marL="800100" lvl="1" indent="-342900">
              <a:buFont typeface="Arial" panose="020B0604020202020204" pitchFamily="34" charset="0"/>
              <a:buChar char="•"/>
            </a:pPr>
            <a:r>
              <a:rPr lang="en-US" sz="2000" dirty="0">
                <a:latin typeface="Arial" charset="0"/>
                <a:ea typeface="Arial" charset="0"/>
                <a:cs typeface="Arial" charset="0"/>
              </a:rPr>
              <a:t>Working Memory</a:t>
            </a:r>
          </a:p>
          <a:p>
            <a:pPr marL="800100" lvl="1" indent="-342900">
              <a:buFont typeface="Arial" panose="020B0604020202020204" pitchFamily="34" charset="0"/>
              <a:buChar char="•"/>
            </a:pPr>
            <a:r>
              <a:rPr lang="en-US" sz="2000" dirty="0">
                <a:latin typeface="Arial" charset="0"/>
                <a:ea typeface="Arial" charset="0"/>
                <a:cs typeface="Arial" charset="0"/>
              </a:rPr>
              <a:t>Planning and Organization</a:t>
            </a:r>
          </a:p>
          <a:p>
            <a:pPr marL="800100" lvl="1" indent="-342900">
              <a:buFont typeface="Arial" panose="020B0604020202020204" pitchFamily="34" charset="0"/>
              <a:buChar char="•"/>
            </a:pPr>
            <a:r>
              <a:rPr lang="en-US" sz="2000" dirty="0">
                <a:latin typeface="Arial" charset="0"/>
                <a:ea typeface="Arial" charset="0"/>
                <a:cs typeface="Arial" charset="0"/>
              </a:rPr>
              <a:t>Monitoring </a:t>
            </a:r>
          </a:p>
          <a:p>
            <a:pPr marL="800100" lvl="1" indent="-342900">
              <a:buFont typeface="Arial" panose="020B0604020202020204" pitchFamily="34" charset="0"/>
              <a:buChar char="•"/>
            </a:pPr>
            <a:r>
              <a:rPr lang="en-US" sz="2000" dirty="0">
                <a:latin typeface="Arial" charset="0"/>
                <a:ea typeface="Arial" charset="0"/>
                <a:cs typeface="Arial" charset="0"/>
              </a:rPr>
              <a:t>Inhibition</a:t>
            </a:r>
          </a:p>
          <a:p>
            <a:pPr marL="800100" lvl="1" indent="-342900">
              <a:buFont typeface="Arial" panose="020B0604020202020204" pitchFamily="34" charset="0"/>
              <a:buChar char="•"/>
            </a:pPr>
            <a:r>
              <a:rPr lang="en-US" sz="2000" dirty="0">
                <a:latin typeface="Arial" charset="0"/>
                <a:ea typeface="Arial" charset="0"/>
                <a:cs typeface="Arial" charset="0"/>
              </a:rPr>
              <a:t>Shift</a:t>
            </a:r>
          </a:p>
          <a:p>
            <a:pPr marL="800100" lvl="1" indent="-342900">
              <a:buFont typeface="Arial" panose="020B0604020202020204" pitchFamily="34" charset="0"/>
              <a:buChar char="•"/>
            </a:pPr>
            <a:r>
              <a:rPr lang="en-US" sz="2000" dirty="0">
                <a:latin typeface="Arial" charset="0"/>
                <a:ea typeface="Arial" charset="0"/>
                <a:cs typeface="Arial" charset="0"/>
              </a:rPr>
              <a:t>Initiate</a:t>
            </a:r>
          </a:p>
          <a:p>
            <a:pPr marL="800100" lvl="1" indent="-342900">
              <a:buFont typeface="Arial" panose="020B0604020202020204" pitchFamily="34" charset="0"/>
              <a:buChar char="•"/>
            </a:pPr>
            <a:r>
              <a:rPr lang="en-US" sz="2000" dirty="0">
                <a:latin typeface="Arial" charset="0"/>
                <a:ea typeface="Arial" charset="0"/>
                <a:cs typeface="Arial" charset="0"/>
              </a:rPr>
              <a:t>Emotional Control</a:t>
            </a:r>
          </a:p>
        </p:txBody>
      </p:sp>
      <p:sp>
        <p:nvSpPr>
          <p:cNvPr id="7" name="Rectangle 6">
            <a:extLst>
              <a:ext uri="{FF2B5EF4-FFF2-40B4-BE49-F238E27FC236}">
                <a16:creationId xmlns:a16="http://schemas.microsoft.com/office/drawing/2014/main" id="{4CD2429E-0FFD-D741-A380-83ABCEF0F812}"/>
              </a:ext>
            </a:extLst>
          </p:cNvPr>
          <p:cNvSpPr/>
          <p:nvPr/>
        </p:nvSpPr>
        <p:spPr>
          <a:xfrm>
            <a:off x="6898105" y="1951672"/>
            <a:ext cx="4604084" cy="1938992"/>
          </a:xfrm>
          <a:prstGeom prst="rect">
            <a:avLst/>
          </a:prstGeom>
        </p:spPr>
        <p:txBody>
          <a:bodyPr wrap="square">
            <a:spAutoFit/>
          </a:bodyPr>
          <a:lstStyle/>
          <a:p>
            <a:pPr marL="342900" indent="-342900">
              <a:buFont typeface="Arial" panose="020B0604020202020204" pitchFamily="34" charset="0"/>
              <a:buChar char="•"/>
            </a:pPr>
            <a:r>
              <a:rPr lang="en-US" sz="2000" b="1" dirty="0">
                <a:latin typeface="Arial" charset="0"/>
                <a:ea typeface="Arial" charset="0"/>
                <a:cs typeface="Arial" charset="0"/>
              </a:rPr>
              <a:t>Memory: </a:t>
            </a:r>
            <a:r>
              <a:rPr lang="en-US" sz="2000" dirty="0">
                <a:latin typeface="Arial" charset="0"/>
                <a:ea typeface="Arial" charset="0"/>
                <a:cs typeface="Arial" charset="0"/>
              </a:rPr>
              <a:t>Visual, Verbal</a:t>
            </a:r>
          </a:p>
          <a:p>
            <a:pPr marL="342900" indent="-342900">
              <a:buFont typeface="Arial" panose="020B0604020202020204" pitchFamily="34" charset="0"/>
              <a:buChar char="•"/>
            </a:pPr>
            <a:endParaRPr lang="en-US" sz="2000" dirty="0">
              <a:latin typeface="Arial" charset="0"/>
              <a:ea typeface="Arial" charset="0"/>
              <a:cs typeface="Arial" charset="0"/>
            </a:endParaRPr>
          </a:p>
          <a:p>
            <a:pPr marL="342900" indent="-342900">
              <a:buFont typeface="Arial" panose="020B0604020202020204" pitchFamily="34" charset="0"/>
              <a:buChar char="•"/>
            </a:pPr>
            <a:r>
              <a:rPr lang="en-US" sz="2000" b="1" dirty="0">
                <a:latin typeface="Arial" charset="0"/>
                <a:ea typeface="Arial" charset="0"/>
                <a:cs typeface="Arial" charset="0"/>
              </a:rPr>
              <a:t>Motivation</a:t>
            </a:r>
          </a:p>
          <a:p>
            <a:pPr marL="342900" indent="-342900">
              <a:buFont typeface="Arial" panose="020B0604020202020204" pitchFamily="34" charset="0"/>
              <a:buChar char="•"/>
            </a:pPr>
            <a:endParaRPr lang="en-US" sz="2000" b="1" dirty="0">
              <a:latin typeface="Arial" charset="0"/>
              <a:ea typeface="Arial" charset="0"/>
              <a:cs typeface="Arial" charset="0"/>
            </a:endParaRPr>
          </a:p>
          <a:p>
            <a:pPr marL="342900" indent="-342900">
              <a:buFont typeface="Arial" panose="020B0604020202020204" pitchFamily="34" charset="0"/>
              <a:buChar char="•"/>
            </a:pPr>
            <a:r>
              <a:rPr lang="en-US" sz="2000" b="1" dirty="0">
                <a:latin typeface="Arial" charset="0"/>
                <a:ea typeface="Arial" charset="0"/>
                <a:cs typeface="Arial" charset="0"/>
              </a:rPr>
              <a:t>Problem Solving/Decision Making</a:t>
            </a:r>
          </a:p>
          <a:p>
            <a:pPr marL="800100" lvl="1" indent="-342900">
              <a:buFont typeface="Arial" panose="020B0604020202020204" pitchFamily="34" charset="0"/>
              <a:buChar char="•"/>
            </a:pPr>
            <a:r>
              <a:rPr lang="en-US" sz="2000" dirty="0">
                <a:latin typeface="Arial" charset="0"/>
                <a:ea typeface="Arial" charset="0"/>
                <a:cs typeface="Arial" charset="0"/>
              </a:rPr>
              <a:t>Too many choices</a:t>
            </a:r>
          </a:p>
        </p:txBody>
      </p:sp>
      <p:pic>
        <p:nvPicPr>
          <p:cNvPr id="8" name="Picture 7">
            <a:extLst>
              <a:ext uri="{FF2B5EF4-FFF2-40B4-BE49-F238E27FC236}">
                <a16:creationId xmlns:a16="http://schemas.microsoft.com/office/drawing/2014/main" id="{568C250C-9745-6645-B65B-381C987844ED}"/>
              </a:ext>
            </a:extLst>
          </p:cNvPr>
          <p:cNvPicPr>
            <a:picLocks noChangeAspect="1"/>
          </p:cNvPicPr>
          <p:nvPr/>
        </p:nvPicPr>
        <p:blipFill>
          <a:blip r:embed="rId3"/>
          <a:stretch>
            <a:fillRect/>
          </a:stretch>
        </p:blipFill>
        <p:spPr>
          <a:xfrm>
            <a:off x="8077200" y="4742815"/>
            <a:ext cx="3276600" cy="1638300"/>
          </a:xfrm>
          <a:prstGeom prst="rect">
            <a:avLst/>
          </a:prstGeom>
        </p:spPr>
      </p:pic>
    </p:spTree>
    <p:extLst>
      <p:ext uri="{BB962C8B-B14F-4D97-AF65-F5344CB8AC3E}">
        <p14:creationId xmlns:p14="http://schemas.microsoft.com/office/powerpoint/2010/main" val="313006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Cognitive Change</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p:txBody>
          <a:bodyPr>
            <a:normAutofit/>
          </a:bodyPr>
          <a:lstStyle/>
          <a:p>
            <a:pPr marL="285750" indent="-285750">
              <a:buFont typeface="Arial" charset="0"/>
              <a:buChar char="•"/>
            </a:pPr>
            <a:r>
              <a:rPr lang="en-US" sz="2000" b="1" dirty="0">
                <a:latin typeface="Arial" charset="0"/>
                <a:ea typeface="Arial" charset="0"/>
                <a:cs typeface="Arial" charset="0"/>
              </a:rPr>
              <a:t>Gradual and subtle change </a:t>
            </a:r>
          </a:p>
          <a:p>
            <a:pPr marL="742950" lvl="1" indent="-285750">
              <a:buFont typeface="Arial" charset="0"/>
              <a:buChar char="•"/>
            </a:pPr>
            <a:r>
              <a:rPr lang="en-US" sz="2000" dirty="0">
                <a:latin typeface="Arial" charset="0"/>
                <a:ea typeface="Arial" charset="0"/>
                <a:cs typeface="Arial" charset="0"/>
              </a:rPr>
              <a:t>Appear extreme to outsiders</a:t>
            </a:r>
          </a:p>
          <a:p>
            <a:endParaRPr lang="en-US" sz="2000" dirty="0">
              <a:latin typeface="Arial" charset="0"/>
              <a:ea typeface="Arial" charset="0"/>
              <a:cs typeface="Arial" charset="0"/>
            </a:endParaRPr>
          </a:p>
          <a:p>
            <a:pPr marL="285750" indent="-285750">
              <a:buFont typeface="Arial" charset="0"/>
              <a:buChar char="•"/>
            </a:pPr>
            <a:r>
              <a:rPr lang="en-US" sz="2000" b="1" dirty="0">
                <a:latin typeface="Arial" charset="0"/>
                <a:ea typeface="Arial" charset="0"/>
                <a:cs typeface="Arial" charset="0"/>
              </a:rPr>
              <a:t>What do symptoms look like at different stages of development and disease course</a:t>
            </a:r>
          </a:p>
          <a:p>
            <a:endParaRPr lang="en-US" sz="2000" dirty="0">
              <a:latin typeface="Arial" charset="0"/>
              <a:ea typeface="Arial" charset="0"/>
              <a:cs typeface="Arial" charset="0"/>
            </a:endParaRPr>
          </a:p>
          <a:p>
            <a:pPr marL="285750" indent="-285750">
              <a:buFont typeface="Arial" charset="0"/>
              <a:buChar char="•"/>
            </a:pPr>
            <a:r>
              <a:rPr lang="en-US" sz="2000" b="1" dirty="0">
                <a:latin typeface="Arial" charset="0"/>
                <a:ea typeface="Arial" charset="0"/>
                <a:cs typeface="Arial" charset="0"/>
              </a:rPr>
              <a:t>Symptoms can wax and wane</a:t>
            </a:r>
          </a:p>
          <a:p>
            <a:pPr marL="742950" lvl="1" indent="-285750">
              <a:buFont typeface="Arial" charset="0"/>
              <a:buChar char="•"/>
            </a:pPr>
            <a:r>
              <a:rPr lang="en-US" sz="2000" dirty="0">
                <a:latin typeface="Arial" charset="0"/>
                <a:ea typeface="Arial" charset="0"/>
                <a:cs typeface="Arial" charset="0"/>
              </a:rPr>
              <a:t>Psychosocial</a:t>
            </a:r>
          </a:p>
          <a:p>
            <a:pPr marL="742950" lvl="1" indent="-285750">
              <a:buFont typeface="Arial" charset="0"/>
              <a:buChar char="•"/>
            </a:pPr>
            <a:r>
              <a:rPr lang="en-US" sz="2000" dirty="0">
                <a:latin typeface="Arial" charset="0"/>
                <a:ea typeface="Arial" charset="0"/>
                <a:cs typeface="Arial" charset="0"/>
              </a:rPr>
              <a:t>Environment</a:t>
            </a:r>
          </a:p>
          <a:p>
            <a:endParaRPr lang="en-US" sz="2000" dirty="0">
              <a:latin typeface="Arial" charset="0"/>
              <a:ea typeface="Arial" charset="0"/>
              <a:cs typeface="Arial" charset="0"/>
            </a:endParaRPr>
          </a:p>
          <a:p>
            <a:pPr marL="285750" indent="-285750">
              <a:buFont typeface="Arial" charset="0"/>
              <a:buChar char="•"/>
            </a:pPr>
            <a:r>
              <a:rPr lang="en-US" sz="2000" b="1" dirty="0">
                <a:latin typeface="Arial" charset="0"/>
                <a:ea typeface="Arial" charset="0"/>
                <a:cs typeface="Arial" charset="0"/>
              </a:rPr>
              <a:t>Symptom commonalities/change unique to individual</a:t>
            </a:r>
          </a:p>
          <a:p>
            <a:endParaRPr lang="en-US" sz="2000" dirty="0"/>
          </a:p>
        </p:txBody>
      </p:sp>
    </p:spTree>
    <p:extLst>
      <p:ext uri="{BB962C8B-B14F-4D97-AF65-F5344CB8AC3E}">
        <p14:creationId xmlns:p14="http://schemas.microsoft.com/office/powerpoint/2010/main" val="291260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does this look like day to day?</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p:txBody>
          <a:bodyPr>
            <a:normAutofit/>
          </a:bodyPr>
          <a:lstStyle/>
          <a:p>
            <a:r>
              <a:rPr lang="en-US" sz="2000" b="1" dirty="0">
                <a:latin typeface="Arial" charset="0"/>
                <a:ea typeface="Arial" charset="0"/>
                <a:cs typeface="Arial" charset="0"/>
              </a:rPr>
              <a:t>EF/CF problems affect language, memory, attention and concentration</a:t>
            </a:r>
          </a:p>
          <a:p>
            <a:pPr lvl="1"/>
            <a:r>
              <a:rPr lang="en-US" sz="2000" dirty="0">
                <a:latin typeface="Arial" charset="0"/>
                <a:ea typeface="Arial" charset="0"/>
                <a:cs typeface="Arial" charset="0"/>
              </a:rPr>
              <a:t>Automation, planning, and learning</a:t>
            </a:r>
          </a:p>
          <a:p>
            <a:pPr lvl="2">
              <a:buFont typeface="Arial"/>
              <a:buChar char="•"/>
            </a:pPr>
            <a:r>
              <a:rPr lang="en-US" dirty="0">
                <a:latin typeface="Arial" charset="0"/>
                <a:ea typeface="Arial" charset="0"/>
                <a:cs typeface="Arial" charset="0"/>
              </a:rPr>
              <a:t>Task completion</a:t>
            </a:r>
          </a:p>
          <a:p>
            <a:pPr lvl="2">
              <a:buFont typeface="Arial"/>
              <a:buChar char="•"/>
            </a:pPr>
            <a:r>
              <a:rPr lang="en-US" dirty="0">
                <a:latin typeface="Arial" charset="0"/>
                <a:ea typeface="Arial" charset="0"/>
                <a:cs typeface="Arial" charset="0"/>
              </a:rPr>
              <a:t>Time orientation</a:t>
            </a:r>
          </a:p>
          <a:p>
            <a:pPr lvl="2">
              <a:buFont typeface="Arial"/>
              <a:buChar char="•"/>
            </a:pPr>
            <a:r>
              <a:rPr lang="en-US" dirty="0">
                <a:latin typeface="Arial" charset="0"/>
                <a:ea typeface="Arial" charset="0"/>
                <a:cs typeface="Arial" charset="0"/>
              </a:rPr>
              <a:t>Initiative</a:t>
            </a:r>
          </a:p>
          <a:p>
            <a:pPr lvl="2">
              <a:buFont typeface="Arial"/>
              <a:buChar char="•"/>
            </a:pPr>
            <a:r>
              <a:rPr lang="en-US" dirty="0">
                <a:latin typeface="Arial" charset="0"/>
                <a:ea typeface="Arial" charset="0"/>
                <a:cs typeface="Arial" charset="0"/>
              </a:rPr>
              <a:t>Resistance to change</a:t>
            </a:r>
          </a:p>
          <a:p>
            <a:pPr lvl="2">
              <a:buFont typeface="Arial"/>
              <a:buChar char="•"/>
            </a:pPr>
            <a:r>
              <a:rPr lang="en-US" dirty="0">
                <a:latin typeface="Arial" charset="0"/>
                <a:ea typeface="Arial" charset="0"/>
                <a:cs typeface="Arial" charset="0"/>
              </a:rPr>
              <a:t>Switching tasks</a:t>
            </a:r>
          </a:p>
          <a:p>
            <a:pPr lvl="2">
              <a:buFont typeface="Arial"/>
              <a:buChar char="•"/>
            </a:pPr>
            <a:r>
              <a:rPr lang="en-US" dirty="0">
                <a:latin typeface="Arial" charset="0"/>
                <a:ea typeface="Arial" charset="0"/>
                <a:cs typeface="Arial" charset="0"/>
              </a:rPr>
              <a:t>Behavior</a:t>
            </a:r>
          </a:p>
          <a:p>
            <a:pPr lvl="2">
              <a:buFont typeface="Arial"/>
              <a:buChar char="•"/>
            </a:pPr>
            <a:r>
              <a:rPr lang="en-US" dirty="0">
                <a:latin typeface="Arial" charset="0"/>
                <a:ea typeface="Arial" charset="0"/>
                <a:cs typeface="Arial" charset="0"/>
              </a:rPr>
              <a:t>Mood</a:t>
            </a:r>
          </a:p>
          <a:p>
            <a:endParaRPr lang="en-US" sz="2000" dirty="0"/>
          </a:p>
        </p:txBody>
      </p:sp>
    </p:spTree>
    <p:extLst>
      <p:ext uri="{BB962C8B-B14F-4D97-AF65-F5344CB8AC3E}">
        <p14:creationId xmlns:p14="http://schemas.microsoft.com/office/powerpoint/2010/main" val="46984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Important to know</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p:txBody>
          <a:bodyPr>
            <a:normAutofit/>
          </a:bodyPr>
          <a:lstStyle/>
          <a:p>
            <a:r>
              <a:rPr lang="en-US" sz="2000" dirty="0">
                <a:latin typeface="Arial" charset="0"/>
                <a:ea typeface="Arial" charset="0"/>
                <a:cs typeface="Arial" charset="0"/>
              </a:rPr>
              <a:t>Cognitive function issues are not one of physical function or motivation.</a:t>
            </a:r>
          </a:p>
          <a:p>
            <a:endParaRPr lang="en-US" sz="2000" dirty="0">
              <a:latin typeface="Arial" charset="0"/>
              <a:ea typeface="Arial" charset="0"/>
              <a:cs typeface="Arial" charset="0"/>
            </a:endParaRPr>
          </a:p>
          <a:p>
            <a:r>
              <a:rPr lang="en-US" sz="2000" dirty="0">
                <a:latin typeface="Arial" charset="0"/>
                <a:ea typeface="Arial" charset="0"/>
                <a:cs typeface="Arial" charset="0"/>
              </a:rPr>
              <a:t>Individuals are not unwilling.</a:t>
            </a:r>
          </a:p>
          <a:p>
            <a:endParaRPr lang="en-US" sz="2000" dirty="0">
              <a:latin typeface="Arial" charset="0"/>
              <a:ea typeface="Arial" charset="0"/>
              <a:cs typeface="Arial" charset="0"/>
            </a:endParaRPr>
          </a:p>
          <a:p>
            <a:r>
              <a:rPr lang="en-US" sz="2000" dirty="0">
                <a:latin typeface="Arial" charset="0"/>
                <a:ea typeface="Arial" charset="0"/>
                <a:cs typeface="Arial" charset="0"/>
              </a:rPr>
              <a:t>Unable to complete tasks and follow directions in the same way as others.</a:t>
            </a:r>
          </a:p>
          <a:p>
            <a:endParaRPr lang="en-US" sz="2000" dirty="0">
              <a:latin typeface="Arial" charset="0"/>
              <a:ea typeface="Arial" charset="0"/>
              <a:cs typeface="Arial" charset="0"/>
            </a:endParaRPr>
          </a:p>
          <a:p>
            <a:r>
              <a:rPr lang="en-US" sz="2000" dirty="0">
                <a:latin typeface="Arial" charset="0"/>
                <a:ea typeface="Arial" charset="0"/>
                <a:cs typeface="Arial" charset="0"/>
              </a:rPr>
              <a:t>Rethink the way we approach giving tasks/asking for things.</a:t>
            </a:r>
          </a:p>
          <a:p>
            <a:endParaRPr lang="en-US" sz="2000" dirty="0"/>
          </a:p>
        </p:txBody>
      </p:sp>
    </p:spTree>
    <p:extLst>
      <p:ext uri="{BB962C8B-B14F-4D97-AF65-F5344CB8AC3E}">
        <p14:creationId xmlns:p14="http://schemas.microsoft.com/office/powerpoint/2010/main" val="713290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83268" y="420060"/>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a:xfrm>
            <a:off x="838199" y="1957132"/>
            <a:ext cx="9327837" cy="3818026"/>
          </a:xfrm>
        </p:spPr>
        <p:txBody>
          <a:bodyPr>
            <a:noAutofit/>
          </a:bodyPr>
          <a:lstStyle/>
          <a:p>
            <a:r>
              <a:rPr lang="en-US" sz="2000" dirty="0">
                <a:latin typeface="Arial" charset="0"/>
                <a:ea typeface="Arial" charset="0"/>
                <a:cs typeface="Arial" charset="0"/>
              </a:rPr>
              <a:t>Strategize to find ways that work for the individual</a:t>
            </a:r>
          </a:p>
          <a:p>
            <a:r>
              <a:rPr lang="en-US" sz="2000" dirty="0">
                <a:latin typeface="Arial" charset="0"/>
                <a:ea typeface="Arial" charset="0"/>
                <a:cs typeface="Arial" charset="0"/>
              </a:rPr>
              <a:t>Memory: short sentences, clear instruction, divide information</a:t>
            </a:r>
          </a:p>
          <a:p>
            <a:r>
              <a:rPr lang="en-US" sz="2000" dirty="0">
                <a:latin typeface="Arial" charset="0"/>
                <a:ea typeface="Arial" charset="0"/>
                <a:cs typeface="Arial" charset="0"/>
              </a:rPr>
              <a:t>Visual cues to help process information</a:t>
            </a:r>
          </a:p>
          <a:p>
            <a:r>
              <a:rPr lang="en-US" sz="2000" dirty="0">
                <a:latin typeface="Arial" charset="0"/>
                <a:ea typeface="Arial" charset="0"/>
                <a:cs typeface="Arial" charset="0"/>
              </a:rPr>
              <a:t>Check-in: Does he understand?</a:t>
            </a:r>
          </a:p>
          <a:p>
            <a:r>
              <a:rPr lang="en-US" sz="2000" dirty="0">
                <a:latin typeface="Arial" charset="0"/>
                <a:ea typeface="Arial" charset="0"/>
                <a:cs typeface="Arial" charset="0"/>
              </a:rPr>
              <a:t>Ask for information to be repeated to synthesize and build verbal memory</a:t>
            </a:r>
          </a:p>
          <a:p>
            <a:r>
              <a:rPr lang="en-US" sz="2000" dirty="0">
                <a:latin typeface="Arial" charset="0"/>
                <a:ea typeface="Arial" charset="0"/>
                <a:cs typeface="Arial" charset="0"/>
              </a:rPr>
              <a:t>Summarize and repeat information</a:t>
            </a:r>
          </a:p>
          <a:p>
            <a:r>
              <a:rPr lang="en-US" sz="2000" dirty="0">
                <a:latin typeface="Arial" charset="0"/>
                <a:ea typeface="Arial" charset="0"/>
                <a:cs typeface="Arial" charset="0"/>
              </a:rPr>
              <a:t>Introduce new information in steps</a:t>
            </a:r>
          </a:p>
          <a:p>
            <a:endParaRPr lang="en-US" sz="2000" dirty="0"/>
          </a:p>
        </p:txBody>
      </p:sp>
    </p:spTree>
    <p:extLst>
      <p:ext uri="{BB962C8B-B14F-4D97-AF65-F5344CB8AC3E}">
        <p14:creationId xmlns:p14="http://schemas.microsoft.com/office/powerpoint/2010/main" val="1793111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83267" y="3558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a:xfrm>
            <a:off x="838199" y="1620247"/>
            <a:ext cx="10515601" cy="4219079"/>
          </a:xfrm>
        </p:spPr>
        <p:txBody>
          <a:bodyPr>
            <a:noAutofit/>
          </a:bodyPr>
          <a:lstStyle/>
          <a:p>
            <a:r>
              <a:rPr lang="en-US" sz="2000" dirty="0">
                <a:latin typeface="Arial" charset="0"/>
                <a:ea typeface="Arial" charset="0"/>
                <a:cs typeface="Arial" charset="0"/>
              </a:rPr>
              <a:t>Extra time for instructions</a:t>
            </a:r>
          </a:p>
          <a:p>
            <a:r>
              <a:rPr lang="en-US" sz="2000" dirty="0">
                <a:latin typeface="Arial" charset="0"/>
                <a:ea typeface="Arial" charset="0"/>
                <a:cs typeface="Arial" charset="0"/>
              </a:rPr>
              <a:t>Break tasks into smaller parts </a:t>
            </a:r>
          </a:p>
          <a:p>
            <a:r>
              <a:rPr lang="en-US" sz="2000" dirty="0">
                <a:latin typeface="Arial" charset="0"/>
                <a:ea typeface="Arial" charset="0"/>
                <a:cs typeface="Arial" charset="0"/>
              </a:rPr>
              <a:t>Make lists and check off completed tasks (individuals can do)</a:t>
            </a:r>
          </a:p>
          <a:p>
            <a:r>
              <a:rPr lang="en-US" sz="2000" dirty="0">
                <a:latin typeface="Arial" charset="0"/>
                <a:ea typeface="Arial" charset="0"/>
                <a:cs typeface="Arial" charset="0"/>
              </a:rPr>
              <a:t>Extra time for transitions</a:t>
            </a:r>
          </a:p>
          <a:p>
            <a:r>
              <a:rPr lang="en-US" sz="2000" dirty="0">
                <a:latin typeface="Arial" charset="0"/>
                <a:ea typeface="Arial" charset="0"/>
                <a:cs typeface="Arial" charset="0"/>
              </a:rPr>
              <a:t>Help get things started</a:t>
            </a:r>
          </a:p>
          <a:p>
            <a:r>
              <a:rPr lang="en-US" sz="2000" dirty="0">
                <a:latin typeface="Arial" charset="0"/>
                <a:ea typeface="Arial" charset="0"/>
                <a:cs typeface="Arial" charset="0"/>
              </a:rPr>
              <a:t>Create a system for organizing an planning</a:t>
            </a:r>
          </a:p>
          <a:p>
            <a:r>
              <a:rPr lang="en-US" sz="2000" dirty="0">
                <a:latin typeface="Arial" charset="0"/>
                <a:ea typeface="Arial" charset="0"/>
                <a:cs typeface="Arial" charset="0"/>
              </a:rPr>
              <a:t>Use lists and calendars (agenda planning)</a:t>
            </a:r>
          </a:p>
          <a:p>
            <a:r>
              <a:rPr lang="en-US" sz="2000" dirty="0">
                <a:latin typeface="Arial" charset="0"/>
                <a:ea typeface="Arial" charset="0"/>
                <a:cs typeface="Arial" charset="0"/>
              </a:rPr>
              <a:t>Create a system with check lists for self-monitoring</a:t>
            </a:r>
          </a:p>
          <a:p>
            <a:r>
              <a:rPr lang="en-US" sz="2000" dirty="0">
                <a:latin typeface="Arial" charset="0"/>
                <a:ea typeface="Arial" charset="0"/>
                <a:cs typeface="Arial" charset="0"/>
              </a:rPr>
              <a:t>Reassess regularly</a:t>
            </a:r>
          </a:p>
          <a:p>
            <a:r>
              <a:rPr lang="en-US" sz="2000" dirty="0">
                <a:latin typeface="Arial" charset="0"/>
                <a:ea typeface="Arial" charset="0"/>
                <a:cs typeface="Arial" charset="0"/>
              </a:rPr>
              <a:t>Repeat, Repeat, Repeat</a:t>
            </a:r>
          </a:p>
          <a:p>
            <a:endParaRPr lang="en-US" sz="2000" dirty="0"/>
          </a:p>
        </p:txBody>
      </p:sp>
    </p:spTree>
    <p:extLst>
      <p:ext uri="{BB962C8B-B14F-4D97-AF65-F5344CB8AC3E}">
        <p14:creationId xmlns:p14="http://schemas.microsoft.com/office/powerpoint/2010/main" val="1275702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609600" y="420060"/>
            <a:ext cx="11225463" cy="1325563"/>
          </a:xfrm>
        </p:spPr>
        <p:txBody>
          <a:bodyPr/>
          <a:lstStyle/>
          <a:p>
            <a:r>
              <a:rPr lang="en-US" dirty="0">
                <a:latin typeface="Arial" panose="020B0604020202020204" pitchFamily="34" charset="0"/>
                <a:cs typeface="Arial" panose="020B0604020202020204" pitchFamily="34" charset="0"/>
              </a:rPr>
              <a:t>Psychological: Emotional and Behavioral</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a:xfrm>
            <a:off x="838199" y="1957132"/>
            <a:ext cx="9327837" cy="3818026"/>
          </a:xfrm>
        </p:spPr>
        <p:txBody>
          <a:bodyPr>
            <a:noAutofit/>
          </a:bodyPr>
          <a:lstStyle/>
          <a:p>
            <a:r>
              <a:rPr lang="en-US" sz="2000" b="1" dirty="0">
                <a:latin typeface="Arial" charset="0"/>
                <a:ea typeface="Arial" charset="0"/>
                <a:cs typeface="Arial" charset="0"/>
              </a:rPr>
              <a:t>Emotional and behavioral problems are normal to healthy socio-emotional development</a:t>
            </a:r>
          </a:p>
          <a:p>
            <a:endParaRPr lang="en-US" sz="2000" b="1" dirty="0">
              <a:latin typeface="Arial" charset="0"/>
              <a:ea typeface="Arial" charset="0"/>
              <a:cs typeface="Arial" charset="0"/>
            </a:endParaRPr>
          </a:p>
          <a:p>
            <a:r>
              <a:rPr lang="en-US" sz="2000" b="1" dirty="0">
                <a:latin typeface="Arial" charset="0"/>
                <a:ea typeface="Arial" charset="0"/>
                <a:cs typeface="Arial" charset="0"/>
              </a:rPr>
              <a:t>Emotional reaction to disease progression is normal for affected individuals and family</a:t>
            </a:r>
          </a:p>
          <a:p>
            <a:pPr lvl="1"/>
            <a:r>
              <a:rPr lang="en-US" sz="2000" u="sng" dirty="0">
                <a:latin typeface="Arial" charset="0"/>
                <a:ea typeface="Arial" charset="0"/>
                <a:cs typeface="Arial" charset="0"/>
              </a:rPr>
              <a:t>Stages of grief</a:t>
            </a:r>
          </a:p>
          <a:p>
            <a:pPr lvl="2"/>
            <a:r>
              <a:rPr lang="en-US" dirty="0">
                <a:latin typeface="Arial" charset="0"/>
                <a:ea typeface="Arial" charset="0"/>
                <a:cs typeface="Arial" charset="0"/>
              </a:rPr>
              <a:t>Denial</a:t>
            </a:r>
          </a:p>
          <a:p>
            <a:pPr lvl="2"/>
            <a:r>
              <a:rPr lang="en-US" dirty="0">
                <a:latin typeface="Arial" charset="0"/>
                <a:ea typeface="Arial" charset="0"/>
                <a:cs typeface="Arial" charset="0"/>
              </a:rPr>
              <a:t>Anger</a:t>
            </a:r>
          </a:p>
          <a:p>
            <a:pPr lvl="2"/>
            <a:r>
              <a:rPr lang="en-US" dirty="0">
                <a:latin typeface="Arial" charset="0"/>
                <a:ea typeface="Arial" charset="0"/>
                <a:cs typeface="Arial" charset="0"/>
              </a:rPr>
              <a:t>Bargaining</a:t>
            </a:r>
          </a:p>
          <a:p>
            <a:pPr lvl="2"/>
            <a:r>
              <a:rPr lang="en-US" dirty="0">
                <a:latin typeface="Arial" charset="0"/>
                <a:ea typeface="Arial" charset="0"/>
                <a:cs typeface="Arial" charset="0"/>
              </a:rPr>
              <a:t>Depression</a:t>
            </a:r>
          </a:p>
          <a:p>
            <a:pPr lvl="2"/>
            <a:r>
              <a:rPr lang="en-US" dirty="0">
                <a:latin typeface="Arial" charset="0"/>
                <a:ea typeface="Arial" charset="0"/>
                <a:cs typeface="Arial" charset="0"/>
              </a:rPr>
              <a:t>Acceptance</a:t>
            </a:r>
          </a:p>
          <a:p>
            <a:endParaRPr lang="en-US" sz="2000" dirty="0"/>
          </a:p>
        </p:txBody>
      </p:sp>
    </p:spTree>
    <p:extLst>
      <p:ext uri="{BB962C8B-B14F-4D97-AF65-F5344CB8AC3E}">
        <p14:creationId xmlns:p14="http://schemas.microsoft.com/office/powerpoint/2010/main" val="39570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a:xfrm>
            <a:off x="648237" y="1199147"/>
            <a:ext cx="11110626" cy="4944979"/>
          </a:xfrm>
        </p:spPr>
        <p:txBody>
          <a:bodyPr>
            <a:noAutofit/>
          </a:bodyPr>
          <a:lstStyle/>
          <a:p>
            <a:pPr>
              <a:buClr>
                <a:srgbClr val="E94E38"/>
              </a:buClr>
            </a:pPr>
            <a:r>
              <a:rPr lang="en-US" sz="2000" b="1" dirty="0">
                <a:latin typeface="Arial" panose="020B0604020202020204" pitchFamily="34" charset="0"/>
                <a:ea typeface="Arial" charset="0"/>
                <a:cs typeface="Arial" panose="020B0604020202020204" pitchFamily="34" charset="0"/>
              </a:rPr>
              <a:t>Why is it necessary to address emotions?</a:t>
            </a:r>
            <a:endParaRPr lang="en-US" sz="2000" dirty="0">
              <a:latin typeface="Arial" panose="020B0604020202020204" pitchFamily="34" charset="0"/>
              <a:ea typeface="Arial" charset="0"/>
              <a:cs typeface="Arial" panose="020B0604020202020204" pitchFamily="34" charset="0"/>
            </a:endParaRPr>
          </a:p>
          <a:p>
            <a:pPr marL="342900"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Children/adults recognize to consequences of DM Disease.</a:t>
            </a:r>
          </a:p>
          <a:p>
            <a:pPr marL="342900"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Psychosocial adjustment related to:</a:t>
            </a:r>
          </a:p>
          <a:p>
            <a:pPr marL="800100" lvl="1"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Relationships w/ friends (</a:t>
            </a:r>
            <a:r>
              <a:rPr lang="en-US" sz="2000" dirty="0">
                <a:latin typeface="Arial" panose="020B0604020202020204" pitchFamily="34" charset="0"/>
                <a:ea typeface="Arial" charset="0"/>
                <a:cs typeface="Arial" panose="020B0604020202020204" pitchFamily="34" charset="0"/>
                <a:sym typeface="Wingdings"/>
              </a:rPr>
              <a:t></a:t>
            </a:r>
            <a:r>
              <a:rPr lang="en-US" sz="2000" dirty="0">
                <a:latin typeface="Arial" panose="020B0604020202020204" pitchFamily="34" charset="0"/>
                <a:ea typeface="Arial" charset="0"/>
                <a:cs typeface="Arial" panose="020B0604020202020204" pitchFamily="34" charset="0"/>
              </a:rPr>
              <a:t> w/ age and/or disease progression) </a:t>
            </a:r>
          </a:p>
          <a:p>
            <a:pPr marL="800100" lvl="1"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Dependence, hostility, productivity (</a:t>
            </a:r>
            <a:r>
              <a:rPr lang="en-US" sz="2000" dirty="0">
                <a:latin typeface="Arial" panose="020B0604020202020204" pitchFamily="34" charset="0"/>
                <a:ea typeface="Arial" charset="0"/>
                <a:cs typeface="Arial" panose="020B0604020202020204" pitchFamily="34" charset="0"/>
                <a:sym typeface="Wingdings"/>
              </a:rPr>
              <a:t> w/ disease progression)</a:t>
            </a:r>
          </a:p>
          <a:p>
            <a:pPr marL="800100" lvl="1"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Anxiety, depression, and withdrawal (</a:t>
            </a:r>
            <a:r>
              <a:rPr lang="en-US" sz="2000" dirty="0">
                <a:latin typeface="Arial" panose="020B0604020202020204" pitchFamily="34" charset="0"/>
                <a:ea typeface="Arial" charset="0"/>
                <a:cs typeface="Arial" panose="020B0604020202020204" pitchFamily="34" charset="0"/>
                <a:sym typeface="Wingdings"/>
              </a:rPr>
              <a:t> w/age or disease progression)</a:t>
            </a:r>
          </a:p>
          <a:p>
            <a:pPr marL="342900"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sym typeface="Wingdings"/>
              </a:rPr>
              <a:t>Learned helplessness may develop and can lead to emotional reaction (apathy, depression) and/or behavioral problems (passivity, tantrums).</a:t>
            </a:r>
          </a:p>
          <a:p>
            <a:pPr marL="342900"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sym typeface="Wingdings"/>
              </a:rPr>
              <a:t>Emotional concerns</a:t>
            </a:r>
          </a:p>
          <a:p>
            <a:pPr marL="800100" lvl="1"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sym typeface="Wingdings"/>
              </a:rPr>
              <a:t>Increase when symptoms increase; associated anxiety</a:t>
            </a:r>
          </a:p>
          <a:p>
            <a:pPr marL="800100" lvl="1"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Increase when there is a loss of independence and/or control- response: </a:t>
            </a:r>
          </a:p>
          <a:p>
            <a:pPr marL="1257300" lvl="2" indent="-342900">
              <a:buClr>
                <a:schemeClr val="tx1"/>
              </a:buClr>
              <a:buFont typeface="Arial" charset="0"/>
              <a:buChar char="•"/>
            </a:pPr>
            <a:r>
              <a:rPr lang="en-US" dirty="0">
                <a:latin typeface="Arial" panose="020B0604020202020204" pitchFamily="34" charset="0"/>
                <a:ea typeface="Arial" charset="0"/>
                <a:cs typeface="Arial" panose="020B0604020202020204" pitchFamily="34" charset="0"/>
              </a:rPr>
              <a:t>hostility, depression, relief</a:t>
            </a:r>
          </a:p>
          <a:p>
            <a:pPr marL="800100" lvl="1" indent="-342900">
              <a:buClr>
                <a:schemeClr val="tx1"/>
              </a:buClr>
              <a:buFont typeface="Arial" charset="0"/>
              <a:buChar char="•"/>
            </a:pPr>
            <a:r>
              <a:rPr lang="en-US" sz="2000" dirty="0">
                <a:latin typeface="Arial" panose="020B0604020202020204" pitchFamily="34" charset="0"/>
                <a:ea typeface="Arial" charset="0"/>
                <a:cs typeface="Arial" panose="020B0604020202020204" pitchFamily="34" charset="0"/>
              </a:rPr>
              <a:t>Increase when peers are moving on and individuals feel stuck because of their NM disease.</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710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a:xfrm>
            <a:off x="648237" y="1199147"/>
            <a:ext cx="11110626" cy="4944979"/>
          </a:xfrm>
        </p:spPr>
        <p:txBody>
          <a:bodyPr>
            <a:noAutofit/>
          </a:bodyPr>
          <a:lstStyle/>
          <a:p>
            <a:r>
              <a:rPr lang="en-US" sz="1800" b="1" dirty="0">
                <a:latin typeface="Arial" panose="020B0604020202020204" pitchFamily="34" charset="0"/>
                <a:cs typeface="Arial" panose="020B0604020202020204" pitchFamily="34" charset="0"/>
              </a:rPr>
              <a:t>Caring/supportive relationships (primary factor)</a:t>
            </a:r>
          </a:p>
          <a:p>
            <a:pPr lvl="1"/>
            <a:r>
              <a:rPr lang="en-US" sz="1800" dirty="0">
                <a:latin typeface="Arial" panose="020B0604020202020204" pitchFamily="34" charset="0"/>
                <a:cs typeface="Arial" panose="020B0604020202020204" pitchFamily="34" charset="0"/>
              </a:rPr>
              <a:t>Team approach- healthcare, family, support network</a:t>
            </a:r>
          </a:p>
          <a:p>
            <a:r>
              <a:rPr lang="en-US" sz="1800" b="1" dirty="0">
                <a:latin typeface="Arial" panose="020B0604020202020204" pitchFamily="34" charset="0"/>
                <a:cs typeface="Arial" panose="020B0604020202020204" pitchFamily="34" charset="0"/>
              </a:rPr>
              <a:t>Communication and problem solving</a:t>
            </a:r>
          </a:p>
          <a:p>
            <a:pPr lvl="1"/>
            <a:r>
              <a:rPr lang="en-US" sz="1800" dirty="0">
                <a:latin typeface="Arial" panose="020B0604020202020204" pitchFamily="34" charset="0"/>
                <a:cs typeface="Arial" panose="020B0604020202020204" pitchFamily="34" charset="0"/>
              </a:rPr>
              <a:t>Continuous open dialogue with teams about symptoms, progression, and impact</a:t>
            </a:r>
          </a:p>
          <a:p>
            <a:pPr lvl="1"/>
            <a:r>
              <a:rPr lang="en-US" sz="1800" dirty="0">
                <a:latin typeface="Arial" panose="020B0604020202020204" pitchFamily="34" charset="0"/>
                <a:cs typeface="Arial" panose="020B0604020202020204" pitchFamily="34" charset="0"/>
              </a:rPr>
              <a:t>Start conversation early (never too early or too late)</a:t>
            </a:r>
          </a:p>
          <a:p>
            <a:r>
              <a:rPr lang="en-US" sz="1800" b="1" dirty="0">
                <a:latin typeface="Arial" panose="020B0604020202020204" pitchFamily="34" charset="0"/>
                <a:cs typeface="Arial" panose="020B0604020202020204" pitchFamily="34" charset="0"/>
              </a:rPr>
              <a:t>Make realistic plans and steps to carry them out</a:t>
            </a:r>
          </a:p>
          <a:p>
            <a:pPr lvl="1"/>
            <a:r>
              <a:rPr lang="en-US" sz="1800" dirty="0">
                <a:latin typeface="Arial" panose="020B0604020202020204" pitchFamily="34" charset="0"/>
                <a:cs typeface="Arial" panose="020B0604020202020204" pitchFamily="34" charset="0"/>
              </a:rPr>
              <a:t>Understand disease progression and symptoms</a:t>
            </a:r>
          </a:p>
          <a:p>
            <a:pPr lvl="1"/>
            <a:r>
              <a:rPr lang="en-US" sz="1800" dirty="0">
                <a:latin typeface="Arial" panose="020B0604020202020204" pitchFamily="34" charset="0"/>
                <a:cs typeface="Arial" panose="020B0604020202020204" pitchFamily="34" charset="0"/>
              </a:rPr>
              <a:t>Talk about symptoms before they come on</a:t>
            </a:r>
          </a:p>
          <a:p>
            <a:pPr lvl="1"/>
            <a:r>
              <a:rPr lang="en-US" sz="1800" dirty="0">
                <a:latin typeface="Arial" panose="020B0604020202020204" pitchFamily="34" charset="0"/>
                <a:cs typeface="Arial" panose="020B0604020202020204" pitchFamily="34" charset="0"/>
              </a:rPr>
              <a:t>Make an approach plan- preparedness vs. crisis mode</a:t>
            </a:r>
          </a:p>
          <a:p>
            <a:r>
              <a:rPr lang="en-US" sz="1800" b="1" dirty="0">
                <a:latin typeface="Arial" panose="020B0604020202020204" pitchFamily="34" charset="0"/>
                <a:cs typeface="Arial" panose="020B0604020202020204" pitchFamily="34" charset="0"/>
              </a:rPr>
              <a:t>Address strong feelings and impulses</a:t>
            </a:r>
          </a:p>
          <a:p>
            <a:pPr lvl="1"/>
            <a:r>
              <a:rPr lang="en-US" sz="1800" dirty="0">
                <a:latin typeface="Arial" panose="020B0604020202020204" pitchFamily="34" charset="0"/>
                <a:cs typeface="Arial" panose="020B0604020202020204" pitchFamily="34" charset="0"/>
              </a:rPr>
              <a:t>Mourn the change/loss of function and move on (not linear process)</a:t>
            </a:r>
          </a:p>
          <a:p>
            <a:pPr lvl="1"/>
            <a:r>
              <a:rPr lang="en-US" sz="1800" dirty="0">
                <a:latin typeface="Arial" panose="020B0604020202020204" pitchFamily="34" charset="0"/>
                <a:cs typeface="Arial" panose="020B0604020202020204" pitchFamily="34" charset="0"/>
              </a:rPr>
              <a:t>Use/find humor as healthy coping</a:t>
            </a:r>
          </a:p>
          <a:p>
            <a:pPr lvl="1"/>
            <a:r>
              <a:rPr lang="en-US" sz="1800" dirty="0">
                <a:latin typeface="Arial" panose="020B0604020202020204" pitchFamily="34" charset="0"/>
                <a:cs typeface="Arial" panose="020B0604020202020204" pitchFamily="34" charset="0"/>
              </a:rPr>
              <a:t>Maintain perspective</a:t>
            </a:r>
          </a:p>
          <a:p>
            <a:endParaRPr lang="en-US" sz="1800" dirty="0">
              <a:latin typeface="Arial" panose="020B0604020202020204" pitchFamily="34" charset="0"/>
              <a:cs typeface="Arial" panose="020B0604020202020204" pitchFamily="34" charset="0"/>
            </a:endParaRPr>
          </a:p>
        </p:txBody>
      </p:sp>
      <p:pic>
        <p:nvPicPr>
          <p:cNvPr id="4" name="Content Placeholder 5">
            <a:extLst>
              <a:ext uri="{FF2B5EF4-FFF2-40B4-BE49-F238E27FC236}">
                <a16:creationId xmlns:a16="http://schemas.microsoft.com/office/drawing/2014/main" id="{45825027-F23C-DC4F-812A-2473174ED7FE}"/>
              </a:ext>
            </a:extLst>
          </p:cNvPr>
          <p:cNvPicPr>
            <a:picLocks noChangeAspect="1"/>
          </p:cNvPicPr>
          <p:nvPr/>
        </p:nvPicPr>
        <p:blipFill>
          <a:blip r:embed="rId3"/>
          <a:stretch>
            <a:fillRect/>
          </a:stretch>
        </p:blipFill>
        <p:spPr>
          <a:xfrm>
            <a:off x="9647542" y="4164931"/>
            <a:ext cx="1896221" cy="1796875"/>
          </a:xfrm>
          <a:prstGeom prst="rect">
            <a:avLst/>
          </a:prstGeom>
        </p:spPr>
      </p:pic>
    </p:spTree>
    <p:extLst>
      <p:ext uri="{BB962C8B-B14F-4D97-AF65-F5344CB8AC3E}">
        <p14:creationId xmlns:p14="http://schemas.microsoft.com/office/powerpoint/2010/main" val="3358751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8" name="Content Placeholder 7">
            <a:extLst>
              <a:ext uri="{FF2B5EF4-FFF2-40B4-BE49-F238E27FC236}">
                <a16:creationId xmlns:a16="http://schemas.microsoft.com/office/drawing/2014/main" id="{8CE33227-ED16-7642-944B-E282FD88B7B1}"/>
              </a:ext>
            </a:extLst>
          </p:cNvPr>
          <p:cNvSpPr>
            <a:spLocks noGrp="1"/>
          </p:cNvSpPr>
          <p:nvPr>
            <p:ph idx="1"/>
          </p:nvPr>
        </p:nvSpPr>
        <p:spPr>
          <a:xfrm>
            <a:off x="648237" y="1199147"/>
            <a:ext cx="11110626" cy="4944979"/>
          </a:xfrm>
        </p:spPr>
        <p:txBody>
          <a:bodyPr>
            <a:noAutofit/>
          </a:bodyPr>
          <a:lstStyle/>
          <a:p>
            <a:pPr marL="0" indent="0">
              <a:buClr>
                <a:srgbClr val="E94E38"/>
              </a:buClr>
              <a:buNone/>
            </a:pPr>
            <a:endParaRPr lang="en-US" sz="2000" b="1" dirty="0">
              <a:latin typeface="Arial" panose="020B0604020202020204" pitchFamily="34" charset="0"/>
              <a:ea typeface="Arial" charset="0"/>
              <a:cs typeface="Arial" panose="020B0604020202020204" pitchFamily="34" charset="0"/>
            </a:endParaRPr>
          </a:p>
          <a:p>
            <a:pPr marL="0" indent="0">
              <a:buClr>
                <a:srgbClr val="E94E38"/>
              </a:buClr>
              <a:buNone/>
            </a:pPr>
            <a:r>
              <a:rPr lang="en-US" sz="2000" b="1" dirty="0">
                <a:latin typeface="Arial" panose="020B0604020202020204" pitchFamily="34" charset="0"/>
                <a:ea typeface="Arial" charset="0"/>
                <a:cs typeface="Arial" panose="020B0604020202020204" pitchFamily="34" charset="0"/>
              </a:rPr>
              <a:t>Family Factors</a:t>
            </a:r>
          </a:p>
          <a:p>
            <a:pPr marL="0" indent="0">
              <a:buClr>
                <a:srgbClr val="E94E38"/>
              </a:buClr>
              <a:buNone/>
            </a:pPr>
            <a:endParaRPr lang="en-US" sz="2000" dirty="0">
              <a:latin typeface="Arial" panose="020B0604020202020204" pitchFamily="34" charset="0"/>
              <a:ea typeface="Arial" charset="0"/>
              <a:cs typeface="Arial" panose="020B0604020202020204" pitchFamily="34" charset="0"/>
            </a:endParaRP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Patient/child exists within a larger system</a:t>
            </a:r>
          </a:p>
          <a:p>
            <a:pPr marL="672084" lvl="1" indent="-342900">
              <a:spcBef>
                <a:spcPct val="20000"/>
              </a:spcBef>
              <a:buClr>
                <a:schemeClr val="tx1"/>
              </a:buClr>
              <a:buFont typeface="Arial" charset="0"/>
              <a:buChar char="•"/>
            </a:pPr>
            <a:endParaRPr lang="en-US" sz="2000" dirty="0">
              <a:latin typeface="Arial" panose="020B0604020202020204" pitchFamily="34" charset="0"/>
              <a:cs typeface="Arial" panose="020B0604020202020204" pitchFamily="34" charset="0"/>
            </a:endParaRP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Levels of family stress are related to patient’s adjustment to illness (Reid &amp; Renwick, 2001)</a:t>
            </a:r>
          </a:p>
          <a:p>
            <a:pPr marL="672084" lvl="1" indent="-342900">
              <a:spcBef>
                <a:spcPct val="20000"/>
              </a:spcBef>
              <a:buClr>
                <a:schemeClr val="tx1"/>
              </a:buClr>
              <a:buFont typeface="Arial" charset="0"/>
              <a:buChar char="•"/>
            </a:pPr>
            <a:endParaRPr lang="en-US" sz="2000" dirty="0">
              <a:latin typeface="Arial" panose="020B0604020202020204" pitchFamily="34" charset="0"/>
              <a:cs typeface="Arial" panose="020B0604020202020204" pitchFamily="34" charset="0"/>
            </a:endParaRPr>
          </a:p>
          <a:p>
            <a:pPr marL="672084" lvl="1" indent="-342900">
              <a:spcBef>
                <a:spcPct val="20000"/>
              </a:spcBef>
              <a:buClr>
                <a:schemeClr val="tx1"/>
              </a:buClr>
              <a:buFont typeface="Arial" charset="0"/>
              <a:buChar char="•"/>
            </a:pPr>
            <a:r>
              <a:rPr lang="en-US" sz="2000" dirty="0">
                <a:latin typeface="Arial" panose="020B0604020202020204" pitchFamily="34" charset="0"/>
                <a:cs typeface="Arial" panose="020B0604020202020204" pitchFamily="34" charset="0"/>
              </a:rPr>
              <a:t>Issues include uncertainty about what to communicate, caregiver burden, anxiety, financial strain, and grief reactions.</a:t>
            </a:r>
          </a:p>
          <a:p>
            <a:pPr marL="1129284" lvl="2" indent="-342900">
              <a:spcBef>
                <a:spcPct val="20000"/>
              </a:spcBef>
              <a:buClr>
                <a:schemeClr val="tx1"/>
              </a:buClr>
            </a:pPr>
            <a:r>
              <a:rPr lang="en-US" dirty="0">
                <a:latin typeface="Arial" panose="020B0604020202020204" pitchFamily="34" charset="0"/>
                <a:cs typeface="Arial" panose="020B0604020202020204" pitchFamily="34" charset="0"/>
              </a:rPr>
              <a:t>“Mutual pretense”</a:t>
            </a:r>
          </a:p>
          <a:p>
            <a:pPr marL="1129284" lvl="2" indent="-342900">
              <a:spcBef>
                <a:spcPct val="20000"/>
              </a:spcBef>
              <a:buClr>
                <a:schemeClr val="tx1"/>
              </a:buClr>
            </a:pPr>
            <a:r>
              <a:rPr lang="en-US" dirty="0">
                <a:latin typeface="Arial" panose="020B0604020202020204" pitchFamily="34" charset="0"/>
                <a:cs typeface="Arial" panose="020B0604020202020204" pitchFamily="34" charset="0"/>
              </a:rPr>
              <a:t>Parental/Caregiver accommodation</a:t>
            </a:r>
          </a:p>
          <a:p>
            <a:pPr marL="1129284" lvl="2" indent="-342900">
              <a:spcBef>
                <a:spcPct val="20000"/>
              </a:spcBef>
              <a:buClr>
                <a:schemeClr val="tx1"/>
              </a:buClr>
            </a:pPr>
            <a:r>
              <a:rPr lang="en-US" dirty="0">
                <a:latin typeface="Arial" panose="020B0604020202020204" pitchFamily="34" charset="0"/>
                <a:cs typeface="Arial" panose="020B0604020202020204" pitchFamily="34" charset="0"/>
              </a:rPr>
              <a:t>Others telling you how you feel</a:t>
            </a:r>
          </a:p>
          <a:p>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559AD85-F22F-B84E-B6AB-03A95574C278}"/>
              </a:ext>
            </a:extLst>
          </p:cNvPr>
          <p:cNvPicPr>
            <a:picLocks noChangeAspect="1"/>
          </p:cNvPicPr>
          <p:nvPr/>
        </p:nvPicPr>
        <p:blipFill>
          <a:blip r:embed="rId3"/>
          <a:stretch>
            <a:fillRect/>
          </a:stretch>
        </p:blipFill>
        <p:spPr>
          <a:xfrm>
            <a:off x="8855098" y="4526737"/>
            <a:ext cx="2803502" cy="1812472"/>
          </a:xfrm>
          <a:prstGeom prst="rect">
            <a:avLst/>
          </a:prstGeom>
        </p:spPr>
      </p:pic>
    </p:spTree>
    <p:extLst>
      <p:ext uri="{BB962C8B-B14F-4D97-AF65-F5344CB8AC3E}">
        <p14:creationId xmlns:p14="http://schemas.microsoft.com/office/powerpoint/2010/main" val="159262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E885FF-4C68-1647-B26D-BF00EDAEAB9E}"/>
              </a:ext>
            </a:extLst>
          </p:cNvPr>
          <p:cNvSpPr>
            <a:spLocks noGrp="1"/>
          </p:cNvSpPr>
          <p:nvPr>
            <p:ph type="title"/>
          </p:nvPr>
        </p:nvSpPr>
        <p:spPr>
          <a:xfrm>
            <a:off x="838200" y="481806"/>
            <a:ext cx="10515600" cy="1325563"/>
          </a:xfrm>
        </p:spPr>
        <p:txBody>
          <a:bodyPr/>
          <a:lstStyle/>
          <a:p>
            <a:r>
              <a:rPr lang="en-US" dirty="0">
                <a:latin typeface="Arial" panose="020B0604020202020204" pitchFamily="34" charset="0"/>
                <a:cs typeface="Arial" panose="020B0604020202020204" pitchFamily="34" charset="0"/>
              </a:rPr>
              <a:t>Disclosures	</a:t>
            </a:r>
          </a:p>
        </p:txBody>
      </p:sp>
      <p:sp>
        <p:nvSpPr>
          <p:cNvPr id="6" name="Content Placeholder 3">
            <a:extLst>
              <a:ext uri="{FF2B5EF4-FFF2-40B4-BE49-F238E27FC236}">
                <a16:creationId xmlns:a16="http://schemas.microsoft.com/office/drawing/2014/main" id="{2143E907-FDD0-5F40-B841-1DA17A596AE7}"/>
              </a:ext>
            </a:extLst>
          </p:cNvPr>
          <p:cNvSpPr txBox="1">
            <a:spLocks/>
          </p:cNvSpPr>
          <p:nvPr/>
        </p:nvSpPr>
        <p:spPr>
          <a:xfrm>
            <a:off x="838200" y="1825625"/>
            <a:ext cx="6874042"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Post Grotesk Book" panose="02000000000000000000" pitchFamily="2" charset="77"/>
                <a:ea typeface="Post Grotesk Book" panose="02000000000000000000" pitchFamily="2" charset="77"/>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Post Grotesk Book" panose="02000000000000000000" pitchFamily="2" charset="77"/>
                <a:ea typeface="Post Grotesk Book" panose="02000000000000000000" pitchFamily="2" charset="77"/>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st Grotesk Book" panose="02000000000000000000" pitchFamily="2" charset="77"/>
                <a:ea typeface="Post Grotesk Book" panose="02000000000000000000" pitchFamily="2" charset="77"/>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st Grotesk Book" panose="02000000000000000000" pitchFamily="2" charset="77"/>
                <a:ea typeface="Post Grotesk Book" panose="02000000000000000000" pitchFamily="2" charset="77"/>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st Grotesk Book" panose="02000000000000000000" pitchFamily="2" charset="77"/>
                <a:ea typeface="Post Grotesk Book" panose="02000000000000000000" pitchFamily="2" charset="77"/>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I have no relevant financial disclosures.</a:t>
            </a:r>
          </a:p>
        </p:txBody>
      </p:sp>
    </p:spTree>
    <p:extLst>
      <p:ext uri="{BB962C8B-B14F-4D97-AF65-F5344CB8AC3E}">
        <p14:creationId xmlns:p14="http://schemas.microsoft.com/office/powerpoint/2010/main" val="2446249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4284E6A-F12E-F94B-8E46-4C9CAF892099}"/>
              </a:ext>
            </a:extLst>
          </p:cNvPr>
          <p:cNvPicPr>
            <a:picLocks noChangeAspect="1"/>
          </p:cNvPicPr>
          <p:nvPr/>
        </p:nvPicPr>
        <p:blipFill>
          <a:blip r:embed="rId3"/>
          <a:stretch>
            <a:fillRect/>
          </a:stretch>
        </p:blipFill>
        <p:spPr>
          <a:xfrm>
            <a:off x="293077" y="260350"/>
            <a:ext cx="11582400" cy="6337300"/>
          </a:xfrm>
          <a:prstGeom prst="rect">
            <a:avLst/>
          </a:prstGeom>
        </p:spPr>
      </p:pic>
      <p:sp>
        <p:nvSpPr>
          <p:cNvPr id="24" name="TextBox 23">
            <a:extLst>
              <a:ext uri="{FF2B5EF4-FFF2-40B4-BE49-F238E27FC236}">
                <a16:creationId xmlns:a16="http://schemas.microsoft.com/office/drawing/2014/main" id="{E0ABBFCF-01EF-9347-AA3E-89AC91CF6D16}"/>
              </a:ext>
            </a:extLst>
          </p:cNvPr>
          <p:cNvSpPr txBox="1"/>
          <p:nvPr/>
        </p:nvSpPr>
        <p:spPr>
          <a:xfrm>
            <a:off x="2203938" y="2659559"/>
            <a:ext cx="7760677" cy="769441"/>
          </a:xfrm>
          <a:prstGeom prst="rect">
            <a:avLst/>
          </a:prstGeom>
          <a:noFill/>
        </p:spPr>
        <p:txBody>
          <a:bodyPr wrap="square" rtlCol="0">
            <a:spAutoFit/>
          </a:bodyPr>
          <a:lstStyle/>
          <a:p>
            <a:pPr algn="ctr"/>
            <a:r>
              <a:rPr lang="en-US" sz="4400" b="1" dirty="0"/>
              <a:t>Myotonic Dystrophy</a:t>
            </a:r>
          </a:p>
        </p:txBody>
      </p:sp>
    </p:spTree>
    <p:extLst>
      <p:ext uri="{BB962C8B-B14F-4D97-AF65-F5344CB8AC3E}">
        <p14:creationId xmlns:p14="http://schemas.microsoft.com/office/powerpoint/2010/main" val="2777932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3" name="Content Placeholder 2">
            <a:extLst>
              <a:ext uri="{FF2B5EF4-FFF2-40B4-BE49-F238E27FC236}">
                <a16:creationId xmlns:a16="http://schemas.microsoft.com/office/drawing/2014/main" id="{7E089BA6-3BB5-0F43-945A-CFBB6228AAC2}"/>
              </a:ext>
            </a:extLst>
          </p:cNvPr>
          <p:cNvSpPr>
            <a:spLocks noGrp="1"/>
          </p:cNvSpPr>
          <p:nvPr>
            <p:ph idx="1"/>
          </p:nvPr>
        </p:nvSpPr>
        <p:spPr/>
        <p:txBody>
          <a:bodyPr/>
          <a:lstStyle/>
          <a:p>
            <a:r>
              <a:rPr lang="en-US" dirty="0"/>
              <a:t>How do you frame your DM?</a:t>
            </a:r>
          </a:p>
          <a:p>
            <a:endParaRPr lang="en-US" dirty="0"/>
          </a:p>
          <a:p>
            <a:r>
              <a:rPr lang="en-US" dirty="0"/>
              <a:t>How do others frame your DM?</a:t>
            </a:r>
          </a:p>
          <a:p>
            <a:endParaRPr lang="en-US" dirty="0"/>
          </a:p>
          <a:p>
            <a:r>
              <a:rPr lang="en-US" dirty="0"/>
              <a:t>Do these frames compliment/conflict?</a:t>
            </a:r>
          </a:p>
          <a:p>
            <a:endParaRPr lang="en-US" dirty="0"/>
          </a:p>
          <a:p>
            <a:r>
              <a:rPr lang="en-US" dirty="0"/>
              <a:t>How does your/others frame contribute to daily life?</a:t>
            </a:r>
          </a:p>
          <a:p>
            <a:pPr marL="0" indent="0">
              <a:buNone/>
            </a:pPr>
            <a:endParaRPr lang="en-US" dirty="0"/>
          </a:p>
        </p:txBody>
      </p:sp>
    </p:spTree>
    <p:extLst>
      <p:ext uri="{BB962C8B-B14F-4D97-AF65-F5344CB8AC3E}">
        <p14:creationId xmlns:p14="http://schemas.microsoft.com/office/powerpoint/2010/main" val="1340455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pic>
        <p:nvPicPr>
          <p:cNvPr id="4" name="Content Placeholder 7">
            <a:extLst>
              <a:ext uri="{FF2B5EF4-FFF2-40B4-BE49-F238E27FC236}">
                <a16:creationId xmlns:a16="http://schemas.microsoft.com/office/drawing/2014/main" id="{4AFF059E-1F8A-E641-81A6-4CCBE14F4434}"/>
              </a:ext>
            </a:extLst>
          </p:cNvPr>
          <p:cNvPicPr>
            <a:picLocks noGrp="1" noChangeAspect="1"/>
          </p:cNvPicPr>
          <p:nvPr>
            <p:ph idx="1"/>
          </p:nvPr>
        </p:nvPicPr>
        <p:blipFill>
          <a:blip r:embed="rId3"/>
          <a:stretch>
            <a:fillRect/>
          </a:stretch>
        </p:blipFill>
        <p:spPr>
          <a:xfrm>
            <a:off x="3288506" y="1613694"/>
            <a:ext cx="5829300" cy="4114800"/>
          </a:xfrm>
          <a:prstGeom prst="rect">
            <a:avLst/>
          </a:prstGeom>
        </p:spPr>
      </p:pic>
    </p:spTree>
    <p:extLst>
      <p:ext uri="{BB962C8B-B14F-4D97-AF65-F5344CB8AC3E}">
        <p14:creationId xmlns:p14="http://schemas.microsoft.com/office/powerpoint/2010/main" val="59700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83268" y="323808"/>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3" name="Content Placeholder 2">
            <a:extLst>
              <a:ext uri="{FF2B5EF4-FFF2-40B4-BE49-F238E27FC236}">
                <a16:creationId xmlns:a16="http://schemas.microsoft.com/office/drawing/2014/main" id="{904D98AF-9D41-DE43-8CEF-E2C12C4ADF1F}"/>
              </a:ext>
            </a:extLst>
          </p:cNvPr>
          <p:cNvSpPr>
            <a:spLocks noGrp="1"/>
          </p:cNvSpPr>
          <p:nvPr>
            <p:ph idx="1"/>
          </p:nvPr>
        </p:nvSpPr>
        <p:spPr/>
        <p:txBody>
          <a:bodyPr>
            <a:normAutofit/>
          </a:bodyPr>
          <a:lstStyle/>
          <a:p>
            <a:pPr marL="100584" indent="0">
              <a:spcBef>
                <a:spcPct val="20000"/>
              </a:spcBef>
              <a:buClr>
                <a:schemeClr val="tx1"/>
              </a:buClr>
              <a:buNone/>
            </a:pPr>
            <a:r>
              <a:rPr lang="en-US" sz="2400" dirty="0">
                <a:latin typeface="Arial" panose="020B0604020202020204" pitchFamily="34" charset="0"/>
                <a:cs typeface="Arial" panose="020B0604020202020204" pitchFamily="34" charset="0"/>
              </a:rPr>
              <a:t>Psychological Model of Care</a:t>
            </a:r>
          </a:p>
          <a:p>
            <a:pPr lvl="1" indent="-128016">
              <a:spcBef>
                <a:spcPct val="20000"/>
              </a:spcBef>
              <a:buClr>
                <a:schemeClr val="tx1"/>
              </a:buClr>
            </a:pPr>
            <a:endParaRPr lang="en-US" sz="2000" dirty="0">
              <a:latin typeface="Arial" panose="020B0604020202020204" pitchFamily="34" charset="0"/>
              <a:cs typeface="Arial" panose="020B0604020202020204" pitchFamily="34" charset="0"/>
            </a:endParaRPr>
          </a:p>
          <a:p>
            <a:pPr lvl="1" indent="-128016">
              <a:spcBef>
                <a:spcPct val="20000"/>
              </a:spcBef>
              <a:buClr>
                <a:schemeClr val="tx1"/>
              </a:buClr>
            </a:pPr>
            <a:r>
              <a:rPr lang="en-US" sz="2000" dirty="0">
                <a:latin typeface="Arial" panose="020B0604020202020204" pitchFamily="34" charset="0"/>
                <a:cs typeface="Arial" panose="020B0604020202020204" pitchFamily="34" charset="0"/>
              </a:rPr>
              <a:t>Psychologist functions as part of multidisciplinary team</a:t>
            </a:r>
          </a:p>
          <a:p>
            <a:pPr lvl="1" indent="-128016">
              <a:spcBef>
                <a:spcPct val="20000"/>
              </a:spcBef>
              <a:buClr>
                <a:schemeClr val="tx1"/>
              </a:buClr>
            </a:pPr>
            <a:endParaRPr lang="en-US" sz="2000" dirty="0">
              <a:latin typeface="Arial" panose="020B0604020202020204" pitchFamily="34" charset="0"/>
              <a:cs typeface="Arial" panose="020B0604020202020204" pitchFamily="34" charset="0"/>
            </a:endParaRPr>
          </a:p>
          <a:p>
            <a:pPr lvl="1" indent="-128016">
              <a:spcBef>
                <a:spcPct val="20000"/>
              </a:spcBef>
              <a:buClr>
                <a:schemeClr val="tx1"/>
              </a:buClr>
            </a:pPr>
            <a:r>
              <a:rPr lang="en-US" sz="2000" dirty="0">
                <a:latin typeface="Arial" panose="020B0604020202020204" pitchFamily="34" charset="0"/>
                <a:cs typeface="Arial" panose="020B0604020202020204" pitchFamily="34" charset="0"/>
              </a:rPr>
              <a:t>Consults with neurologists and other medical, rehabilitation, and psychosocial providers</a:t>
            </a:r>
          </a:p>
          <a:p>
            <a:pPr lvl="1" indent="-128016">
              <a:spcBef>
                <a:spcPct val="20000"/>
              </a:spcBef>
              <a:buClr>
                <a:schemeClr val="tx1"/>
              </a:buClr>
            </a:pPr>
            <a:endParaRPr lang="en-US" sz="2000" dirty="0">
              <a:latin typeface="Arial" panose="020B0604020202020204" pitchFamily="34" charset="0"/>
              <a:cs typeface="Arial" panose="020B0604020202020204" pitchFamily="34" charset="0"/>
            </a:endParaRPr>
          </a:p>
          <a:p>
            <a:pPr lvl="1" indent="-128016">
              <a:spcBef>
                <a:spcPct val="20000"/>
              </a:spcBef>
              <a:buClr>
                <a:schemeClr val="tx1"/>
              </a:buClr>
            </a:pPr>
            <a:r>
              <a:rPr lang="en-US" sz="2000" dirty="0">
                <a:latin typeface="Arial" panose="020B0604020202020204" pitchFamily="34" charset="0"/>
                <a:cs typeface="Arial" panose="020B0604020202020204" pitchFamily="34" charset="0"/>
              </a:rPr>
              <a:t>Assesses emotional, behavioral, social, and adaptive functioning</a:t>
            </a:r>
          </a:p>
          <a:p>
            <a:pPr lvl="1" indent="-128016">
              <a:spcBef>
                <a:spcPct val="20000"/>
              </a:spcBef>
              <a:buClr>
                <a:schemeClr val="tx1"/>
              </a:buClr>
            </a:pPr>
            <a:endParaRPr lang="en-US" sz="2000" dirty="0">
              <a:latin typeface="Arial" panose="020B0604020202020204" pitchFamily="34" charset="0"/>
              <a:cs typeface="Arial" panose="020B0604020202020204" pitchFamily="34" charset="0"/>
            </a:endParaRPr>
          </a:p>
          <a:p>
            <a:pPr lvl="1" indent="-128016">
              <a:spcBef>
                <a:spcPct val="20000"/>
              </a:spcBef>
              <a:buClr>
                <a:schemeClr val="tx1"/>
              </a:buClr>
            </a:pPr>
            <a:r>
              <a:rPr lang="en-US" sz="2000" dirty="0">
                <a:latin typeface="Arial" panose="020B0604020202020204" pitchFamily="34" charset="0"/>
                <a:cs typeface="Arial" panose="020B0604020202020204" pitchFamily="34" charset="0"/>
              </a:rPr>
              <a:t>Proactive screening</a:t>
            </a:r>
          </a:p>
          <a:p>
            <a:pPr lvl="1" indent="-128016">
              <a:spcBef>
                <a:spcPct val="20000"/>
              </a:spcBef>
              <a:buClr>
                <a:schemeClr val="tx1"/>
              </a:buClr>
            </a:pPr>
            <a:endParaRPr lang="en-US" sz="2000" dirty="0">
              <a:latin typeface="Arial" panose="020B0604020202020204" pitchFamily="34" charset="0"/>
              <a:cs typeface="Arial" panose="020B0604020202020204" pitchFamily="34" charset="0"/>
            </a:endParaRPr>
          </a:p>
          <a:p>
            <a:pPr lvl="1" indent="-128016">
              <a:spcBef>
                <a:spcPct val="20000"/>
              </a:spcBef>
              <a:buClr>
                <a:schemeClr val="tx1"/>
              </a:buClr>
            </a:pPr>
            <a:r>
              <a:rPr lang="en-US" sz="2000" dirty="0">
                <a:latin typeface="Arial" panose="020B0604020202020204" pitchFamily="34" charset="0"/>
                <a:cs typeface="Arial" panose="020B0604020202020204" pitchFamily="34" charset="0"/>
              </a:rPr>
              <a:t>Brief, targeted intervention and referral</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365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r>
              <a:rPr lang="en-US" dirty="0">
                <a:latin typeface="Arial" panose="020B0604020202020204" pitchFamily="34" charset="0"/>
                <a:cs typeface="Arial" panose="020B0604020202020204" pitchFamily="34" charset="0"/>
              </a:rPr>
              <a:t>Promote Emotional Wellbeing and Empower</a:t>
            </a:r>
          </a:p>
        </p:txBody>
      </p:sp>
      <p:sp>
        <p:nvSpPr>
          <p:cNvPr id="3" name="Content Placeholder 2">
            <a:extLst>
              <a:ext uri="{FF2B5EF4-FFF2-40B4-BE49-F238E27FC236}">
                <a16:creationId xmlns:a16="http://schemas.microsoft.com/office/drawing/2014/main" id="{E68D1A7B-046A-DA4D-83C7-C5A9B4AA0931}"/>
              </a:ext>
            </a:extLst>
          </p:cNvPr>
          <p:cNvSpPr>
            <a:spLocks noGrp="1"/>
          </p:cNvSpPr>
          <p:nvPr>
            <p:ph idx="1"/>
          </p:nvPr>
        </p:nvSpPr>
        <p:spPr>
          <a:xfrm>
            <a:off x="433137" y="1359004"/>
            <a:ext cx="11225463" cy="2715693"/>
          </a:xfrm>
        </p:spPr>
        <p:txBody>
          <a:bodyPr>
            <a:normAutofit/>
          </a:bodyPr>
          <a:lstStyle/>
          <a:p>
            <a:pPr marL="0" indent="-128016">
              <a:spcBef>
                <a:spcPct val="20000"/>
              </a:spcBef>
              <a:buClr>
                <a:schemeClr val="tx1"/>
              </a:buClr>
              <a:buNone/>
            </a:pPr>
            <a:r>
              <a:rPr lang="en-US" sz="2000" b="1" dirty="0">
                <a:latin typeface="Arial" panose="020B0604020202020204" pitchFamily="34" charset="0"/>
                <a:cs typeface="Arial" panose="020B0604020202020204" pitchFamily="34" charset="0"/>
              </a:rPr>
              <a:t>Psychological Care Considerations</a:t>
            </a:r>
          </a:p>
          <a:p>
            <a:pPr marL="0" indent="-128016">
              <a:spcBef>
                <a:spcPct val="20000"/>
              </a:spcBef>
              <a:buClr>
                <a:schemeClr val="tx1"/>
              </a:buClr>
              <a:buNone/>
            </a:pPr>
            <a:endParaRPr lang="en-US" sz="2000" b="1" dirty="0">
              <a:latin typeface="Arial" panose="020B0604020202020204" pitchFamily="34" charset="0"/>
              <a:cs typeface="Arial" panose="020B0604020202020204" pitchFamily="34" charset="0"/>
            </a:endParaRPr>
          </a:p>
          <a:p>
            <a:pPr marL="672084" lvl="1" indent="-342900">
              <a:spcBef>
                <a:spcPct val="20000"/>
              </a:spcBef>
              <a:buClr>
                <a:schemeClr val="tx1"/>
              </a:buClr>
              <a:buFont typeface="Arial" charset="0"/>
              <a:buChar char="•"/>
            </a:pPr>
            <a:r>
              <a:rPr lang="en-US" sz="2000" b="1" dirty="0">
                <a:latin typeface="Arial" panose="020B0604020202020204" pitchFamily="34" charset="0"/>
                <a:cs typeface="Arial" panose="020B0604020202020204" pitchFamily="34" charset="0"/>
              </a:rPr>
              <a:t>Emphasis on prevention and early intervention</a:t>
            </a:r>
          </a:p>
          <a:p>
            <a:pPr marL="672084" lvl="1" indent="-342900">
              <a:spcBef>
                <a:spcPct val="20000"/>
              </a:spcBef>
              <a:buClr>
                <a:schemeClr val="tx1"/>
              </a:buClr>
              <a:buFont typeface="Arial" charset="0"/>
              <a:buChar char="•"/>
            </a:pPr>
            <a:endParaRPr lang="en-US" sz="2000" b="1" dirty="0">
              <a:latin typeface="Arial" panose="020B0604020202020204" pitchFamily="34" charset="0"/>
              <a:cs typeface="Arial" panose="020B0604020202020204" pitchFamily="34" charset="0"/>
            </a:endParaRPr>
          </a:p>
          <a:p>
            <a:pPr marL="672084" lvl="1" indent="-342900">
              <a:spcBef>
                <a:spcPct val="20000"/>
              </a:spcBef>
              <a:buClr>
                <a:schemeClr val="tx1"/>
              </a:buClr>
              <a:buFont typeface="Arial" charset="0"/>
              <a:buChar char="•"/>
            </a:pPr>
            <a:r>
              <a:rPr lang="en-US" sz="2000" b="1" dirty="0">
                <a:latin typeface="Arial" panose="020B0604020202020204" pitchFamily="34" charset="0"/>
                <a:cs typeface="Arial" panose="020B0604020202020204" pitchFamily="34" charset="0"/>
              </a:rPr>
              <a:t>Transitions (e.g., to wheelchair) and declines in functioning tend to impact adjustment </a:t>
            </a:r>
          </a:p>
          <a:p>
            <a:pPr marL="672084" lvl="1" indent="-342900">
              <a:spcBef>
                <a:spcPct val="20000"/>
              </a:spcBef>
              <a:buClr>
                <a:schemeClr val="tx1"/>
              </a:buClr>
              <a:buFont typeface="Arial" charset="0"/>
              <a:buChar char="•"/>
            </a:pPr>
            <a:endParaRPr lang="en-US" sz="2000" b="1" dirty="0">
              <a:latin typeface="Arial" panose="020B0604020202020204" pitchFamily="34" charset="0"/>
              <a:cs typeface="Arial" panose="020B0604020202020204" pitchFamily="34" charset="0"/>
            </a:endParaRPr>
          </a:p>
          <a:p>
            <a:pPr marL="672084" lvl="1" indent="-342900">
              <a:spcBef>
                <a:spcPct val="20000"/>
              </a:spcBef>
              <a:buClr>
                <a:schemeClr val="tx1"/>
              </a:buClr>
              <a:buFont typeface="Arial" charset="0"/>
              <a:buChar char="•"/>
            </a:pPr>
            <a:r>
              <a:rPr lang="en-US" sz="2000" b="1" dirty="0">
                <a:latin typeface="Arial" panose="020B0604020202020204" pitchFamily="34" charset="0"/>
                <a:cs typeface="Arial" panose="020B0604020202020204" pitchFamily="34" charset="0"/>
              </a:rPr>
              <a:t>Developmentally sensitive approach</a:t>
            </a:r>
          </a:p>
          <a:p>
            <a:endParaRPr lang="en-US" sz="2000" dirty="0">
              <a:latin typeface="Arial" panose="020B0604020202020204" pitchFamily="34" charset="0"/>
              <a:cs typeface="Arial" panose="020B0604020202020204" pitchFamily="34" charset="0"/>
            </a:endParaRPr>
          </a:p>
        </p:txBody>
      </p:sp>
      <p:pic>
        <p:nvPicPr>
          <p:cNvPr id="6" name="Content Placeholder 6">
            <a:extLst>
              <a:ext uri="{FF2B5EF4-FFF2-40B4-BE49-F238E27FC236}">
                <a16:creationId xmlns:a16="http://schemas.microsoft.com/office/drawing/2014/main" id="{FD9FC84C-044F-EC45-9BC3-81DCF43FD5D4}"/>
              </a:ext>
            </a:extLst>
          </p:cNvPr>
          <p:cNvPicPr>
            <a:picLocks noChangeAspect="1"/>
          </p:cNvPicPr>
          <p:nvPr/>
        </p:nvPicPr>
        <p:blipFill>
          <a:blip r:embed="rId3"/>
          <a:stretch>
            <a:fillRect/>
          </a:stretch>
        </p:blipFill>
        <p:spPr>
          <a:xfrm>
            <a:off x="0" y="4339735"/>
            <a:ext cx="11808738" cy="2318522"/>
          </a:xfrm>
          <a:prstGeom prst="rect">
            <a:avLst/>
          </a:prstGeom>
        </p:spPr>
      </p:pic>
    </p:spTree>
    <p:extLst>
      <p:ext uri="{BB962C8B-B14F-4D97-AF65-F5344CB8AC3E}">
        <p14:creationId xmlns:p14="http://schemas.microsoft.com/office/powerpoint/2010/main" val="2130077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a:xfrm>
            <a:off x="433137" y="51092"/>
            <a:ext cx="11225463" cy="1325563"/>
          </a:xfrm>
        </p:spPr>
        <p:txBody>
          <a:bodyPr/>
          <a:lstStyle/>
          <a:p>
            <a:pPr algn="ctr"/>
            <a:r>
              <a:rPr lang="en-US" dirty="0">
                <a:latin typeface="Arial" panose="020B0604020202020204" pitchFamily="34" charset="0"/>
                <a:cs typeface="Arial" panose="020B0604020202020204" pitchFamily="34" charset="0"/>
              </a:rPr>
              <a:t>Promote Emotional Wellbeing and Empower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Intervention Components</a:t>
            </a:r>
          </a:p>
        </p:txBody>
      </p:sp>
      <p:grpSp>
        <p:nvGrpSpPr>
          <p:cNvPr id="8" name="Group 7">
            <a:extLst>
              <a:ext uri="{FF2B5EF4-FFF2-40B4-BE49-F238E27FC236}">
                <a16:creationId xmlns:a16="http://schemas.microsoft.com/office/drawing/2014/main" id="{6838105A-84B8-1E44-BE49-5200CDD0B89B}"/>
              </a:ext>
            </a:extLst>
          </p:cNvPr>
          <p:cNvGrpSpPr/>
          <p:nvPr/>
        </p:nvGrpSpPr>
        <p:grpSpPr>
          <a:xfrm>
            <a:off x="2415272" y="1841877"/>
            <a:ext cx="7261192" cy="4268788"/>
            <a:chOff x="2449749" y="1339293"/>
            <a:chExt cx="7261192" cy="4268788"/>
          </a:xfrm>
        </p:grpSpPr>
        <p:pic>
          <p:nvPicPr>
            <p:cNvPr id="9" name="Content Placeholder 10">
              <a:extLst>
                <a:ext uri="{FF2B5EF4-FFF2-40B4-BE49-F238E27FC236}">
                  <a16:creationId xmlns:a16="http://schemas.microsoft.com/office/drawing/2014/main" id="{86145213-ABB3-9740-900E-E18C32BEC961}"/>
                </a:ext>
              </a:extLst>
            </p:cNvPr>
            <p:cNvPicPr>
              <a:picLocks noChangeAspect="1"/>
            </p:cNvPicPr>
            <p:nvPr/>
          </p:nvPicPr>
          <p:blipFill>
            <a:blip r:embed="rId3"/>
            <a:stretch>
              <a:fillRect/>
            </a:stretch>
          </p:blipFill>
          <p:spPr>
            <a:xfrm>
              <a:off x="2519160" y="1339293"/>
              <a:ext cx="7191781" cy="4268788"/>
            </a:xfrm>
            <a:prstGeom prst="rect">
              <a:avLst/>
            </a:prstGeom>
          </p:spPr>
        </p:pic>
        <p:pic>
          <p:nvPicPr>
            <p:cNvPr id="10" name="Picture 9">
              <a:extLst>
                <a:ext uri="{FF2B5EF4-FFF2-40B4-BE49-F238E27FC236}">
                  <a16:creationId xmlns:a16="http://schemas.microsoft.com/office/drawing/2014/main" id="{174F5255-2A84-5C47-9638-DD2455FC62BF}"/>
                </a:ext>
              </a:extLst>
            </p:cNvPr>
            <p:cNvPicPr>
              <a:picLocks noChangeAspect="1"/>
            </p:cNvPicPr>
            <p:nvPr/>
          </p:nvPicPr>
          <p:blipFill>
            <a:blip r:embed="rId4"/>
            <a:stretch>
              <a:fillRect/>
            </a:stretch>
          </p:blipFill>
          <p:spPr>
            <a:xfrm>
              <a:off x="5048251" y="2694499"/>
              <a:ext cx="2104941" cy="1389726"/>
            </a:xfrm>
            <a:prstGeom prst="rect">
              <a:avLst/>
            </a:prstGeom>
          </p:spPr>
        </p:pic>
        <p:pic>
          <p:nvPicPr>
            <p:cNvPr id="11" name="Picture 10">
              <a:extLst>
                <a:ext uri="{FF2B5EF4-FFF2-40B4-BE49-F238E27FC236}">
                  <a16:creationId xmlns:a16="http://schemas.microsoft.com/office/drawing/2014/main" id="{0A1D55EE-CE0A-C040-B572-A08DF0B32CBB}"/>
                </a:ext>
              </a:extLst>
            </p:cNvPr>
            <p:cNvPicPr>
              <a:picLocks noChangeAspect="1"/>
            </p:cNvPicPr>
            <p:nvPr/>
          </p:nvPicPr>
          <p:blipFill>
            <a:blip r:embed="rId5"/>
            <a:stretch>
              <a:fillRect/>
            </a:stretch>
          </p:blipFill>
          <p:spPr>
            <a:xfrm>
              <a:off x="2449749" y="2684633"/>
              <a:ext cx="2341067" cy="1530229"/>
            </a:xfrm>
            <a:prstGeom prst="rect">
              <a:avLst/>
            </a:prstGeom>
          </p:spPr>
        </p:pic>
      </p:grpSp>
    </p:spTree>
    <p:extLst>
      <p:ext uri="{BB962C8B-B14F-4D97-AF65-F5344CB8AC3E}">
        <p14:creationId xmlns:p14="http://schemas.microsoft.com/office/powerpoint/2010/main" val="1729831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70A777-56B9-E345-AF7A-3D1367A80CB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Promote Emotional Wellbeing and Empower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Behavioral Activation</a:t>
            </a:r>
          </a:p>
        </p:txBody>
      </p:sp>
      <p:grpSp>
        <p:nvGrpSpPr>
          <p:cNvPr id="9" name="Group 8">
            <a:extLst>
              <a:ext uri="{FF2B5EF4-FFF2-40B4-BE49-F238E27FC236}">
                <a16:creationId xmlns:a16="http://schemas.microsoft.com/office/drawing/2014/main" id="{2CEC7FFF-05F4-B94F-A8A6-824E15923997}"/>
              </a:ext>
            </a:extLst>
          </p:cNvPr>
          <p:cNvGrpSpPr/>
          <p:nvPr/>
        </p:nvGrpSpPr>
        <p:grpSpPr>
          <a:xfrm>
            <a:off x="2291056" y="3153519"/>
            <a:ext cx="2237788" cy="3038511"/>
            <a:chOff x="1113772" y="2848720"/>
            <a:chExt cx="2557472" cy="2936484"/>
          </a:xfrm>
        </p:grpSpPr>
        <p:pic>
          <p:nvPicPr>
            <p:cNvPr id="10" name="Picture 9">
              <a:extLst>
                <a:ext uri="{FF2B5EF4-FFF2-40B4-BE49-F238E27FC236}">
                  <a16:creationId xmlns:a16="http://schemas.microsoft.com/office/drawing/2014/main" id="{14AFE977-F738-194E-9735-0A25318226A0}"/>
                </a:ext>
              </a:extLst>
            </p:cNvPr>
            <p:cNvPicPr>
              <a:picLocks noChangeAspect="1"/>
            </p:cNvPicPr>
            <p:nvPr/>
          </p:nvPicPr>
          <p:blipFill>
            <a:blip r:embed="rId3"/>
            <a:stretch>
              <a:fillRect/>
            </a:stretch>
          </p:blipFill>
          <p:spPr>
            <a:xfrm>
              <a:off x="1692806" y="2946986"/>
              <a:ext cx="1978438" cy="2464624"/>
            </a:xfrm>
            <a:prstGeom prst="rect">
              <a:avLst/>
            </a:prstGeom>
          </p:spPr>
        </p:pic>
        <p:pic>
          <p:nvPicPr>
            <p:cNvPr id="11" name="Picture 10">
              <a:extLst>
                <a:ext uri="{FF2B5EF4-FFF2-40B4-BE49-F238E27FC236}">
                  <a16:creationId xmlns:a16="http://schemas.microsoft.com/office/drawing/2014/main" id="{768667F8-867B-5547-8705-2394FE155BEE}"/>
                </a:ext>
              </a:extLst>
            </p:cNvPr>
            <p:cNvPicPr>
              <a:picLocks noChangeAspect="1"/>
            </p:cNvPicPr>
            <p:nvPr/>
          </p:nvPicPr>
          <p:blipFill>
            <a:blip r:embed="rId4"/>
            <a:stretch>
              <a:fillRect/>
            </a:stretch>
          </p:blipFill>
          <p:spPr>
            <a:xfrm>
              <a:off x="1113772" y="2848720"/>
              <a:ext cx="653655" cy="2475654"/>
            </a:xfrm>
            <a:prstGeom prst="rect">
              <a:avLst/>
            </a:prstGeom>
          </p:spPr>
        </p:pic>
        <p:pic>
          <p:nvPicPr>
            <p:cNvPr id="12" name="Picture 11">
              <a:extLst>
                <a:ext uri="{FF2B5EF4-FFF2-40B4-BE49-F238E27FC236}">
                  <a16:creationId xmlns:a16="http://schemas.microsoft.com/office/drawing/2014/main" id="{ED5DCD9B-4B37-314E-ABB6-2D7970B5AB1D}"/>
                </a:ext>
              </a:extLst>
            </p:cNvPr>
            <p:cNvPicPr>
              <a:picLocks noChangeAspect="1"/>
            </p:cNvPicPr>
            <p:nvPr/>
          </p:nvPicPr>
          <p:blipFill>
            <a:blip r:embed="rId5"/>
            <a:stretch>
              <a:fillRect/>
            </a:stretch>
          </p:blipFill>
          <p:spPr>
            <a:xfrm>
              <a:off x="1284850" y="5467233"/>
              <a:ext cx="1310754" cy="317971"/>
            </a:xfrm>
            <a:prstGeom prst="rect">
              <a:avLst/>
            </a:prstGeom>
          </p:spPr>
        </p:pic>
      </p:grpSp>
      <p:sp>
        <p:nvSpPr>
          <p:cNvPr id="13" name="Rectangle 12">
            <a:extLst>
              <a:ext uri="{FF2B5EF4-FFF2-40B4-BE49-F238E27FC236}">
                <a16:creationId xmlns:a16="http://schemas.microsoft.com/office/drawing/2014/main" id="{B4013D39-CCF8-C047-8E1B-62D65BBD3178}"/>
              </a:ext>
            </a:extLst>
          </p:cNvPr>
          <p:cNvSpPr/>
          <p:nvPr/>
        </p:nvSpPr>
        <p:spPr>
          <a:xfrm>
            <a:off x="838200" y="2502514"/>
            <a:ext cx="5142755" cy="400110"/>
          </a:xfrm>
          <a:prstGeom prst="rect">
            <a:avLst/>
          </a:prstGeom>
        </p:spPr>
        <p:txBody>
          <a:bodyPr wrap="none">
            <a:spAutoFit/>
          </a:bodyPr>
          <a:lstStyle/>
          <a:p>
            <a:pPr>
              <a:buFont typeface="Arial" charset="0"/>
              <a:buChar char="•"/>
            </a:pPr>
            <a:r>
              <a:rPr lang="en-US" sz="2000" b="1" dirty="0">
                <a:latin typeface="Arial" panose="020B0604020202020204" pitchFamily="34" charset="0"/>
                <a:cs typeface="Arial" panose="020B0604020202020204" pitchFamily="34" charset="0"/>
              </a:rPr>
              <a:t>Need to interrupt the “downward spiral”</a:t>
            </a:r>
          </a:p>
        </p:txBody>
      </p:sp>
      <p:sp>
        <p:nvSpPr>
          <p:cNvPr id="14" name="Content Placeholder 9">
            <a:extLst>
              <a:ext uri="{FF2B5EF4-FFF2-40B4-BE49-F238E27FC236}">
                <a16:creationId xmlns:a16="http://schemas.microsoft.com/office/drawing/2014/main" id="{9659030A-3A01-DC42-98E6-F07CA57A8464}"/>
              </a:ext>
            </a:extLst>
          </p:cNvPr>
          <p:cNvSpPr txBox="1">
            <a:spLocks/>
          </p:cNvSpPr>
          <p:nvPr/>
        </p:nvSpPr>
        <p:spPr>
          <a:xfrm>
            <a:off x="6528743" y="2300476"/>
            <a:ext cx="5181600" cy="9547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en-US" sz="2000" b="1" dirty="0">
                <a:latin typeface="Arial" panose="020B0604020202020204" pitchFamily="34" charset="0"/>
                <a:cs typeface="Arial" panose="020B0604020202020204" pitchFamily="34" charset="0"/>
              </a:rPr>
              <a:t>Emotional and behavioral problems decrease as social supports and involvement in activities increase</a:t>
            </a:r>
          </a:p>
          <a:p>
            <a:endParaRPr lang="en-US" dirty="0"/>
          </a:p>
        </p:txBody>
      </p:sp>
      <p:pic>
        <p:nvPicPr>
          <p:cNvPr id="15" name="Content Placeholder 6">
            <a:extLst>
              <a:ext uri="{FF2B5EF4-FFF2-40B4-BE49-F238E27FC236}">
                <a16:creationId xmlns:a16="http://schemas.microsoft.com/office/drawing/2014/main" id="{C36CD3EC-1D10-994E-9A34-D7F2E5CC6B67}"/>
              </a:ext>
            </a:extLst>
          </p:cNvPr>
          <p:cNvPicPr>
            <a:picLocks noChangeAspect="1"/>
          </p:cNvPicPr>
          <p:nvPr/>
        </p:nvPicPr>
        <p:blipFill>
          <a:blip r:embed="rId6"/>
          <a:stretch>
            <a:fillRect/>
          </a:stretch>
        </p:blipFill>
        <p:spPr>
          <a:xfrm>
            <a:off x="6678939" y="3153519"/>
            <a:ext cx="4521049" cy="3609606"/>
          </a:xfrm>
          <a:prstGeom prst="rect">
            <a:avLst/>
          </a:prstGeom>
        </p:spPr>
      </p:pic>
    </p:spTree>
    <p:extLst>
      <p:ext uri="{BB962C8B-B14F-4D97-AF65-F5344CB8AC3E}">
        <p14:creationId xmlns:p14="http://schemas.microsoft.com/office/powerpoint/2010/main" val="100594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Final Thoughts</a:t>
            </a:r>
          </a:p>
        </p:txBody>
      </p:sp>
      <p:sp>
        <p:nvSpPr>
          <p:cNvPr id="5" name="Content Placeholder 4">
            <a:extLst>
              <a:ext uri="{FF2B5EF4-FFF2-40B4-BE49-F238E27FC236}">
                <a16:creationId xmlns:a16="http://schemas.microsoft.com/office/drawing/2014/main" id="{EA055494-686A-2541-B022-677B81D77597}"/>
              </a:ext>
            </a:extLst>
          </p:cNvPr>
          <p:cNvSpPr>
            <a:spLocks noGrp="1"/>
          </p:cNvSpPr>
          <p:nvPr>
            <p:ph idx="1"/>
          </p:nvPr>
        </p:nvSpPr>
        <p:spPr/>
        <p:txBody>
          <a:bodyPr>
            <a:normAutofit lnSpcReduction="10000"/>
          </a:bodyPr>
          <a:lstStyle/>
          <a:p>
            <a:pPr lvl="1">
              <a:buClr>
                <a:schemeClr val="tx1"/>
              </a:buClr>
            </a:pPr>
            <a:r>
              <a:rPr lang="en-US" sz="2000" b="1" dirty="0">
                <a:latin typeface="Arial" panose="020B0604020202020204" pitchFamily="34" charset="0"/>
                <a:cs typeface="Arial" panose="020B0604020202020204" pitchFamily="34" charset="0"/>
              </a:rPr>
              <a:t>Individuals DM </a:t>
            </a:r>
            <a:r>
              <a:rPr lang="en-US" sz="2000" b="1" u="sng" dirty="0">
                <a:latin typeface="Arial" panose="020B0604020202020204" pitchFamily="34" charset="0"/>
                <a:cs typeface="Arial" panose="020B0604020202020204" pitchFamily="34" charset="0"/>
              </a:rPr>
              <a:t>can</a:t>
            </a:r>
            <a:r>
              <a:rPr lang="en-US" sz="2000" b="1" dirty="0">
                <a:latin typeface="Arial" panose="020B0604020202020204" pitchFamily="34" charset="0"/>
                <a:cs typeface="Arial" panose="020B0604020202020204" pitchFamily="34" charset="0"/>
              </a:rPr>
              <a:t> be at higher risk of experiencing psychological difficulties related to:</a:t>
            </a:r>
          </a:p>
          <a:p>
            <a:pPr lvl="2">
              <a:buClr>
                <a:schemeClr val="tx1"/>
              </a:buClr>
            </a:pPr>
            <a:r>
              <a:rPr lang="en-US" dirty="0">
                <a:latin typeface="Arial" panose="020B0604020202020204" pitchFamily="34" charset="0"/>
                <a:cs typeface="Arial" panose="020B0604020202020204" pitchFamily="34" charset="0"/>
              </a:rPr>
              <a:t>Physical changes</a:t>
            </a:r>
          </a:p>
          <a:p>
            <a:pPr lvl="2">
              <a:buClr>
                <a:schemeClr val="tx1"/>
              </a:buClr>
            </a:pPr>
            <a:r>
              <a:rPr lang="en-US" dirty="0">
                <a:latin typeface="Arial" panose="020B0604020202020204" pitchFamily="34" charset="0"/>
                <a:cs typeface="Arial" panose="020B0604020202020204" pitchFamily="34" charset="0"/>
              </a:rPr>
              <a:t>Changes in cognitive and executive function</a:t>
            </a:r>
          </a:p>
          <a:p>
            <a:pPr lvl="2">
              <a:buClr>
                <a:schemeClr val="tx1"/>
              </a:buClr>
            </a:pPr>
            <a:r>
              <a:rPr lang="en-US" dirty="0">
                <a:latin typeface="Arial" panose="020B0604020202020204" pitchFamily="34" charset="0"/>
                <a:cs typeface="Arial" panose="020B0604020202020204" pitchFamily="34" charset="0"/>
              </a:rPr>
              <a:t>Emotional experience</a:t>
            </a:r>
          </a:p>
          <a:p>
            <a:pPr lvl="2">
              <a:buClr>
                <a:schemeClr val="tx1"/>
              </a:buClr>
            </a:pPr>
            <a:r>
              <a:rPr lang="en-US" dirty="0">
                <a:latin typeface="Arial" panose="020B0604020202020204" pitchFamily="34" charset="0"/>
                <a:cs typeface="Arial" panose="020B0604020202020204" pitchFamily="34" charset="0"/>
              </a:rPr>
              <a:t>Interpersonal relationships</a:t>
            </a:r>
            <a:endParaRPr lang="en-US" u="sng" dirty="0">
              <a:latin typeface="Arial" panose="020B0604020202020204" pitchFamily="34" charset="0"/>
              <a:cs typeface="Arial" panose="020B0604020202020204" pitchFamily="34" charset="0"/>
            </a:endParaRPr>
          </a:p>
          <a:p>
            <a:pPr lvl="1">
              <a:buClr>
                <a:schemeClr val="tx1"/>
              </a:buClr>
            </a:pPr>
            <a:r>
              <a:rPr lang="en-US" sz="2000" b="1" dirty="0">
                <a:latin typeface="Arial" panose="020B0604020202020204" pitchFamily="34" charset="0"/>
                <a:cs typeface="Arial" panose="020B0604020202020204" pitchFamily="34" charset="0"/>
              </a:rPr>
              <a:t>Importance of integrating psychology</a:t>
            </a:r>
          </a:p>
          <a:p>
            <a:pPr lvl="2">
              <a:buClr>
                <a:schemeClr val="tx1"/>
              </a:buClr>
            </a:pPr>
            <a:r>
              <a:rPr lang="en-US" dirty="0">
                <a:latin typeface="Arial" panose="020B0604020202020204" pitchFamily="34" charset="0"/>
                <a:cs typeface="Arial" panose="020B0604020202020204" pitchFamily="34" charset="0"/>
              </a:rPr>
              <a:t>Allows for preventative practices and early intervention</a:t>
            </a:r>
          </a:p>
          <a:p>
            <a:pPr lvl="2">
              <a:buClr>
                <a:schemeClr val="tx1"/>
              </a:buClr>
            </a:pPr>
            <a:r>
              <a:rPr lang="en-US" dirty="0">
                <a:latin typeface="Arial" panose="020B0604020202020204" pitchFamily="34" charset="0"/>
                <a:cs typeface="Arial" panose="020B0604020202020204" pitchFamily="34" charset="0"/>
              </a:rPr>
              <a:t>Promotes resilience in affected individuals, families, caregivers</a:t>
            </a:r>
          </a:p>
          <a:p>
            <a:pPr lvl="1">
              <a:buClr>
                <a:schemeClr val="tx1"/>
              </a:buClr>
            </a:pPr>
            <a:r>
              <a:rPr lang="en-US" sz="2000" b="1" dirty="0">
                <a:latin typeface="Arial" panose="020B0604020202020204" pitchFamily="34" charset="0"/>
                <a:cs typeface="Arial" panose="020B0604020202020204" pitchFamily="34" charset="0"/>
              </a:rPr>
              <a:t>Numerous factors are associated with emotional wellbeing</a:t>
            </a:r>
          </a:p>
          <a:p>
            <a:pPr lvl="2">
              <a:buClr>
                <a:schemeClr val="tx1"/>
              </a:buClr>
            </a:pPr>
            <a:r>
              <a:rPr lang="en-US" dirty="0">
                <a:latin typeface="Arial" panose="020B0604020202020204" pitchFamily="34" charset="0"/>
                <a:cs typeface="Arial" panose="020B0604020202020204" pitchFamily="34" charset="0"/>
              </a:rPr>
              <a:t>Appropriate communication</a:t>
            </a:r>
          </a:p>
          <a:p>
            <a:pPr lvl="2">
              <a:buClr>
                <a:schemeClr val="tx1"/>
              </a:buClr>
            </a:pPr>
            <a:r>
              <a:rPr lang="en-US" dirty="0">
                <a:latin typeface="Arial" panose="020B0604020202020204" pitchFamily="34" charset="0"/>
                <a:cs typeface="Arial" panose="020B0604020202020204" pitchFamily="34" charset="0"/>
              </a:rPr>
              <a:t>Fostering independence</a:t>
            </a:r>
          </a:p>
          <a:p>
            <a:pPr lvl="2">
              <a:buClr>
                <a:schemeClr val="tx1"/>
              </a:buClr>
            </a:pPr>
            <a:r>
              <a:rPr lang="en-US" dirty="0">
                <a:latin typeface="Arial" panose="020B0604020202020204" pitchFamily="34" charset="0"/>
                <a:cs typeface="Arial" panose="020B0604020202020204" pitchFamily="34" charset="0"/>
              </a:rPr>
              <a:t>Increased social engagement</a:t>
            </a:r>
          </a:p>
          <a:p>
            <a:pPr lvl="2">
              <a:buClr>
                <a:schemeClr val="tx1"/>
              </a:buClr>
            </a:pPr>
            <a:r>
              <a:rPr lang="en-US" dirty="0">
                <a:latin typeface="Arial" panose="020B0604020202020204" pitchFamily="34" charset="0"/>
                <a:cs typeface="Arial" panose="020B0604020202020204" pitchFamily="34" charset="0"/>
              </a:rPr>
              <a:t>Support systems</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602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1811F-0EC5-0741-9456-B5105396F0D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Thank You!</a:t>
            </a:r>
          </a:p>
        </p:txBody>
      </p:sp>
      <p:sp>
        <p:nvSpPr>
          <p:cNvPr id="5" name="Content Placeholder 4">
            <a:extLst>
              <a:ext uri="{FF2B5EF4-FFF2-40B4-BE49-F238E27FC236}">
                <a16:creationId xmlns:a16="http://schemas.microsoft.com/office/drawing/2014/main" id="{EA055494-686A-2541-B022-677B81D77597}"/>
              </a:ext>
            </a:extLst>
          </p:cNvPr>
          <p:cNvSpPr>
            <a:spLocks noGrp="1"/>
          </p:cNvSpPr>
          <p:nvPr>
            <p:ph idx="1"/>
          </p:nvPr>
        </p:nvSpPr>
        <p:spPr/>
        <p:txBody>
          <a:bodyPr>
            <a:normAutofit lnSpcReduction="10000"/>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Missy Dixon, PhD, MS</a:t>
            </a:r>
          </a:p>
          <a:p>
            <a:pPr marL="0" indent="0">
              <a:buNone/>
            </a:pPr>
            <a:r>
              <a:rPr lang="en-US" dirty="0">
                <a:latin typeface="Arial" panose="020B0604020202020204" pitchFamily="34" charset="0"/>
                <a:cs typeface="Arial" panose="020B0604020202020204" pitchFamily="34" charset="0"/>
              </a:rPr>
              <a:t>Department of Pediatrics</a:t>
            </a:r>
          </a:p>
          <a:p>
            <a:pPr marL="0" indent="0">
              <a:buNone/>
            </a:pPr>
            <a:r>
              <a:rPr lang="en-US" dirty="0">
                <a:latin typeface="Arial" panose="020B0604020202020204" pitchFamily="34" charset="0"/>
                <a:cs typeface="Arial" panose="020B0604020202020204" pitchFamily="34" charset="0"/>
                <a:hlinkClick r:id="rId3"/>
              </a:rPr>
              <a:t>missy.dixon@genetics.utah.edu</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3E2C26C-C364-2544-9B78-99CF343EF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45" y="3697765"/>
            <a:ext cx="2052374" cy="508000"/>
          </a:xfrm>
          <a:prstGeom prst="rect">
            <a:avLst/>
          </a:prstGeom>
        </p:spPr>
      </p:pic>
      <p:pic>
        <p:nvPicPr>
          <p:cNvPr id="6" name="Picture 5">
            <a:extLst>
              <a:ext uri="{FF2B5EF4-FFF2-40B4-BE49-F238E27FC236}">
                <a16:creationId xmlns:a16="http://schemas.microsoft.com/office/drawing/2014/main" id="{6E8CE4C3-9CD2-FC4C-98E9-4539495F37AC}"/>
              </a:ext>
            </a:extLst>
          </p:cNvPr>
          <p:cNvPicPr>
            <a:picLocks noChangeAspect="1"/>
          </p:cNvPicPr>
          <p:nvPr/>
        </p:nvPicPr>
        <p:blipFill>
          <a:blip r:embed="rId5"/>
          <a:stretch>
            <a:fillRect/>
          </a:stretch>
        </p:blipFill>
        <p:spPr>
          <a:xfrm>
            <a:off x="6680339" y="889000"/>
            <a:ext cx="5080000" cy="5080000"/>
          </a:xfrm>
          <a:prstGeom prst="rect">
            <a:avLst/>
          </a:prstGeom>
        </p:spPr>
      </p:pic>
    </p:spTree>
    <p:extLst>
      <p:ext uri="{BB962C8B-B14F-4D97-AF65-F5344CB8AC3E}">
        <p14:creationId xmlns:p14="http://schemas.microsoft.com/office/powerpoint/2010/main" val="4013266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FB9-1277-EF4F-9630-744E15A0E5F0}"/>
              </a:ext>
            </a:extLst>
          </p:cNvPr>
          <p:cNvSpPr>
            <a:spLocks noGrp="1"/>
          </p:cNvSpPr>
          <p:nvPr>
            <p:ph type="ctrTitle"/>
          </p:nvPr>
        </p:nvSpPr>
        <p:spPr/>
        <p:txBody>
          <a:bodyPr>
            <a:normAutofit/>
          </a:bodyPr>
          <a:lstStyle/>
          <a:p>
            <a:r>
              <a:rPr lang="en-US" sz="7200" dirty="0">
                <a:solidFill>
                  <a:schemeClr val="bg1"/>
                </a:solidFill>
                <a:latin typeface="Reckless" pitchFamily="2" charset="77"/>
              </a:rPr>
              <a:t>Thank you!</a:t>
            </a:r>
          </a:p>
        </p:txBody>
      </p:sp>
    </p:spTree>
    <p:extLst>
      <p:ext uri="{BB962C8B-B14F-4D97-AF65-F5344CB8AC3E}">
        <p14:creationId xmlns:p14="http://schemas.microsoft.com/office/powerpoint/2010/main" val="1251650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0793BA-49AF-6242-82E2-4F32209614A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Objectives	</a:t>
            </a:r>
          </a:p>
        </p:txBody>
      </p:sp>
      <p:sp>
        <p:nvSpPr>
          <p:cNvPr id="5" name="Content Placeholder 4">
            <a:extLst>
              <a:ext uri="{FF2B5EF4-FFF2-40B4-BE49-F238E27FC236}">
                <a16:creationId xmlns:a16="http://schemas.microsoft.com/office/drawing/2014/main" id="{EDAEF880-D59E-7A41-BFB1-3014860A5F55}"/>
              </a:ext>
            </a:extLst>
          </p:cNvPr>
          <p:cNvSpPr>
            <a:spLocks noGrp="1"/>
          </p:cNvSpPr>
          <p:nvPr>
            <p:ph sz="half" idx="1"/>
          </p:nvPr>
        </p:nvSpPr>
        <p:spPr/>
        <p:txBody>
          <a:bodyPr/>
          <a:lstStyle/>
          <a:p>
            <a:pPr marL="342900" indent="-342900"/>
            <a:r>
              <a:rPr lang="en-US" dirty="0">
                <a:latin typeface="Arial" panose="020B0604020202020204" pitchFamily="34" charset="0"/>
                <a:cs typeface="Arial" panose="020B0604020202020204" pitchFamily="34" charset="0"/>
              </a:rPr>
              <a:t>Multiplicity of DM</a:t>
            </a:r>
          </a:p>
          <a:p>
            <a:pPr marL="342900" indent="-342900"/>
            <a:r>
              <a:rPr lang="en-US" dirty="0" err="1">
                <a:latin typeface="Arial" panose="020B0604020202020204" pitchFamily="34" charset="0"/>
                <a:cs typeface="Arial" panose="020B0604020202020204" pitchFamily="34" charset="0"/>
              </a:rPr>
              <a:t>BioPsychoSocial</a:t>
            </a:r>
            <a:r>
              <a:rPr lang="en-US" dirty="0">
                <a:latin typeface="Arial" panose="020B0604020202020204" pitchFamily="34" charset="0"/>
                <a:cs typeface="Arial" panose="020B0604020202020204" pitchFamily="34" charset="0"/>
              </a:rPr>
              <a:t> Approach</a:t>
            </a:r>
          </a:p>
          <a:p>
            <a:pPr marL="342900" indent="-342900"/>
            <a:r>
              <a:rPr lang="en-US" dirty="0">
                <a:latin typeface="Arial" panose="020B0604020202020204" pitchFamily="34" charset="0"/>
                <a:cs typeface="Arial" panose="020B0604020202020204" pitchFamily="34" charset="0"/>
              </a:rPr>
              <a:t>DM Experience</a:t>
            </a:r>
          </a:p>
          <a:p>
            <a:pPr marL="342900" indent="-342900"/>
            <a:r>
              <a:rPr lang="en-US" dirty="0">
                <a:latin typeface="Arial" panose="020B0604020202020204" pitchFamily="34" charset="0"/>
                <a:cs typeface="Arial" panose="020B0604020202020204" pitchFamily="34" charset="0"/>
              </a:rPr>
              <a:t>Strategies to promote emotional wellness and empowerment </a:t>
            </a:r>
          </a:p>
        </p:txBody>
      </p:sp>
      <p:pic>
        <p:nvPicPr>
          <p:cNvPr id="3074" name="Picture 2" descr="magnification">
            <a:extLst>
              <a:ext uri="{FF2B5EF4-FFF2-40B4-BE49-F238E27FC236}">
                <a16:creationId xmlns:a16="http://schemas.microsoft.com/office/drawing/2014/main" id="{0CD18D74-91B7-BB43-B4D5-4CE0E864D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334" y="681037"/>
            <a:ext cx="5805898" cy="531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99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F4E761-2BB0-054F-8EDD-05C1AA81AD9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The Multiplicity of DM</a:t>
            </a:r>
          </a:p>
        </p:txBody>
      </p:sp>
      <p:sp>
        <p:nvSpPr>
          <p:cNvPr id="3" name="Content Placeholder 2">
            <a:extLst>
              <a:ext uri="{FF2B5EF4-FFF2-40B4-BE49-F238E27FC236}">
                <a16:creationId xmlns:a16="http://schemas.microsoft.com/office/drawing/2014/main" id="{7AA1DF9B-2010-4A44-8710-8B920015097E}"/>
              </a:ext>
            </a:extLst>
          </p:cNvPr>
          <p:cNvSpPr>
            <a:spLocks noGrp="1"/>
          </p:cNvSpPr>
          <p:nvPr>
            <p:ph sz="half" idx="1"/>
          </p:nvPr>
        </p:nvSpPr>
        <p:spPr/>
        <p:txBody>
          <a:bodyPr/>
          <a:lstStyle/>
          <a:p>
            <a:r>
              <a:rPr lang="en-US" dirty="0">
                <a:latin typeface="Arial" panose="020B0604020202020204" pitchFamily="34" charset="0"/>
                <a:cs typeface="Arial" panose="020B0604020202020204" pitchFamily="34" charset="0"/>
              </a:rPr>
              <a:t>Stakeholders</a:t>
            </a:r>
          </a:p>
          <a:p>
            <a:r>
              <a:rPr lang="en-US" dirty="0">
                <a:latin typeface="Arial" panose="020B0604020202020204" pitchFamily="34" charset="0"/>
                <a:cs typeface="Arial" panose="020B0604020202020204" pitchFamily="34" charset="0"/>
              </a:rPr>
              <a:t>CDM, DM1, DM2</a:t>
            </a:r>
          </a:p>
          <a:p>
            <a:r>
              <a:rPr lang="en-US" dirty="0">
                <a:latin typeface="Arial" panose="020B0604020202020204" pitchFamily="34" charset="0"/>
                <a:cs typeface="Arial" panose="020B0604020202020204" pitchFamily="34" charset="0"/>
              </a:rPr>
              <a:t>Symptoms</a:t>
            </a:r>
          </a:p>
          <a:p>
            <a:r>
              <a:rPr lang="en-US" dirty="0">
                <a:latin typeface="Arial" panose="020B0604020202020204" pitchFamily="34" charset="0"/>
                <a:cs typeface="Arial" panose="020B0604020202020204" pitchFamily="34" charset="0"/>
              </a:rPr>
              <a:t>Impact on function</a:t>
            </a:r>
          </a:p>
          <a:p>
            <a:r>
              <a:rPr lang="en-US" dirty="0">
                <a:latin typeface="Arial" panose="020B0604020202020204" pitchFamily="34" charset="0"/>
                <a:cs typeface="Arial" panose="020B0604020202020204" pitchFamily="34" charset="0"/>
              </a:rPr>
              <a:t>Symptom management</a:t>
            </a:r>
          </a:p>
          <a:p>
            <a:r>
              <a:rPr lang="en-US" dirty="0">
                <a:latin typeface="Arial" panose="020B0604020202020204" pitchFamily="34" charset="0"/>
                <a:cs typeface="Arial" panose="020B0604020202020204" pitchFamily="34" charset="0"/>
              </a:rPr>
              <a:t>Changes</a:t>
            </a:r>
          </a:p>
          <a:p>
            <a:r>
              <a:rPr lang="en-US" dirty="0">
                <a:latin typeface="Arial" panose="020B0604020202020204" pitchFamily="34" charset="0"/>
                <a:cs typeface="Arial" panose="020B0604020202020204" pitchFamily="34" charset="0"/>
              </a:rPr>
              <a:t>DM Experiences</a:t>
            </a:r>
          </a:p>
          <a:p>
            <a:endParaRPr lang="en-US" dirty="0"/>
          </a:p>
        </p:txBody>
      </p:sp>
      <p:pic>
        <p:nvPicPr>
          <p:cNvPr id="9" name="Picture 8">
            <a:extLst>
              <a:ext uri="{FF2B5EF4-FFF2-40B4-BE49-F238E27FC236}">
                <a16:creationId xmlns:a16="http://schemas.microsoft.com/office/drawing/2014/main" id="{A2C209C2-620F-EF4B-9308-2079EC511360}"/>
              </a:ext>
            </a:extLst>
          </p:cNvPr>
          <p:cNvPicPr>
            <a:picLocks noChangeAspect="1"/>
          </p:cNvPicPr>
          <p:nvPr/>
        </p:nvPicPr>
        <p:blipFill>
          <a:blip r:embed="rId2"/>
          <a:stretch>
            <a:fillRect/>
          </a:stretch>
        </p:blipFill>
        <p:spPr>
          <a:xfrm>
            <a:off x="5579533" y="1983052"/>
            <a:ext cx="5894670" cy="4036483"/>
          </a:xfrm>
          <a:prstGeom prst="rect">
            <a:avLst/>
          </a:prstGeom>
        </p:spPr>
      </p:pic>
    </p:spTree>
    <p:extLst>
      <p:ext uri="{BB962C8B-B14F-4D97-AF65-F5344CB8AC3E}">
        <p14:creationId xmlns:p14="http://schemas.microsoft.com/office/powerpoint/2010/main" val="1794966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DC3884-7D20-544C-B0AB-FB2701B55648}"/>
              </a:ext>
            </a:extLst>
          </p:cNvPr>
          <p:cNvSpPr>
            <a:spLocks noGrp="1"/>
          </p:cNvSpPr>
          <p:nvPr>
            <p:ph type="title"/>
          </p:nvPr>
        </p:nvSpPr>
        <p:spPr>
          <a:xfrm>
            <a:off x="838200" y="481806"/>
            <a:ext cx="10515600" cy="1325563"/>
          </a:xfrm>
        </p:spPr>
        <p:txBody>
          <a:bodyPr/>
          <a:lstStyle/>
          <a:p>
            <a:r>
              <a:rPr lang="en-US" dirty="0">
                <a:latin typeface="Arial" panose="020B0604020202020204" pitchFamily="34" charset="0"/>
                <a:cs typeface="Arial" panose="020B0604020202020204" pitchFamily="34" charset="0"/>
              </a:rPr>
              <a:t>Stakeholders	</a:t>
            </a:r>
          </a:p>
        </p:txBody>
      </p:sp>
      <p:sp>
        <p:nvSpPr>
          <p:cNvPr id="6" name="Content Placeholder 3">
            <a:extLst>
              <a:ext uri="{FF2B5EF4-FFF2-40B4-BE49-F238E27FC236}">
                <a16:creationId xmlns:a16="http://schemas.microsoft.com/office/drawing/2014/main" id="{D5E683E9-29B7-F745-AA9E-2CFE9525E5DC}"/>
              </a:ext>
            </a:extLst>
          </p:cNvPr>
          <p:cNvSpPr txBox="1">
            <a:spLocks/>
          </p:cNvSpPr>
          <p:nvPr/>
        </p:nvSpPr>
        <p:spPr>
          <a:xfrm>
            <a:off x="838200" y="1825625"/>
            <a:ext cx="5181600"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Post Grotesk Book" panose="02000000000000000000" pitchFamily="2" charset="77"/>
                <a:ea typeface="Post Grotesk Book" panose="02000000000000000000" pitchFamily="2" charset="77"/>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Post Grotesk Book" panose="02000000000000000000" pitchFamily="2" charset="77"/>
                <a:ea typeface="Post Grotesk Book" panose="02000000000000000000" pitchFamily="2" charset="77"/>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st Grotesk Book" panose="02000000000000000000" pitchFamily="2" charset="77"/>
                <a:ea typeface="Post Grotesk Book" panose="02000000000000000000" pitchFamily="2" charset="77"/>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st Grotesk Book" panose="02000000000000000000" pitchFamily="2" charset="77"/>
                <a:ea typeface="Post Grotesk Book" panose="02000000000000000000" pitchFamily="2" charset="77"/>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st Grotesk Book" panose="02000000000000000000" pitchFamily="2" charset="77"/>
                <a:ea typeface="Post Grotesk Book" panose="02000000000000000000" pitchFamily="2" charset="77"/>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Cognitive</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Partner/Spouse</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Child</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Parents</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Siblings</a:t>
            </a:r>
          </a:p>
          <a:p>
            <a:pPr marL="514350" indent="-514350">
              <a:buFont typeface="Arial" panose="020B0604020202020204" pitchFamily="34" charset="0"/>
              <a:buChar char="•"/>
            </a:pPr>
            <a:r>
              <a:rPr lang="en-US" sz="2800" dirty="0">
                <a:latin typeface="Arial" panose="020B0604020202020204" pitchFamily="34" charset="0"/>
                <a:cs typeface="Arial" panose="020B0604020202020204" pitchFamily="34" charset="0"/>
              </a:rPr>
              <a:t>Other family</a:t>
            </a:r>
          </a:p>
        </p:txBody>
      </p:sp>
      <p:sp>
        <p:nvSpPr>
          <p:cNvPr id="7" name="Content Placeholder 2">
            <a:extLst>
              <a:ext uri="{FF2B5EF4-FFF2-40B4-BE49-F238E27FC236}">
                <a16:creationId xmlns:a16="http://schemas.microsoft.com/office/drawing/2014/main" id="{50390F21-8EC0-DD4C-AD78-E3E9A7BFEB69}"/>
              </a:ext>
            </a:extLst>
          </p:cNvPr>
          <p:cNvSpPr txBox="1">
            <a:spLocks/>
          </p:cNvSpPr>
          <p:nvPr/>
        </p:nvSpPr>
        <p:spPr>
          <a:xfrm>
            <a:off x="6172200" y="1825625"/>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Caregivers</a:t>
            </a:r>
          </a:p>
          <a:p>
            <a:r>
              <a:rPr lang="en-US" dirty="0">
                <a:latin typeface="Arial" panose="020B0604020202020204" pitchFamily="34" charset="0"/>
                <a:cs typeface="Arial" panose="020B0604020202020204" pitchFamily="34" charset="0"/>
              </a:rPr>
              <a:t>Friends</a:t>
            </a:r>
          </a:p>
          <a:p>
            <a:r>
              <a:rPr lang="en-US" dirty="0">
                <a:latin typeface="Arial" panose="020B0604020202020204" pitchFamily="34" charset="0"/>
                <a:cs typeface="Arial" panose="020B0604020202020204" pitchFamily="34" charset="0"/>
              </a:rPr>
              <a:t>Co-workers</a:t>
            </a:r>
          </a:p>
          <a:p>
            <a:r>
              <a:rPr lang="en-US" dirty="0">
                <a:latin typeface="Arial" panose="020B0604020202020204" pitchFamily="34" charset="0"/>
                <a:cs typeface="Arial" panose="020B0604020202020204" pitchFamily="34" charset="0"/>
              </a:rPr>
              <a:t>Medical team</a:t>
            </a:r>
          </a:p>
          <a:p>
            <a:r>
              <a:rPr lang="en-US" dirty="0">
                <a:latin typeface="Arial" panose="020B0604020202020204" pitchFamily="34" charset="0"/>
                <a:cs typeface="Arial" panose="020B0604020202020204" pitchFamily="34" charset="0"/>
              </a:rPr>
              <a:t>Neighbors</a:t>
            </a:r>
          </a:p>
          <a:p>
            <a:r>
              <a:rPr lang="en-US" dirty="0">
                <a:latin typeface="Arial" panose="020B0604020202020204" pitchFamily="34" charset="0"/>
                <a:cs typeface="Arial" panose="020B0604020202020204" pitchFamily="34" charset="0"/>
              </a:rPr>
              <a:t>Schoolmates</a:t>
            </a:r>
          </a:p>
          <a:p>
            <a:endParaRPr lang="en-US" dirty="0">
              <a:latin typeface="Arial" panose="020B0604020202020204" pitchFamily="34" charset="0"/>
              <a:cs typeface="Arial" panose="020B0604020202020204" pitchFamily="34" charset="0"/>
            </a:endParaRPr>
          </a:p>
        </p:txBody>
      </p:sp>
      <p:pic>
        <p:nvPicPr>
          <p:cNvPr id="2050" name="Picture 2" descr="https://i0.wp.com/uppernorwoodlibraryhub.org/wp-content/uploads/2017/03/community.png?resize=705%2C238&amp;ssl=1">
            <a:extLst>
              <a:ext uri="{FF2B5EF4-FFF2-40B4-BE49-F238E27FC236}">
                <a16:creationId xmlns:a16="http://schemas.microsoft.com/office/drawing/2014/main" id="{AF7409B1-8D64-3C4F-88DB-E8B079529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67" y="4935183"/>
            <a:ext cx="7814733" cy="174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8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E5E8F8-554F-BE4E-943E-5F470B0FAD4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DM Type</a:t>
            </a:r>
          </a:p>
        </p:txBody>
      </p:sp>
      <p:sp>
        <p:nvSpPr>
          <p:cNvPr id="7" name="TextBox 6">
            <a:extLst>
              <a:ext uri="{FF2B5EF4-FFF2-40B4-BE49-F238E27FC236}">
                <a16:creationId xmlns:a16="http://schemas.microsoft.com/office/drawing/2014/main" id="{C71D7121-E5B6-8049-A3F1-FD71ABF800E2}"/>
              </a:ext>
            </a:extLst>
          </p:cNvPr>
          <p:cNvSpPr txBox="1"/>
          <p:nvPr/>
        </p:nvSpPr>
        <p:spPr>
          <a:xfrm>
            <a:off x="863975" y="4326964"/>
            <a:ext cx="572844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ea typeface="Post Grotesk Book" panose="02000000000000000000" pitchFamily="2" charset="77"/>
                <a:cs typeface="Arial" panose="020B0604020202020204" pitchFamily="34" charset="0"/>
              </a:rPr>
              <a:t>Age spectrum across types</a:t>
            </a:r>
          </a:p>
          <a:p>
            <a:pPr marL="285750" indent="-285750">
              <a:buFont typeface="Arial" panose="020B0604020202020204" pitchFamily="34" charset="0"/>
              <a:buChar char="•"/>
            </a:pPr>
            <a:r>
              <a:rPr lang="en-US" sz="2400" dirty="0">
                <a:latin typeface="Arial" panose="020B0604020202020204" pitchFamily="34" charset="0"/>
                <a:ea typeface="Post Grotesk Book" panose="02000000000000000000" pitchFamily="2" charset="77"/>
                <a:cs typeface="Arial" panose="020B0604020202020204" pitchFamily="34" charset="0"/>
              </a:rPr>
              <a:t>Disease duration varies</a:t>
            </a:r>
          </a:p>
        </p:txBody>
      </p:sp>
      <p:grpSp>
        <p:nvGrpSpPr>
          <p:cNvPr id="10" name="Group 9">
            <a:extLst>
              <a:ext uri="{FF2B5EF4-FFF2-40B4-BE49-F238E27FC236}">
                <a16:creationId xmlns:a16="http://schemas.microsoft.com/office/drawing/2014/main" id="{FF8FAD64-4829-9740-889D-727EFF3C594D}"/>
              </a:ext>
            </a:extLst>
          </p:cNvPr>
          <p:cNvGrpSpPr/>
          <p:nvPr/>
        </p:nvGrpSpPr>
        <p:grpSpPr>
          <a:xfrm>
            <a:off x="4374777" y="2248269"/>
            <a:ext cx="3032438" cy="1593993"/>
            <a:chOff x="4070970" y="1768147"/>
            <a:chExt cx="3032438" cy="1593993"/>
          </a:xfrm>
        </p:grpSpPr>
        <p:sp>
          <p:nvSpPr>
            <p:cNvPr id="8" name="Subtitle 2">
              <a:extLst>
                <a:ext uri="{FF2B5EF4-FFF2-40B4-BE49-F238E27FC236}">
                  <a16:creationId xmlns:a16="http://schemas.microsoft.com/office/drawing/2014/main" id="{27B8F542-F352-8648-8C4A-F498E04D34D2}"/>
                </a:ext>
              </a:extLst>
            </p:cNvPr>
            <p:cNvSpPr txBox="1">
              <a:spLocks/>
            </p:cNvSpPr>
            <p:nvPr/>
          </p:nvSpPr>
          <p:spPr>
            <a:xfrm>
              <a:off x="4070970" y="1811956"/>
              <a:ext cx="3032438" cy="1550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7200" dirty="0">
                  <a:latin typeface="Arial" panose="020B0604020202020204" pitchFamily="34" charset="0"/>
                  <a:ea typeface="Post Grotesk Book" panose="02000000000000000000" pitchFamily="2" charset="77"/>
                  <a:cs typeface="Arial" panose="020B0604020202020204" pitchFamily="34" charset="0"/>
                </a:rPr>
                <a:t>DM1</a:t>
              </a:r>
            </a:p>
          </p:txBody>
        </p:sp>
        <p:cxnSp>
          <p:nvCxnSpPr>
            <p:cNvPr id="15" name="Straight Connector 14">
              <a:extLst>
                <a:ext uri="{FF2B5EF4-FFF2-40B4-BE49-F238E27FC236}">
                  <a16:creationId xmlns:a16="http://schemas.microsoft.com/office/drawing/2014/main" id="{135C1470-B0A2-994D-A040-D9177DDE165D}"/>
                </a:ext>
              </a:extLst>
            </p:cNvPr>
            <p:cNvCxnSpPr/>
            <p:nvPr/>
          </p:nvCxnSpPr>
          <p:spPr>
            <a:xfrm>
              <a:off x="4070970" y="1768147"/>
              <a:ext cx="2840818"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9730AF2-EB5F-284E-9D37-CF568C9E17F3}"/>
              </a:ext>
            </a:extLst>
          </p:cNvPr>
          <p:cNvGrpSpPr/>
          <p:nvPr/>
        </p:nvGrpSpPr>
        <p:grpSpPr>
          <a:xfrm>
            <a:off x="8112689" y="2248269"/>
            <a:ext cx="3814610" cy="1593993"/>
            <a:chOff x="7808882" y="1768147"/>
            <a:chExt cx="3814610" cy="1593993"/>
          </a:xfrm>
        </p:grpSpPr>
        <p:sp>
          <p:nvSpPr>
            <p:cNvPr id="9" name="Subtitle 2">
              <a:extLst>
                <a:ext uri="{FF2B5EF4-FFF2-40B4-BE49-F238E27FC236}">
                  <a16:creationId xmlns:a16="http://schemas.microsoft.com/office/drawing/2014/main" id="{91F690CD-9252-D041-A234-7F9FE2079623}"/>
                </a:ext>
              </a:extLst>
            </p:cNvPr>
            <p:cNvSpPr txBox="1">
              <a:spLocks/>
            </p:cNvSpPr>
            <p:nvPr/>
          </p:nvSpPr>
          <p:spPr>
            <a:xfrm>
              <a:off x="7808882" y="1811956"/>
              <a:ext cx="3814610" cy="1550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7200" dirty="0">
                  <a:latin typeface="Arial" panose="020B0604020202020204" pitchFamily="34" charset="0"/>
                  <a:ea typeface="Post Grotesk Book" panose="02000000000000000000" pitchFamily="2" charset="77"/>
                  <a:cs typeface="Arial" panose="020B0604020202020204" pitchFamily="34" charset="0"/>
                </a:rPr>
                <a:t>DM2</a:t>
              </a:r>
            </a:p>
          </p:txBody>
        </p:sp>
        <p:cxnSp>
          <p:nvCxnSpPr>
            <p:cNvPr id="17" name="Straight Connector 16">
              <a:extLst>
                <a:ext uri="{FF2B5EF4-FFF2-40B4-BE49-F238E27FC236}">
                  <a16:creationId xmlns:a16="http://schemas.microsoft.com/office/drawing/2014/main" id="{854E0506-AE76-EE41-B0A1-B6A0310451B8}"/>
                </a:ext>
              </a:extLst>
            </p:cNvPr>
            <p:cNvCxnSpPr>
              <a:cxnSpLocks/>
            </p:cNvCxnSpPr>
            <p:nvPr/>
          </p:nvCxnSpPr>
          <p:spPr>
            <a:xfrm>
              <a:off x="7822699" y="1768147"/>
              <a:ext cx="3257677"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4BED959-93CA-9045-80B3-85093E9DE29A}"/>
              </a:ext>
            </a:extLst>
          </p:cNvPr>
          <p:cNvGrpSpPr/>
          <p:nvPr/>
        </p:nvGrpSpPr>
        <p:grpSpPr>
          <a:xfrm>
            <a:off x="838200" y="2248269"/>
            <a:ext cx="2787031" cy="1593986"/>
            <a:chOff x="534393" y="1768147"/>
            <a:chExt cx="2787031" cy="1593986"/>
          </a:xfrm>
        </p:grpSpPr>
        <p:sp>
          <p:nvSpPr>
            <p:cNvPr id="11" name="Subtitle 2">
              <a:extLst>
                <a:ext uri="{FF2B5EF4-FFF2-40B4-BE49-F238E27FC236}">
                  <a16:creationId xmlns:a16="http://schemas.microsoft.com/office/drawing/2014/main" id="{6F8522F3-F041-8B47-8746-C9A00D81327A}"/>
                </a:ext>
              </a:extLst>
            </p:cNvPr>
            <p:cNvSpPr txBox="1">
              <a:spLocks/>
            </p:cNvSpPr>
            <p:nvPr/>
          </p:nvSpPr>
          <p:spPr>
            <a:xfrm>
              <a:off x="560168" y="1811956"/>
              <a:ext cx="2761256" cy="1550177"/>
            </a:xfrm>
            <a:prstGeom prst="rect">
              <a:avLst/>
            </a:prstGeom>
            <a:ln w="254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7200" dirty="0">
                  <a:latin typeface="Arial" panose="020B0604020202020204" pitchFamily="34" charset="0"/>
                  <a:ea typeface="Post Grotesk Book" panose="02000000000000000000" pitchFamily="2" charset="77"/>
                  <a:cs typeface="Arial" panose="020B0604020202020204" pitchFamily="34" charset="0"/>
                </a:rPr>
                <a:t>CDM</a:t>
              </a:r>
            </a:p>
          </p:txBody>
        </p:sp>
        <p:cxnSp>
          <p:nvCxnSpPr>
            <p:cNvPr id="19" name="Straight Connector 18">
              <a:extLst>
                <a:ext uri="{FF2B5EF4-FFF2-40B4-BE49-F238E27FC236}">
                  <a16:creationId xmlns:a16="http://schemas.microsoft.com/office/drawing/2014/main" id="{49DB3329-801F-154C-A983-796D1288BC25}"/>
                </a:ext>
              </a:extLst>
            </p:cNvPr>
            <p:cNvCxnSpPr>
              <a:cxnSpLocks/>
            </p:cNvCxnSpPr>
            <p:nvPr/>
          </p:nvCxnSpPr>
          <p:spPr>
            <a:xfrm>
              <a:off x="534393" y="1768147"/>
              <a:ext cx="2477748"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2545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C4D2-75CA-114C-94D8-186EEA8373C5}"/>
              </a:ext>
            </a:extLst>
          </p:cNvPr>
          <p:cNvSpPr>
            <a:spLocks noGrp="1"/>
          </p:cNvSpPr>
          <p:nvPr>
            <p:ph type="title"/>
          </p:nvPr>
        </p:nvSpPr>
        <p:spPr>
          <a:xfrm>
            <a:off x="838200" y="193046"/>
            <a:ext cx="10515600" cy="1325563"/>
          </a:xfrm>
        </p:spPr>
        <p:txBody>
          <a:bodyPr/>
          <a:lstStyle/>
          <a:p>
            <a:r>
              <a:rPr lang="en-US" dirty="0">
                <a:latin typeface="Arial" panose="020B0604020202020204" pitchFamily="34" charset="0"/>
                <a:cs typeface="Arial" panose="020B0604020202020204" pitchFamily="34" charset="0"/>
              </a:rPr>
              <a:t>Symptoms</a:t>
            </a:r>
            <a:endParaRPr lang="en-US" dirty="0"/>
          </a:p>
        </p:txBody>
      </p:sp>
      <p:sp>
        <p:nvSpPr>
          <p:cNvPr id="12" name="Content Placeholder 3">
            <a:extLst>
              <a:ext uri="{FF2B5EF4-FFF2-40B4-BE49-F238E27FC236}">
                <a16:creationId xmlns:a16="http://schemas.microsoft.com/office/drawing/2014/main" id="{F474ED34-CB2B-2F42-A827-1408D6DE745F}"/>
              </a:ext>
            </a:extLst>
          </p:cNvPr>
          <p:cNvSpPr>
            <a:spLocks noGrp="1"/>
          </p:cNvSpPr>
          <p:nvPr>
            <p:ph sz="half" idx="1"/>
          </p:nvPr>
        </p:nvSpPr>
        <p:spPr>
          <a:xfrm>
            <a:off x="1836821" y="1512799"/>
            <a:ext cx="3866147" cy="4351338"/>
          </a:xfrm>
        </p:spPr>
        <p:txBody>
          <a:bodyPr/>
          <a:lstStyle/>
          <a:p>
            <a:r>
              <a:rPr lang="en-US" dirty="0">
                <a:latin typeface="Arial" panose="020B0604020202020204" pitchFamily="34" charset="0"/>
                <a:cs typeface="Arial" panose="020B0604020202020204" pitchFamily="34" charset="0"/>
              </a:rPr>
              <a:t>Physical</a:t>
            </a:r>
          </a:p>
          <a:p>
            <a:pPr lvl="1"/>
            <a:r>
              <a:rPr lang="en-US" sz="2000" dirty="0">
                <a:latin typeface="Arial" panose="020B0604020202020204" pitchFamily="34" charset="0"/>
                <a:cs typeface="Arial" panose="020B0604020202020204" pitchFamily="34" charset="0"/>
              </a:rPr>
              <a:t>alertness</a:t>
            </a:r>
          </a:p>
          <a:p>
            <a:pPr lvl="1"/>
            <a:r>
              <a:rPr lang="en-US" sz="2000" dirty="0">
                <a:latin typeface="Arial" panose="020B0604020202020204" pitchFamily="34" charset="0"/>
                <a:cs typeface="Arial" panose="020B0604020202020204" pitchFamily="34" charset="0"/>
              </a:rPr>
              <a:t>brain structure</a:t>
            </a:r>
          </a:p>
          <a:p>
            <a:pPr lvl="1"/>
            <a:r>
              <a:rPr lang="en-US" sz="2000" dirty="0">
                <a:latin typeface="Arial" panose="020B0604020202020204" pitchFamily="34" charset="0"/>
                <a:cs typeface="Arial" panose="020B0604020202020204" pitchFamily="34" charset="0"/>
              </a:rPr>
              <a:t>blood pressure</a:t>
            </a:r>
          </a:p>
          <a:p>
            <a:pPr lvl="1"/>
            <a:r>
              <a:rPr lang="en-US" sz="2000" dirty="0">
                <a:latin typeface="Arial" panose="020B0604020202020204" pitchFamily="34" charset="0"/>
                <a:cs typeface="Arial" panose="020B0604020202020204" pitchFamily="34" charset="0"/>
              </a:rPr>
              <a:t>cardiac</a:t>
            </a:r>
          </a:p>
          <a:p>
            <a:pPr lvl="1"/>
            <a:r>
              <a:rPr lang="en-US" sz="2000" dirty="0">
                <a:latin typeface="Arial" panose="020B0604020202020204" pitchFamily="34" charset="0"/>
                <a:cs typeface="Arial" panose="020B0604020202020204" pitchFamily="34" charset="0"/>
              </a:rPr>
              <a:t>GI</a:t>
            </a:r>
          </a:p>
          <a:p>
            <a:pPr lvl="1"/>
            <a:r>
              <a:rPr lang="en-US" sz="2000" dirty="0">
                <a:latin typeface="Arial" panose="020B0604020202020204" pitchFamily="34" charset="0"/>
                <a:cs typeface="Arial" panose="020B0604020202020204" pitchFamily="34" charset="0"/>
              </a:rPr>
              <a:t>muscle</a:t>
            </a:r>
          </a:p>
          <a:p>
            <a:pPr lvl="1"/>
            <a:r>
              <a:rPr lang="en-US" sz="2000" dirty="0">
                <a:latin typeface="Arial" panose="020B0604020202020204" pitchFamily="34" charset="0"/>
                <a:cs typeface="Arial" panose="020B0604020202020204" pitchFamily="34" charset="0"/>
              </a:rPr>
              <a:t>myotonia</a:t>
            </a:r>
          </a:p>
          <a:p>
            <a:pPr lvl="1"/>
            <a:r>
              <a:rPr lang="en-US" sz="2000" dirty="0">
                <a:latin typeface="Arial" panose="020B0604020202020204" pitchFamily="34" charset="0"/>
                <a:cs typeface="Arial" panose="020B0604020202020204" pitchFamily="34" charset="0"/>
              </a:rPr>
              <a:t>ocular</a:t>
            </a:r>
          </a:p>
          <a:p>
            <a:pPr lvl="1"/>
            <a:r>
              <a:rPr lang="en-US" sz="2000" dirty="0">
                <a:latin typeface="Arial" panose="020B0604020202020204" pitchFamily="34" charset="0"/>
                <a:cs typeface="Arial" panose="020B0604020202020204" pitchFamily="34" charset="0"/>
              </a:rPr>
              <a:t>pain</a:t>
            </a:r>
          </a:p>
          <a:p>
            <a:pPr lvl="1"/>
            <a:r>
              <a:rPr lang="en-US" sz="2000" dirty="0">
                <a:latin typeface="Arial" panose="020B0604020202020204" pitchFamily="34" charset="0"/>
                <a:cs typeface="Arial" panose="020B0604020202020204" pitchFamily="34" charset="0"/>
              </a:rPr>
              <a:t>physical appearance </a:t>
            </a:r>
          </a:p>
          <a:p>
            <a:pPr lvl="1"/>
            <a:r>
              <a:rPr lang="en-US" sz="2000" dirty="0">
                <a:latin typeface="Arial" panose="020B0604020202020204" pitchFamily="34" charset="0"/>
                <a:cs typeface="Arial" panose="020B0604020202020204" pitchFamily="34" charset="0"/>
              </a:rPr>
              <a:t>respiratory</a:t>
            </a:r>
          </a:p>
          <a:p>
            <a:pPr lvl="1"/>
            <a:r>
              <a:rPr lang="en-US" sz="2000" dirty="0">
                <a:latin typeface="Arial" panose="020B0604020202020204" pitchFamily="34" charset="0"/>
                <a:cs typeface="Arial" panose="020B0604020202020204" pitchFamily="34" charset="0"/>
              </a:rPr>
              <a:t>sleep</a:t>
            </a:r>
          </a:p>
        </p:txBody>
      </p:sp>
      <p:sp>
        <p:nvSpPr>
          <p:cNvPr id="13" name="Content Placeholder 4">
            <a:extLst>
              <a:ext uri="{FF2B5EF4-FFF2-40B4-BE49-F238E27FC236}">
                <a16:creationId xmlns:a16="http://schemas.microsoft.com/office/drawing/2014/main" id="{580E6765-44D1-7944-A951-CE2B6AC66939}"/>
              </a:ext>
            </a:extLst>
          </p:cNvPr>
          <p:cNvSpPr>
            <a:spLocks noGrp="1"/>
          </p:cNvSpPr>
          <p:nvPr>
            <p:ph sz="half" idx="2"/>
          </p:nvPr>
        </p:nvSpPr>
        <p:spPr>
          <a:xfrm>
            <a:off x="6172200" y="1512799"/>
            <a:ext cx="5181600" cy="4351338"/>
          </a:xfrm>
        </p:spPr>
        <p:txBody>
          <a:bodyPr/>
          <a:lstStyle/>
          <a:p>
            <a:r>
              <a:rPr lang="en-US" dirty="0">
                <a:latin typeface="Arial" panose="020B0604020202020204" pitchFamily="34" charset="0"/>
                <a:cs typeface="Arial" panose="020B0604020202020204" pitchFamily="34" charset="0"/>
              </a:rPr>
              <a:t>Cognitive</a:t>
            </a:r>
          </a:p>
          <a:p>
            <a:pPr lvl="1"/>
            <a:r>
              <a:rPr lang="en-US" sz="2000" dirty="0">
                <a:latin typeface="Arial" panose="020B0604020202020204" pitchFamily="34" charset="0"/>
                <a:cs typeface="Arial" panose="020B0604020202020204" pitchFamily="34" charset="0"/>
              </a:rPr>
              <a:t>attention</a:t>
            </a:r>
          </a:p>
          <a:p>
            <a:pPr lvl="1"/>
            <a:r>
              <a:rPr lang="en-US" sz="2000" dirty="0">
                <a:latin typeface="Arial" panose="020B0604020202020204" pitchFamily="34" charset="0"/>
                <a:cs typeface="Arial" panose="020B0604020202020204" pitchFamily="34" charset="0"/>
              </a:rPr>
              <a:t>concentration</a:t>
            </a:r>
          </a:p>
          <a:p>
            <a:pPr lvl="1"/>
            <a:r>
              <a:rPr lang="en-US" sz="2000" dirty="0">
                <a:latin typeface="Arial" panose="020B0604020202020204" pitchFamily="34" charset="0"/>
                <a:cs typeface="Arial" panose="020B0604020202020204" pitchFamily="34" charset="0"/>
              </a:rPr>
              <a:t>developmental delay</a:t>
            </a:r>
          </a:p>
          <a:p>
            <a:pPr lvl="1"/>
            <a:r>
              <a:rPr lang="en-US" sz="2000" dirty="0">
                <a:latin typeface="Arial" panose="020B0604020202020204" pitchFamily="34" charset="0"/>
                <a:cs typeface="Arial" panose="020B0604020202020204" pitchFamily="34" charset="0"/>
              </a:rPr>
              <a:t>executive function</a:t>
            </a:r>
          </a:p>
          <a:p>
            <a:pPr lvl="1"/>
            <a:r>
              <a:rPr lang="en-US" sz="2000" dirty="0">
                <a:latin typeface="Arial" panose="020B0604020202020204" pitchFamily="34" charset="0"/>
                <a:cs typeface="Arial" panose="020B0604020202020204" pitchFamily="34" charset="0"/>
              </a:rPr>
              <a:t>learning </a:t>
            </a:r>
          </a:p>
          <a:p>
            <a:pPr lvl="1"/>
            <a:r>
              <a:rPr lang="en-US" sz="2000" dirty="0">
                <a:latin typeface="Arial" panose="020B0604020202020204" pitchFamily="34" charset="0"/>
                <a:cs typeface="Arial" panose="020B0604020202020204" pitchFamily="34" charset="0"/>
              </a:rPr>
              <a:t>memory</a:t>
            </a:r>
          </a:p>
          <a:p>
            <a:pPr lvl="1"/>
            <a:r>
              <a:rPr lang="en-US" sz="2000" dirty="0">
                <a:latin typeface="Arial" panose="020B0604020202020204" pitchFamily="34" charset="0"/>
                <a:cs typeface="Arial" panose="020B0604020202020204" pitchFamily="34" charset="0"/>
              </a:rPr>
              <a:t>processing</a:t>
            </a:r>
          </a:p>
          <a:p>
            <a:pPr lvl="1"/>
            <a:r>
              <a:rPr lang="en-US" sz="2000" dirty="0">
                <a:latin typeface="Arial" panose="020B0604020202020204" pitchFamily="34" charset="0"/>
                <a:cs typeface="Arial" panose="020B0604020202020204" pitchFamily="34" charset="0"/>
              </a:rPr>
              <a:t>thoughts/perception</a:t>
            </a:r>
          </a:p>
          <a:p>
            <a:pPr lvl="1"/>
            <a:endParaRPr lang="en-US" dirty="0"/>
          </a:p>
        </p:txBody>
      </p:sp>
      <p:pic>
        <p:nvPicPr>
          <p:cNvPr id="14" name="Picture 13">
            <a:extLst>
              <a:ext uri="{FF2B5EF4-FFF2-40B4-BE49-F238E27FC236}">
                <a16:creationId xmlns:a16="http://schemas.microsoft.com/office/drawing/2014/main" id="{340951F7-92C1-2044-9AA9-9517DD3B9DB6}"/>
              </a:ext>
            </a:extLst>
          </p:cNvPr>
          <p:cNvPicPr>
            <a:picLocks noChangeAspect="1"/>
          </p:cNvPicPr>
          <p:nvPr/>
        </p:nvPicPr>
        <p:blipFill>
          <a:blip r:embed="rId3"/>
          <a:stretch>
            <a:fillRect/>
          </a:stretch>
        </p:blipFill>
        <p:spPr>
          <a:xfrm>
            <a:off x="9692802" y="4555067"/>
            <a:ext cx="1768715" cy="2002554"/>
          </a:xfrm>
          <a:prstGeom prst="rect">
            <a:avLst/>
          </a:prstGeom>
        </p:spPr>
      </p:pic>
    </p:spTree>
    <p:extLst>
      <p:ext uri="{BB962C8B-B14F-4D97-AF65-F5344CB8AC3E}">
        <p14:creationId xmlns:p14="http://schemas.microsoft.com/office/powerpoint/2010/main" val="137269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C4D2-75CA-114C-94D8-186EEA8373C5}"/>
              </a:ext>
            </a:extLst>
          </p:cNvPr>
          <p:cNvSpPr>
            <a:spLocks noGrp="1"/>
          </p:cNvSpPr>
          <p:nvPr>
            <p:ph type="title"/>
          </p:nvPr>
        </p:nvSpPr>
        <p:spPr>
          <a:xfrm>
            <a:off x="838200" y="193046"/>
            <a:ext cx="10515600" cy="1325563"/>
          </a:xfrm>
        </p:spPr>
        <p:txBody>
          <a:bodyPr/>
          <a:lstStyle/>
          <a:p>
            <a:r>
              <a:rPr lang="en-US" dirty="0">
                <a:latin typeface="Arial" panose="020B0604020202020204" pitchFamily="34" charset="0"/>
                <a:cs typeface="Arial" panose="020B0604020202020204" pitchFamily="34" charset="0"/>
              </a:rPr>
              <a:t>Symptoms</a:t>
            </a:r>
            <a:endParaRPr lang="en-US" dirty="0"/>
          </a:p>
        </p:txBody>
      </p:sp>
      <p:sp>
        <p:nvSpPr>
          <p:cNvPr id="9" name="Content Placeholder 3">
            <a:extLst>
              <a:ext uri="{FF2B5EF4-FFF2-40B4-BE49-F238E27FC236}">
                <a16:creationId xmlns:a16="http://schemas.microsoft.com/office/drawing/2014/main" id="{13EAF62F-3F09-7E43-B8AC-DCC970C92A94}"/>
              </a:ext>
            </a:extLst>
          </p:cNvPr>
          <p:cNvSpPr txBox="1">
            <a:spLocks/>
          </p:cNvSpPr>
          <p:nvPr/>
        </p:nvSpPr>
        <p:spPr>
          <a:xfrm>
            <a:off x="838200" y="1512799"/>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Psychological</a:t>
            </a:r>
          </a:p>
          <a:p>
            <a:pPr lvl="1"/>
            <a:r>
              <a:rPr lang="en-US">
                <a:latin typeface="Arial" panose="020B0604020202020204" pitchFamily="34" charset="0"/>
                <a:cs typeface="Arial" panose="020B0604020202020204" pitchFamily="34" charset="0"/>
              </a:rPr>
              <a:t>anxiety</a:t>
            </a:r>
          </a:p>
          <a:p>
            <a:pPr lvl="1"/>
            <a:r>
              <a:rPr lang="en-US">
                <a:latin typeface="Arial" panose="020B0604020202020204" pitchFamily="34" charset="0"/>
                <a:cs typeface="Arial" panose="020B0604020202020204" pitchFamily="34" charset="0"/>
              </a:rPr>
              <a:t>apathy</a:t>
            </a:r>
          </a:p>
          <a:p>
            <a:pPr lvl="1"/>
            <a:r>
              <a:rPr lang="en-US">
                <a:latin typeface="Arial" panose="020B0604020202020204" pitchFamily="34" charset="0"/>
                <a:cs typeface="Arial" panose="020B0604020202020204" pitchFamily="34" charset="0"/>
              </a:rPr>
              <a:t>ADHD</a:t>
            </a:r>
          </a:p>
          <a:p>
            <a:pPr lvl="1"/>
            <a:r>
              <a:rPr lang="en-US">
                <a:latin typeface="Arial" panose="020B0604020202020204" pitchFamily="34" charset="0"/>
                <a:cs typeface="Arial" panose="020B0604020202020204" pitchFamily="34" charset="0"/>
              </a:rPr>
              <a:t>autistic features</a:t>
            </a:r>
          </a:p>
          <a:p>
            <a:pPr lvl="1"/>
            <a:r>
              <a:rPr lang="en-US">
                <a:latin typeface="Arial" panose="020B0604020202020204" pitchFamily="34" charset="0"/>
                <a:cs typeface="Arial" panose="020B0604020202020204" pitchFamily="34" charset="0"/>
              </a:rPr>
              <a:t>communication</a:t>
            </a:r>
          </a:p>
          <a:p>
            <a:pPr lvl="1"/>
            <a:r>
              <a:rPr lang="en-US">
                <a:latin typeface="Arial" panose="020B0604020202020204" pitchFamily="34" charset="0"/>
                <a:cs typeface="Arial" panose="020B0604020202020204" pitchFamily="34" charset="0"/>
              </a:rPr>
              <a:t>depression</a:t>
            </a:r>
          </a:p>
          <a:p>
            <a:pPr lvl="1"/>
            <a:r>
              <a:rPr lang="en-US">
                <a:latin typeface="Arial" panose="020B0604020202020204" pitchFamily="34" charset="0"/>
                <a:cs typeface="Arial" panose="020B0604020202020204" pitchFamily="34" charset="0"/>
              </a:rPr>
              <a:t>pain</a:t>
            </a:r>
          </a:p>
          <a:p>
            <a:pPr lvl="1"/>
            <a:r>
              <a:rPr lang="en-US">
                <a:latin typeface="Arial" panose="020B0604020202020204" pitchFamily="34" charset="0"/>
                <a:cs typeface="Arial" panose="020B0604020202020204" pitchFamily="34" charset="0"/>
              </a:rPr>
              <a:t>personality</a:t>
            </a:r>
            <a:endParaRPr lang="en-US" dirty="0">
              <a:latin typeface="Arial" panose="020B0604020202020204" pitchFamily="34" charset="0"/>
              <a:cs typeface="Arial" panose="020B0604020202020204" pitchFamily="34" charset="0"/>
            </a:endParaRPr>
          </a:p>
        </p:txBody>
      </p:sp>
      <p:sp>
        <p:nvSpPr>
          <p:cNvPr id="10" name="Content Placeholder 4">
            <a:extLst>
              <a:ext uri="{FF2B5EF4-FFF2-40B4-BE49-F238E27FC236}">
                <a16:creationId xmlns:a16="http://schemas.microsoft.com/office/drawing/2014/main" id="{CD016ED5-1BF1-F543-B018-1B5E069A6346}"/>
              </a:ext>
            </a:extLst>
          </p:cNvPr>
          <p:cNvSpPr txBox="1">
            <a:spLocks/>
          </p:cNvSpPr>
          <p:nvPr/>
        </p:nvSpPr>
        <p:spPr>
          <a:xfrm>
            <a:off x="6172200" y="1512799"/>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Social</a:t>
            </a:r>
          </a:p>
          <a:p>
            <a:pPr lvl="1"/>
            <a:r>
              <a:rPr lang="en-US">
                <a:latin typeface="Arial" panose="020B0604020202020204" pitchFamily="34" charset="0"/>
                <a:cs typeface="Arial" panose="020B0604020202020204" pitchFamily="34" charset="0"/>
              </a:rPr>
              <a:t>communication</a:t>
            </a:r>
          </a:p>
          <a:p>
            <a:pPr lvl="1"/>
            <a:r>
              <a:rPr lang="en-US">
                <a:latin typeface="Arial" panose="020B0604020202020204" pitchFamily="34" charset="0"/>
                <a:cs typeface="Arial" panose="020B0604020202020204" pitchFamily="34" charset="0"/>
              </a:rPr>
              <a:t>engagement</a:t>
            </a:r>
          </a:p>
          <a:p>
            <a:pPr lvl="1"/>
            <a:r>
              <a:rPr lang="en-US">
                <a:latin typeface="Arial" panose="020B0604020202020204" pitchFamily="34" charset="0"/>
                <a:cs typeface="Arial" panose="020B0604020202020204" pitchFamily="34" charset="0"/>
              </a:rPr>
              <a:t>identity</a:t>
            </a:r>
          </a:p>
          <a:p>
            <a:pPr lvl="1"/>
            <a:r>
              <a:rPr lang="en-US">
                <a:latin typeface="Arial" panose="020B0604020202020204" pitchFamily="34" charset="0"/>
                <a:cs typeface="Arial" panose="020B0604020202020204" pitchFamily="34" charset="0"/>
              </a:rPr>
              <a:t>opportunities</a:t>
            </a:r>
          </a:p>
          <a:p>
            <a:pPr lvl="1"/>
            <a:r>
              <a:rPr lang="en-US">
                <a:latin typeface="Arial" panose="020B0604020202020204" pitchFamily="34" charset="0"/>
                <a:cs typeface="Arial" panose="020B0604020202020204" pitchFamily="34" charset="0"/>
              </a:rPr>
              <a:t>school</a:t>
            </a:r>
          </a:p>
          <a:p>
            <a:pPr lvl="1"/>
            <a:r>
              <a:rPr lang="en-US">
                <a:latin typeface="Arial" panose="020B0604020202020204" pitchFamily="34" charset="0"/>
                <a:cs typeface="Arial" panose="020B0604020202020204" pitchFamily="34" charset="0"/>
              </a:rPr>
              <a:t>relationships</a:t>
            </a:r>
          </a:p>
          <a:p>
            <a:pPr lvl="1"/>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46E23E9-7F25-324F-BC61-66F57B26F407}"/>
              </a:ext>
            </a:extLst>
          </p:cNvPr>
          <p:cNvPicPr>
            <a:picLocks noChangeAspect="1"/>
          </p:cNvPicPr>
          <p:nvPr/>
        </p:nvPicPr>
        <p:blipFill>
          <a:blip r:embed="rId3"/>
          <a:stretch>
            <a:fillRect/>
          </a:stretch>
        </p:blipFill>
        <p:spPr>
          <a:xfrm>
            <a:off x="8978900" y="4172263"/>
            <a:ext cx="2755900" cy="2345876"/>
          </a:xfrm>
          <a:prstGeom prst="rect">
            <a:avLst/>
          </a:prstGeom>
        </p:spPr>
      </p:pic>
    </p:spTree>
    <p:extLst>
      <p:ext uri="{BB962C8B-B14F-4D97-AF65-F5344CB8AC3E}">
        <p14:creationId xmlns:p14="http://schemas.microsoft.com/office/powerpoint/2010/main" val="1396624092"/>
      </p:ext>
    </p:extLst>
  </p:cSld>
  <p:clrMapOvr>
    <a:masterClrMapping/>
  </p:clrMapOvr>
</p:sld>
</file>

<file path=ppt/theme/theme1.xml><?xml version="1.0" encoding="utf-8"?>
<a:theme xmlns:a="http://schemas.openxmlformats.org/drawingml/2006/main" name="Office Theme">
  <a:themeElements>
    <a:clrScheme name="Myotonic">
      <a:dk1>
        <a:srgbClr val="12284B"/>
      </a:dk1>
      <a:lt1>
        <a:srgbClr val="FFFFFF"/>
      </a:lt1>
      <a:dk2>
        <a:srgbClr val="00CF92"/>
      </a:dk2>
      <a:lt2>
        <a:srgbClr val="B4E9E5"/>
      </a:lt2>
      <a:accent1>
        <a:srgbClr val="008F85"/>
      </a:accent1>
      <a:accent2>
        <a:srgbClr val="134F50"/>
      </a:accent2>
      <a:accent3>
        <a:srgbClr val="FBE8EB"/>
      </a:accent3>
      <a:accent4>
        <a:srgbClr val="FCE300"/>
      </a:accent4>
      <a:accent5>
        <a:srgbClr val="26D093"/>
      </a:accent5>
      <a:accent6>
        <a:srgbClr val="FFFFFF"/>
      </a:accent6>
      <a:hlink>
        <a:srgbClr val="0563C1"/>
      </a:hlink>
      <a:folHlink>
        <a:srgbClr val="17363B"/>
      </a:folHlink>
    </a:clrScheme>
    <a:fontScheme name="Myotonic">
      <a:majorFont>
        <a:latin typeface="Reckless"/>
        <a:ea typeface=""/>
        <a:cs typeface=""/>
      </a:majorFont>
      <a:minorFont>
        <a:latin typeface="Post Grotes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2422</TotalTime>
  <Words>1886</Words>
  <Application>Microsoft Macintosh PowerPoint</Application>
  <PresentationFormat>Widescreen</PresentationFormat>
  <Paragraphs>431</Paragraphs>
  <Slides>39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Reckless</vt:lpstr>
      <vt:lpstr>Post Grotesk Book</vt:lpstr>
      <vt:lpstr>Calibri</vt:lpstr>
      <vt:lpstr>Arial</vt:lpstr>
      <vt:lpstr>Post Grotesk</vt:lpstr>
      <vt:lpstr>Office Theme</vt:lpstr>
      <vt:lpstr>2019 Myotonic Annual Conference</vt:lpstr>
      <vt:lpstr>Emotional Wellness and Empowerment in DM</vt:lpstr>
      <vt:lpstr>Disclosures </vt:lpstr>
      <vt:lpstr>Objectives </vt:lpstr>
      <vt:lpstr>The Multiplicity of DM</vt:lpstr>
      <vt:lpstr>Stakeholders </vt:lpstr>
      <vt:lpstr>DM Type</vt:lpstr>
      <vt:lpstr>Symptoms</vt:lpstr>
      <vt:lpstr>Symptoms</vt:lpstr>
      <vt:lpstr>Impact on Function</vt:lpstr>
      <vt:lpstr>DM affects more than physical function</vt:lpstr>
      <vt:lpstr>DM Evolution</vt:lpstr>
      <vt:lpstr>What is consistent in DM?</vt:lpstr>
      <vt:lpstr>BioPsychoSocial Approach to DM</vt:lpstr>
      <vt:lpstr>Biological</vt:lpstr>
      <vt:lpstr>Promote Emotional Wellbeing and Empower </vt:lpstr>
      <vt:lpstr>Promote Emotional Wellbeing and Empower </vt:lpstr>
      <vt:lpstr>Promote Emotional Wellbeing and Empower </vt:lpstr>
      <vt:lpstr>Psychological: Cognitive Symptoms</vt:lpstr>
      <vt:lpstr>Psychological: Cognitive Symptoms</vt:lpstr>
      <vt:lpstr>Cognitive Change</vt:lpstr>
      <vt:lpstr>What does this look like day to day?</vt:lpstr>
      <vt:lpstr>Important to know</vt:lpstr>
      <vt:lpstr>Promote Emotional Wellbeing and Empower</vt:lpstr>
      <vt:lpstr>Promote Emotional Wellbeing and Empower</vt:lpstr>
      <vt:lpstr>Psychological: Emotional and Behavioral</vt:lpstr>
      <vt:lpstr>Promote Emotional Wellbeing and Empower</vt:lpstr>
      <vt:lpstr>Promote Emotional Wellbeing and Empower</vt:lpstr>
      <vt:lpstr>Promote Emotional Wellbeing and Empower</vt:lpstr>
      <vt:lpstr>PowerPoint Presentation</vt:lpstr>
      <vt:lpstr>Promote Emotional Wellbeing and Empower</vt:lpstr>
      <vt:lpstr>Promote Emotional Wellbeing and Empower</vt:lpstr>
      <vt:lpstr>Promote Emotional Wellbeing and Empower</vt:lpstr>
      <vt:lpstr>Promote Emotional Wellbeing and Empower</vt:lpstr>
      <vt:lpstr>Promote Emotional Wellbeing and Empower Intervention Components</vt:lpstr>
      <vt:lpstr>Promote Emotional Wellbeing and Empower Behavioral Activation</vt:lpstr>
      <vt:lpstr>Final Thoughts</vt:lpstr>
      <vt:lpstr>Thank You!</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Julie Mills</dc:creator>
  <cp:keywords/>
  <dc:description/>
  <cp:lastModifiedBy>missy dixon</cp:lastModifiedBy>
  <cp:revision>141</cp:revision>
  <dcterms:created xsi:type="dcterms:W3CDTF">2019-08-01T18:53:39Z</dcterms:created>
  <dcterms:modified xsi:type="dcterms:W3CDTF">2019-09-14T12:06:28Z</dcterms:modified>
  <cp:category/>
</cp:coreProperties>
</file>