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lvl1pPr marL="0" indent="0" algn="l" defTabSz="914400">
      <a:lnSpc>
        <a:spcPct val="100000"/>
      </a:lnSpc>
      <a:buNone/>
      <a:defRPr lang="en-US" sz="1800">
        <a:solidFill>
          <a:schemeClr val="dk1"/>
        </a:solidFill>
        <a:latin typeface="Arial"/>
      </a:defRPr>
    </a:lvl1pPr>
    <a:lvl2pPr marL="457200" indent="0" algn="l" defTabSz="914400">
      <a:lnSpc>
        <a:spcPct val="100000"/>
      </a:lnSpc>
      <a:buNone/>
      <a:defRPr lang="en-US" sz="1800">
        <a:solidFill>
          <a:schemeClr val="dk1"/>
        </a:solidFill>
        <a:latin typeface="Arial"/>
      </a:defRPr>
    </a:lvl2pPr>
    <a:lvl3pPr marL="914400" indent="0" algn="l" defTabSz="914400">
      <a:lnSpc>
        <a:spcPct val="100000"/>
      </a:lnSpc>
      <a:buNone/>
      <a:defRPr lang="en-US" sz="1800">
        <a:solidFill>
          <a:schemeClr val="dk1"/>
        </a:solidFill>
        <a:latin typeface="Arial"/>
      </a:defRPr>
    </a:lvl3pPr>
    <a:lvl4pPr marL="1371600" indent="0" algn="l" defTabSz="914400">
      <a:lnSpc>
        <a:spcPct val="100000"/>
      </a:lnSpc>
      <a:buNone/>
      <a:defRPr lang="en-US" sz="1800">
        <a:solidFill>
          <a:schemeClr val="dk1"/>
        </a:solidFill>
        <a:latin typeface="Arial"/>
      </a:defRPr>
    </a:lvl4pPr>
    <a:lvl5pPr marL="1828800" indent="0" algn="l" defTabSz="914400">
      <a:lnSpc>
        <a:spcPct val="100000"/>
      </a:lnSpc>
      <a:buNone/>
      <a:defRPr lang="en-US" sz="1800">
        <a:solidFill>
          <a:schemeClr val="dk1"/>
        </a:solidFill>
        <a:latin typeface="Arial"/>
      </a:defRPr>
    </a:lvl5pPr>
    <a:lvl6pPr>
      <a:defRPr lang="en-US" sz="1800"/>
    </a:lvl6pPr>
    <a:lvl7pPr>
      <a:defRPr lang="en-US" sz="1800"/>
    </a:lvl7pPr>
    <a:lvl8pPr>
      <a:defRPr lang="en-US" sz="1800"/>
    </a:lvl8pPr>
    <a:lvl9pPr>
      <a:defRPr lang="en-US" sz="1800"/>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91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4" name="Rectangle 2"/>
          <p:cNvSpPr>
            <a:spLocks noGrp="1" noChangeShapeType="1"/>
          </p:cNvSpPr>
          <p:nvPr>
            <p:ph type="hdr"/>
          </p:nvPr>
        </p:nvSpPr>
        <p:spPr bwMode="auto">
          <a:xfrm>
            <a:off x="0" y="0"/>
            <a:ext cx="2971800" cy="457200"/>
          </a:xfrm>
          <a:prstGeom prst="rect">
            <a:avLst/>
          </a:prstGeom>
          <a:noFill/>
        </p:spPr>
        <p:txBody>
          <a:bodyPr lIns="91440" tIns="45720" rIns="91440" bIns="45720"/>
          <a:lstStyle/>
          <a:p>
            <a:pPr>
              <a:defRPr/>
            </a:pPr>
            <a:endParaRPr/>
          </a:p>
        </p:txBody>
      </p:sp>
      <p:sp>
        <p:nvSpPr>
          <p:cNvPr id="5" name="Rectangle 3"/>
          <p:cNvSpPr>
            <a:spLocks noGrp="1" noChangeShapeType="1"/>
          </p:cNvSpPr>
          <p:nvPr>
            <p:ph type="dt" idx="1"/>
          </p:nvPr>
        </p:nvSpPr>
        <p:spPr bwMode="auto">
          <a:xfrm>
            <a:off x="3884612" y="0"/>
            <a:ext cx="2971800" cy="457200"/>
          </a:xfrm>
          <a:prstGeom prst="rect">
            <a:avLst/>
          </a:prstGeom>
          <a:noFill/>
        </p:spPr>
        <p:txBody>
          <a:bodyPr lIns="91440" tIns="45720" rIns="91440" bIns="45720"/>
          <a:lstStyle/>
          <a:p>
            <a:pPr>
              <a:defRPr/>
            </a:pPr>
            <a:endParaRPr/>
          </a:p>
        </p:txBody>
      </p:sp>
      <p:sp>
        <p:nvSpPr>
          <p:cNvPr id="6" name="Rectangle 4"/>
          <p:cNvSpPr>
            <a:spLocks noGrp="1" noRot="1" noChangeAspect="1" noChangeShapeType="1"/>
          </p:cNvSpPr>
          <p:nvPr>
            <p:ph type="sldImg" idx="2"/>
          </p:nvPr>
        </p:nvSpPr>
        <p:spPr bwMode="auto">
          <a:xfrm>
            <a:off x="1143000" y="685800"/>
            <a:ext cx="4572000" cy="3429000"/>
          </a:xfrm>
          <a:prstGeom prst="rect">
            <a:avLst/>
          </a:prstGeom>
          <a:noFill/>
          <a:ln w="9524">
            <a:solidFill>
              <a:srgbClr val="000000"/>
            </a:solidFill>
            <a:round/>
            <a:headEnd/>
            <a:tailEnd/>
          </a:ln>
        </p:spPr>
        <p:txBody>
          <a:bodyPr lIns="91440" tIns="45720" rIns="91440" bIns="45720" anchor="ctr" anchorCtr="0"/>
          <a:lstStyle/>
          <a:p>
            <a:pPr>
              <a:defRPr/>
            </a:pPr>
            <a:endParaRPr/>
          </a:p>
        </p:txBody>
      </p:sp>
      <p:sp>
        <p:nvSpPr>
          <p:cNvPr id="7" name="Rectangle 5"/>
          <p:cNvSpPr>
            <a:spLocks noGrp="1" noChangeShapeType="1"/>
          </p:cNvSpPr>
          <p:nvPr>
            <p:ph type="body" idx="3"/>
          </p:nvPr>
        </p:nvSpPr>
        <p:spPr bwMode="auto">
          <a:xfrm>
            <a:off x="685800" y="4343400"/>
            <a:ext cx="5486400" cy="4114800"/>
          </a:xfrm>
          <a:prstGeom prst="rect">
            <a:avLst/>
          </a:prstGeom>
          <a:noFill/>
        </p:spPr>
        <p:txBody>
          <a:bodyPr lIns="91440" tIns="45720" rIns="91440" bIns="45720"/>
          <a:lstStyle>
            <a:lvl1pPr marL="0" indent="0" algn="l" defTabSz="914400">
              <a:lnSpc>
                <a:spcPct val="100000"/>
              </a:lnSpc>
              <a:spcBef>
                <a:spcPts val="0"/>
              </a:spcBef>
              <a:buNone/>
              <a:defRPr sz="1200">
                <a:solidFill>
                  <a:schemeClr val="dk1"/>
                </a:solidFill>
                <a:latin typeface="Arial"/>
              </a:defRPr>
            </a:lvl1pPr>
            <a:lvl2pPr marL="457200" indent="0" algn="l" defTabSz="914400">
              <a:lnSpc>
                <a:spcPct val="100000"/>
              </a:lnSpc>
              <a:spcBef>
                <a:spcPts val="0"/>
              </a:spcBef>
              <a:buNone/>
              <a:defRPr sz="1200">
                <a:solidFill>
                  <a:schemeClr val="dk1"/>
                </a:solidFill>
                <a:latin typeface="Arial"/>
              </a:defRPr>
            </a:lvl2pPr>
            <a:lvl3pPr marL="914400" indent="0" algn="l" defTabSz="914400">
              <a:lnSpc>
                <a:spcPct val="100000"/>
              </a:lnSpc>
              <a:spcBef>
                <a:spcPts val="0"/>
              </a:spcBef>
              <a:buNone/>
              <a:defRPr sz="1200">
                <a:solidFill>
                  <a:schemeClr val="dk1"/>
                </a:solidFill>
                <a:latin typeface="Arial"/>
              </a:defRPr>
            </a:lvl3pPr>
            <a:lvl4pPr marL="1371600" indent="0" algn="l" defTabSz="914400">
              <a:lnSpc>
                <a:spcPct val="100000"/>
              </a:lnSpc>
              <a:spcBef>
                <a:spcPts val="0"/>
              </a:spcBef>
              <a:buNone/>
              <a:defRPr sz="1200">
                <a:solidFill>
                  <a:schemeClr val="dk1"/>
                </a:solidFill>
                <a:latin typeface="Arial"/>
              </a:defRPr>
            </a:lvl4pPr>
            <a:lvl5pPr marL="1828800" indent="0" algn="l" defTabSz="914400">
              <a:lnSpc>
                <a:spcPct val="100000"/>
              </a:lnSpc>
              <a:spcBef>
                <a:spcPts val="0"/>
              </a:spcBef>
              <a:buNone/>
              <a:defRPr sz="1200">
                <a:solidFill>
                  <a:schemeClr val="dk1"/>
                </a:solidFill>
                <a:latin typeface="Arial"/>
              </a:defRPr>
            </a:lvl5pPr>
          </a:lstStyle>
          <a:p>
            <a:pPr marL="0" lvl="0" indent="0">
              <a:spcBef>
                <a:spcPts val="0"/>
              </a:spcBef>
              <a:buNone/>
              <a:defRPr/>
            </a:pPr>
            <a:r>
              <a:rPr lang="en-US"/>
              <a:t>Click to edit Master text styles</a:t>
            </a:r>
            <a:endParaRPr/>
          </a:p>
          <a:p>
            <a:pPr marL="457200" lvl="1" indent="-457200">
              <a:spcBef>
                <a:spcPts val="0"/>
              </a:spcBef>
              <a:buNone/>
              <a:defRPr/>
            </a:pPr>
            <a:r>
              <a:rPr lang="en-US"/>
              <a:t>Second level</a:t>
            </a:r>
            <a:endParaRPr/>
          </a:p>
          <a:p>
            <a:pPr marL="914400" lvl="2" indent="-914400">
              <a:spcBef>
                <a:spcPts val="0"/>
              </a:spcBef>
              <a:buNone/>
              <a:defRPr/>
            </a:pPr>
            <a:r>
              <a:rPr lang="en-US"/>
              <a:t>Third level</a:t>
            </a:r>
            <a:endParaRPr/>
          </a:p>
          <a:p>
            <a:pPr marL="1371600" lvl="3" indent="-1371600">
              <a:spcBef>
                <a:spcPts val="0"/>
              </a:spcBef>
              <a:buNone/>
              <a:defRPr/>
            </a:pPr>
            <a:r>
              <a:rPr lang="en-US"/>
              <a:t>Fourth level</a:t>
            </a:r>
            <a:endParaRPr/>
          </a:p>
          <a:p>
            <a:pPr marL="1828800" lvl="4" indent="-1828800">
              <a:spcBef>
                <a:spcPts val="0"/>
              </a:spcBef>
              <a:buNone/>
              <a:defRPr/>
            </a:pPr>
            <a:r>
              <a:rPr lang="en-US"/>
              <a:t>Fifth level</a:t>
            </a:r>
            <a:endParaRPr/>
          </a:p>
        </p:txBody>
      </p:sp>
      <p:sp>
        <p:nvSpPr>
          <p:cNvPr id="8" name="Rectangle 6"/>
          <p:cNvSpPr>
            <a:spLocks noGrp="1" noChangeShapeType="1"/>
          </p:cNvSpPr>
          <p:nvPr>
            <p:ph type="ftr" idx="4"/>
          </p:nvPr>
        </p:nvSpPr>
        <p:spPr bwMode="auto">
          <a:xfrm>
            <a:off x="0" y="8685212"/>
            <a:ext cx="2971800" cy="457200"/>
          </a:xfrm>
          <a:prstGeom prst="rect">
            <a:avLst/>
          </a:prstGeom>
          <a:noFill/>
        </p:spPr>
        <p:txBody>
          <a:bodyPr lIns="91440" tIns="45720" rIns="91440" bIns="45720" anchor="b"/>
          <a:lstStyle/>
          <a:p>
            <a:pPr>
              <a:defRPr/>
            </a:pPr>
            <a:endParaRPr/>
          </a:p>
        </p:txBody>
      </p:sp>
      <p:sp>
        <p:nvSpPr>
          <p:cNvPr id="9" name="Rectangle 7"/>
          <p:cNvSpPr>
            <a:spLocks noGrp="1" noChangeShapeType="1"/>
          </p:cNvSpPr>
          <p:nvPr>
            <p:ph type="sldNum" idx="5"/>
          </p:nvPr>
        </p:nvSpPr>
        <p:spPr bwMode="auto">
          <a:xfrm>
            <a:off x="3884612" y="8685212"/>
            <a:ext cx="2971800" cy="457200"/>
          </a:xfrm>
          <a:prstGeom prst="rect">
            <a:avLst/>
          </a:prstGeom>
          <a:noFill/>
        </p:spPr>
        <p:txBody>
          <a:bodyPr lIns="91440" tIns="45720" rIns="91440" bIns="45720" anchor="b"/>
          <a:lstStyle>
            <a:lvl1pPr marL="0" indent="0" algn="l" defTabSz="914400">
              <a:lnSpc>
                <a:spcPct val="100000"/>
              </a:lnSpc>
              <a:buNone/>
              <a:defRPr sz="1800">
                <a:solidFill>
                  <a:schemeClr val="dk1"/>
                </a:solidFill>
                <a:latin typeface="Arial"/>
              </a:defRPr>
            </a:lvl1pPr>
            <a:lvl2pPr marL="457200" indent="0" algn="l" defTabSz="914400">
              <a:lnSpc>
                <a:spcPct val="100000"/>
              </a:lnSpc>
              <a:buNone/>
              <a:defRPr sz="1800">
                <a:solidFill>
                  <a:schemeClr val="dk1"/>
                </a:solidFill>
                <a:latin typeface="Arial"/>
              </a:defRPr>
            </a:lvl2pPr>
            <a:lvl3pPr marL="914400" indent="0" algn="l" defTabSz="914400">
              <a:lnSpc>
                <a:spcPct val="100000"/>
              </a:lnSpc>
              <a:buNone/>
              <a:defRPr sz="1800">
                <a:solidFill>
                  <a:schemeClr val="dk1"/>
                </a:solidFill>
                <a:latin typeface="Arial"/>
              </a:defRPr>
            </a:lvl3pPr>
            <a:lvl4pPr marL="1371600" indent="0" algn="l" defTabSz="914400">
              <a:lnSpc>
                <a:spcPct val="100000"/>
              </a:lnSpc>
              <a:buNone/>
              <a:defRPr sz="1800">
                <a:solidFill>
                  <a:schemeClr val="dk1"/>
                </a:solidFill>
                <a:latin typeface="Arial"/>
              </a:defRPr>
            </a:lvl4pPr>
            <a:lvl5pPr marL="1828800" indent="0" algn="l" defTabSz="914400">
              <a:lnSpc>
                <a:spcPct val="100000"/>
              </a:lnSpc>
              <a:buNone/>
              <a:defRPr sz="1800">
                <a:solidFill>
                  <a:schemeClr val="dk1"/>
                </a:solidFill>
                <a:latin typeface="Arial"/>
              </a:defRPr>
            </a:lvl5pPr>
          </a:lstStyle>
          <a:p>
            <a:pPr marL="0" lvl="0" indent="0" algn="r">
              <a:buNone/>
              <a:defRPr/>
            </a:pPr>
            <a:fld id="{D038279B-FC19-497E-A7D1-5ADD9CAF016F}" type="slidenum">
              <a:rPr lang="en-US" sz="1200"/>
              <a:t>‹#›</a:t>
            </a:fld>
            <a:endParaRPr/>
          </a:p>
        </p:txBody>
      </p:sp>
    </p:spTree>
  </p:cSld>
  <p:clrMap bg1="lt1" tx1="dk1" bg2="lt2" tx2="dk2" accent1="accent1" accent2="accent2" accent3="accent3" accent4="accent4" accent5="accent5" accent6="accent6" hlink="hlink" folHlink="folHlink"/>
  <p:hf sldNum="0" hdr="0" ftr="0"/>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4</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These are nonspecific changes</a:t>
            </a:r>
            <a:endParaRPr/>
          </a:p>
          <a:p>
            <a:pPr lvl="0">
              <a:defRPr/>
            </a:pPr>
            <a:r>
              <a:rPr lang="en-US"/>
              <a:t>Notice the lack of inflammation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36</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Alternative splicing: different splicing patterns of pre-mRNA can generate different mature mRNA leading to the translation of different proteins; splicing of pre-mRNA into mRNA is regulated by cell type and developmental stage</a:t>
            </a:r>
            <a:endParaRPr/>
          </a:p>
          <a:p>
            <a:pPr lvl="0">
              <a:defRPr/>
            </a:pPr>
            <a:r>
              <a:rPr lang="en-US"/>
              <a:t>In myotonic dystrophy there is a failure to switch from embryonic to adult splicing patterns in a subset of transcripts, such that embryonic forms of certain proteins are expressed.  These embryonic forms do not function properly in adult tissue.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37</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CLC1 (CLCN1) encodes the main chloride channel found on the skeletal muscle membrane – normal skeletal muscle has a high resting chloride conductance and reduction in conductance (caused by the absence of this channel) leads to electrical instability and myotonia (failure of muscle relaxation)</a:t>
            </a:r>
            <a:endParaRPr/>
          </a:p>
          <a:p>
            <a:pPr lvl="0">
              <a:defRPr/>
            </a:pPr>
            <a:endParaRPr lang="en-US"/>
          </a:p>
          <a:p>
            <a:pPr lvl="0">
              <a:defRPr/>
            </a:pPr>
            <a:r>
              <a:rPr lang="en-US"/>
              <a:t>Plausible explanations for cardiac findings and insulin resistance also exist</a:t>
            </a:r>
            <a:endParaRPr/>
          </a:p>
          <a:p>
            <a:pPr lvl="0">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38</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CUG-BP1 = CUG binding protein 1</a:t>
            </a:r>
            <a:endParaRPr/>
          </a:p>
          <a:p>
            <a:pPr lvl="0">
              <a:defRPr/>
            </a:pPr>
            <a:r>
              <a:rPr lang="en-US"/>
              <a:t>MBNK1 = Muscleblind-like protein 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39</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Adding MBLN1 restores the ability to splice the mRNA into adult forms, leading to production of the CLC1 protein and abolition of myotonia in this mouse model.  Overexpression of MBNL1 did not reverse histologic changes in muscle; so this is not the whole story (Proc Natl Acad Sci USA 2006;103;11748.)</a:t>
            </a:r>
            <a:endParaRPr/>
          </a:p>
          <a:p>
            <a:pPr lvl="0">
              <a:defRPr/>
            </a:pPr>
            <a:endParaRPr lang="en-US"/>
          </a:p>
          <a:p>
            <a:pPr lvl="0">
              <a:defRPr/>
            </a:pPr>
            <a:r>
              <a:rPr lang="en-US"/>
              <a:t>The next challenge will be to increase the specificity of this intervention, because there is danger in overexpressing MBNL1 in an unregulated way.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7</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Most prevalent inherited neuromuscular disease in adults</a:t>
            </a:r>
            <a:endParaRPr/>
          </a:p>
          <a:p>
            <a:pPr lvl="0">
              <a:defRPr/>
            </a:pPr>
            <a:r>
              <a:rPr lang="en-US"/>
              <a:t>Incidence = 1/8000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24</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Trinucleotide repeat mutations have only been described in neurologic diseases</a:t>
            </a:r>
            <a:endParaRPr/>
          </a:p>
          <a:p>
            <a:pPr lvl="0">
              <a:defRPr/>
            </a:pPr>
            <a:r>
              <a:rPr lang="en-US"/>
              <a:t>Dynamic mutation: not all disease mutations are stably transmitted from parent to offspring</a:t>
            </a:r>
            <a:endParaRPr/>
          </a:p>
          <a:p>
            <a:pPr lvl="0">
              <a:defRPr/>
            </a:pPr>
            <a:r>
              <a:rPr lang="en-US"/>
              <a:t>DRPLA = dentatorubropallidoluysian atrophy</a:t>
            </a:r>
            <a:endParaRPr/>
          </a:p>
          <a:p>
            <a:pPr lvl="0">
              <a:defRPr/>
            </a:pPr>
            <a:r>
              <a:rPr lang="en-US"/>
              <a:t>Kennedy disease = SBMA = spinobulbar muscular atrophy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25</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DMPK gene encodes the myotonin protein kinase protein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26</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People with repeat length in the protomutation may be mildly affected – often only with cataracts or abnormalities detected by slit lamp examination</a:t>
            </a:r>
            <a:endParaRPr/>
          </a:p>
          <a:p>
            <a:pPr lvl="0">
              <a:defRPr/>
            </a:pPr>
            <a:endParaRPr lang="en-US"/>
          </a:p>
          <a:p>
            <a:pPr lvl="0">
              <a:defRPr/>
            </a:pPr>
            <a:r>
              <a:rPr lang="en-US"/>
              <a:t>Genetic testing/diagnosis is commercially available with direct analysis of the size of the CTG repeat by Southern blot analysis on a blood sample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27</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*Anticipation has not been described for SCA 6, which has a GAA repeat that is not unstable during generational transmission; however cross-sectionally, age of onset and disease severity correlate with repeat length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29</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Meiotic drive = preferential selection of an allele during meiosis leading to over-representation of the allele in gametes (&gt;50%)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31</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If there is clinical myotonia in the delivery room then the diagnosis is more likely to be a non-progressive myotonia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3884612" y="8685212"/>
            <a:ext cx="2971800" cy="457200"/>
          </a:xfrm>
          <a:prstGeom prst="rect">
            <a:avLst/>
          </a:prstGeom>
          <a:noFill/>
        </p:spPr>
        <p:txBody>
          <a:bodyPr lIns="91440" tIns="45720" rIns="91440" bIns="45720" anchor="b"/>
          <a:lstStyle/>
          <a:p>
            <a:pPr lvl="0" algn="r">
              <a:defRPr/>
            </a:pPr>
            <a:fld id="{D038279B-FC19-497E-A7D1-5ADD9CAF016F}" type="slidenum">
              <a:rPr lang="en-US" sz="1200"/>
              <a:t>33</a:t>
            </a:fld>
            <a:endParaRPr/>
          </a:p>
        </p:txBody>
      </p:sp>
      <p:sp>
        <p:nvSpPr>
          <p:cNvPr id="5" name="Rectangle 2"/>
          <p:cNvSpPr>
            <a:spLocks noGrp="1" noRot="1" noChangeAspect="1" noChangeShapeType="1"/>
          </p:cNvSpPr>
          <p:nvPr>
            <p:ph type="sldImg"/>
          </p:nvPr>
        </p:nvSpPr>
        <p:spPr bwMode="auto">
          <a:xfrm>
            <a:off x="1143000" y="685800"/>
            <a:ext cx="4572000" cy="3429000"/>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685800" y="4343400"/>
            <a:ext cx="5486400" cy="4114800"/>
          </a:xfrm>
          <a:prstGeom prst="rect">
            <a:avLst/>
          </a:prstGeom>
          <a:noFill/>
        </p:spPr>
        <p:txBody>
          <a:bodyPr lIns="91440" tIns="45720" rIns="91440" bIns="45720" anchor="t"/>
          <a:lstStyle/>
          <a:p>
            <a:pPr lvl="0">
              <a:defRPr/>
            </a:pPr>
            <a:r>
              <a:rPr lang="en-US"/>
              <a:t>Congenital myotonic dystrophy and the associated cognitive findings have not been convincingly reported in DM2</a:t>
            </a:r>
            <a:endParaRPr/>
          </a:p>
          <a:p>
            <a:pPr lvl="0">
              <a:defRPr/>
            </a:pPr>
            <a:r>
              <a:rPr lang="en-US"/>
              <a:t>ZNF9 = zinc finger protein 9</a:t>
            </a:r>
            <a:endParaRPr/>
          </a:p>
          <a:p>
            <a:pPr lvl="0">
              <a:defRPr/>
            </a:pPr>
            <a:r>
              <a:rPr lang="en-US"/>
              <a:t>The correlation between repeat length and disease severity is less clear in DM2 than in DM1 and anticipation has not been reliably demonstrated.  This may be in part because of somatic instability of CCTG repeat length: repeat length increases with age of the individual (as the affected individual ages, the repeat length increases).  In addition, alleles in different tissues demonstrate different repeat lengths.  This makes these neat and clean clinical correlations very difficult.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_Default Design">
    <p:bg>
      <p:bgPr>
        <a:solidFill>
          <a:schemeClr val="dk1"/>
        </a:solidFill>
        <a:effectLst/>
      </p:bgPr>
    </p:bg>
    <p:spTree>
      <p:nvGrpSpPr>
        <p:cNvPr id="1" name=""/>
        <p:cNvGrpSpPr/>
        <p:nvPr/>
      </p:nvGrpSpPr>
      <p:grpSpPr bwMode="auto">
        <a:xfrm>
          <a:off x="0" y="0"/>
          <a:ext cx="0" cy="0"/>
          <a:chOff x="0" y="0"/>
          <a:chExt cx="0" cy="0"/>
        </a:xfrm>
      </p:grpSpPr>
      <p:pic>
        <p:nvPicPr>
          <p:cNvPr id="4" name="Picture 6"/>
          <p:cNvPicPr>
            <a:picLocks noGrp="1" noChangeAspect="1"/>
          </p:cNvPicPr>
          <p:nvPr/>
        </p:nvPicPr>
        <p:blipFill>
          <a:blip r:embed="rId2"/>
          <a:stretch/>
        </p:blipFill>
        <p:spPr bwMode="auto">
          <a:xfrm>
            <a:off x="4027487" y="1600199"/>
            <a:ext cx="5119687" cy="5722937"/>
          </a:xfrm>
          <a:prstGeom prst="rect">
            <a:avLst/>
          </a:prstGeom>
          <a:noFill/>
        </p:spPr>
      </p:pic>
      <p:sp>
        <p:nvSpPr>
          <p:cNvPr id="5" name="Rectangle 2"/>
          <p:cNvSpPr>
            <a:spLocks noGrp="1" noChangeShapeType="1"/>
          </p:cNvSpPr>
          <p:nvPr>
            <p:ph type="title"/>
          </p:nvPr>
        </p:nvSpPr>
        <p:spPr bwMode="auto">
          <a:xfrm>
            <a:off x="457200" y="274637"/>
            <a:ext cx="8229600" cy="1143000"/>
          </a:xfrm>
          <a:prstGeom prst="rect">
            <a:avLst/>
          </a:prstGeom>
          <a:noFill/>
        </p:spPr>
        <p:txBody>
          <a:bodyPr lIns="91440" tIns="45720" rIns="91440" bIns="45720" anchor="ctr" anchorCtr="0"/>
          <a:lstStyle/>
          <a:p>
            <a:pPr marL="0" lvl="0" indent="0">
              <a:buNone/>
              <a:defRPr/>
            </a:pPr>
            <a:r>
              <a:rPr lang="en-US"/>
              <a:t>Click to edit Master title style</a:t>
            </a:r>
            <a:endParaRPr/>
          </a:p>
        </p:txBody>
      </p:sp>
      <p:sp>
        <p:nvSpPr>
          <p:cNvPr id="6" name="Rectangle 3"/>
          <p:cNvSpPr>
            <a:spLocks noGrp="1" noChangeShapeType="1"/>
          </p:cNvSpPr>
          <p:nvPr>
            <p:ph type="body" idx="1"/>
          </p:nvPr>
        </p:nvSpPr>
        <p:spPr bwMode="auto">
          <a:xfrm>
            <a:off x="457200" y="1600200"/>
            <a:ext cx="8229600" cy="4525962"/>
          </a:xfrm>
          <a:prstGeom prst="rect">
            <a:avLst/>
          </a:prstGeom>
          <a:noFill/>
        </p:spPr>
        <p:txBody>
          <a:bodyPr lIns="91440" tIns="45720" rIns="91440" bIns="45720"/>
          <a:lstStyle/>
          <a:p>
            <a:pPr marL="342900" lvl="0" indent="-685800">
              <a:spcBef>
                <a:spcPts val="0"/>
              </a:spcBef>
              <a:buFontTx/>
              <a:buChar char="•"/>
              <a:defRPr/>
            </a:pPr>
            <a:r>
              <a:rPr lang="en-US"/>
              <a:t>Click to edit Master text styles</a:t>
            </a:r>
            <a:endParaRPr/>
          </a:p>
          <a:p>
            <a:pPr marL="742950" lvl="1" indent="-1028700">
              <a:spcBef>
                <a:spcPts val="0"/>
              </a:spcBef>
              <a:buFontTx/>
              <a:buChar char="–"/>
              <a:defRPr/>
            </a:pPr>
            <a:r>
              <a:rPr lang="en-US"/>
              <a:t>Second level</a:t>
            </a:r>
            <a:endParaRPr/>
          </a:p>
          <a:p>
            <a:pPr marL="1143000" lvl="2" indent="-1371600">
              <a:spcBef>
                <a:spcPts val="0"/>
              </a:spcBef>
              <a:buFontTx/>
              <a:buChar char="•"/>
              <a:defRPr/>
            </a:pPr>
            <a:r>
              <a:rPr lang="en-US"/>
              <a:t>Third level</a:t>
            </a:r>
            <a:endParaRPr/>
          </a:p>
          <a:p>
            <a:pPr marL="1600200" lvl="3" indent="-1828800">
              <a:spcBef>
                <a:spcPts val="0"/>
              </a:spcBef>
              <a:buFontTx/>
              <a:buChar char="–"/>
              <a:defRPr/>
            </a:pPr>
            <a:r>
              <a:rPr lang="en-US"/>
              <a:t>Fourth level</a:t>
            </a:r>
            <a:endParaRPr/>
          </a:p>
          <a:p>
            <a:pPr marL="2057400" lvl="4" indent="-2286000">
              <a:spcBef>
                <a:spcPts val="0"/>
              </a:spcBef>
              <a:buFontTx/>
              <a:buChar char="»"/>
              <a:defRPr/>
            </a:pPr>
            <a:r>
              <a:rPr lang="en-US"/>
              <a:t>Fifth level</a:t>
            </a:r>
            <a:endParaRPr/>
          </a:p>
        </p:txBody>
      </p:sp>
      <p:sp>
        <p:nvSpPr>
          <p:cNvPr id="7" name="Shape 1008"/>
          <p:cNvSpPr>
            <a:spLocks noGrp="1" noChangeShapeType="1"/>
          </p:cNvSpPr>
          <p:nvPr>
            <p:ph type="dt"/>
          </p:nvPr>
        </p:nvSpPr>
        <p:spPr bwMode="auto">
          <a:prstGeom prst="rect">
            <a:avLst/>
          </a:prstGeom>
        </p:spPr>
        <p:txBody>
          <a:bodyPr lIns="91440" tIns="45720" rIns="91440" bIns="45720"/>
          <a:lstStyle/>
          <a:p>
            <a:pPr>
              <a:defRP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2_Default Design">
    <p:bg>
      <p:bgPr>
        <a:solidFill>
          <a:schemeClr val="dk1"/>
        </a:solidFill>
        <a:effectLst/>
      </p:bgPr>
    </p:bg>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457200" y="274637"/>
            <a:ext cx="8229600" cy="1143000"/>
          </a:xfrm>
          <a:prstGeom prst="rect">
            <a:avLst/>
          </a:prstGeom>
          <a:noFill/>
        </p:spPr>
        <p:txBody>
          <a:bodyPr lIns="91440" tIns="45720" rIns="91440" bIns="45720" anchor="ctr" anchorCtr="0"/>
          <a:lstStyle/>
          <a:p>
            <a:pPr marL="0" lvl="0" indent="0">
              <a:buNone/>
              <a:defRPr/>
            </a:pPr>
            <a:r>
              <a:rPr lang="en-US"/>
              <a:t>Click to edit Master title style</a:t>
            </a:r>
            <a:endParaRPr/>
          </a:p>
        </p:txBody>
      </p:sp>
      <p:sp>
        <p:nvSpPr>
          <p:cNvPr id="6" name="Rectangle 3"/>
          <p:cNvSpPr>
            <a:spLocks noGrp="1" noChangeShapeType="1"/>
          </p:cNvSpPr>
          <p:nvPr>
            <p:ph type="body" idx="1"/>
          </p:nvPr>
        </p:nvSpPr>
        <p:spPr bwMode="auto">
          <a:xfrm>
            <a:off x="457200" y="1600200"/>
            <a:ext cx="8229600" cy="4525962"/>
          </a:xfrm>
          <a:prstGeom prst="rect">
            <a:avLst/>
          </a:prstGeom>
          <a:noFill/>
        </p:spPr>
        <p:txBody>
          <a:bodyPr lIns="91440" tIns="45720" rIns="91440" bIns="45720"/>
          <a:lstStyle/>
          <a:p>
            <a:pPr marL="342900" lvl="0" indent="-685800">
              <a:spcBef>
                <a:spcPts val="0"/>
              </a:spcBef>
              <a:buFontTx/>
              <a:buChar char="•"/>
              <a:defRPr/>
            </a:pPr>
            <a:r>
              <a:rPr lang="en-US"/>
              <a:t>Click to edit Master text styles</a:t>
            </a:r>
            <a:endParaRPr/>
          </a:p>
          <a:p>
            <a:pPr marL="742950" lvl="1" indent="-1028700">
              <a:spcBef>
                <a:spcPts val="0"/>
              </a:spcBef>
              <a:buFontTx/>
              <a:buChar char="–"/>
              <a:defRPr/>
            </a:pPr>
            <a:r>
              <a:rPr lang="en-US"/>
              <a:t>Second level</a:t>
            </a:r>
            <a:endParaRPr/>
          </a:p>
          <a:p>
            <a:pPr marL="1143000" lvl="2" indent="-1371600">
              <a:spcBef>
                <a:spcPts val="0"/>
              </a:spcBef>
              <a:buFontTx/>
              <a:buChar char="•"/>
              <a:defRPr/>
            </a:pPr>
            <a:r>
              <a:rPr lang="en-US"/>
              <a:t>Third level</a:t>
            </a:r>
            <a:endParaRPr/>
          </a:p>
          <a:p>
            <a:pPr marL="1600200" lvl="3" indent="-1828800">
              <a:spcBef>
                <a:spcPts val="0"/>
              </a:spcBef>
              <a:buFontTx/>
              <a:buChar char="–"/>
              <a:defRPr/>
            </a:pPr>
            <a:r>
              <a:rPr lang="en-US"/>
              <a:t>Fourth level</a:t>
            </a:r>
            <a:endParaRPr/>
          </a:p>
          <a:p>
            <a:pPr marL="2057400" lvl="4" indent="-2286000">
              <a:spcBef>
                <a:spcPts val="0"/>
              </a:spcBef>
              <a:buFontTx/>
              <a:buChar char="»"/>
              <a:defRPr/>
            </a:pPr>
            <a:r>
              <a:rPr lang="en-US"/>
              <a:t>Fifth level</a:t>
            </a:r>
            <a:endParaRPr/>
          </a:p>
        </p:txBody>
      </p:sp>
      <p:sp>
        <p:nvSpPr>
          <p:cNvPr id="7" name="Shape 1012"/>
          <p:cNvSpPr>
            <a:spLocks noGrp="1" noChangeShapeType="1"/>
          </p:cNvSpPr>
          <p:nvPr>
            <p:ph type="dt"/>
          </p:nvPr>
        </p:nvSpPr>
        <p:spPr bwMode="auto">
          <a:prstGeom prst="rect">
            <a:avLst/>
          </a:prstGeom>
        </p:spPr>
        <p:txBody>
          <a:bodyPr lIns="91440" tIns="45720" rIns="91440" bIns="45720"/>
          <a:lstStyle/>
          <a:p>
            <a:pPr>
              <a:defRP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blank" preserve="1" userDrawn="1">
  <p:cSld>
    <p:spTree>
      <p:nvGrpSpPr>
        <p:cNvPr id="1" name=""/>
        <p:cNvGrpSpPr/>
        <p:nvPr/>
      </p:nvGrpSpPr>
      <p:grpSpPr bwMode="auto">
        <a:xfrm>
          <a:off x="0" y="0"/>
          <a:ext cx="0" cy="0"/>
          <a:chOff x="0" y="0"/>
          <a:chExt cx="0" cy="0"/>
        </a:xfrm>
      </p:grpSpPr>
      <p:sp>
        <p:nvSpPr>
          <p:cNvPr id="4"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a:noFill/>
        </p:spPr>
        <p:txBody>
          <a:bodyPr lIns="91440" tIns="45720" rIns="91440" bIns="45720" anchor="ctr" anchorCtr="0"/>
          <a:lstStyle/>
          <a:p>
            <a:pPr marL="0" lvl="0" indent="0">
              <a:buNone/>
              <a:defRPr/>
            </a:pPr>
            <a:r>
              <a:rPr lang="en-US"/>
              <a:t>Click to edit Master title style</a:t>
            </a:r>
            <a:endParaRPr/>
          </a:p>
        </p:txBody>
      </p:sp>
      <p:sp>
        <p:nvSpPr>
          <p:cNvPr id="5" name="Rectangle 3"/>
          <p:cNvSpPr>
            <a:spLocks noGrp="1" noChangeShapeType="1"/>
          </p:cNvSpPr>
          <p:nvPr>
            <p:ph type="body" idx="1"/>
          </p:nvPr>
        </p:nvSpPr>
        <p:spPr bwMode="auto">
          <a:xfrm>
            <a:off x="457200" y="1600200"/>
            <a:ext cx="8229600" cy="4525962"/>
          </a:xfrm>
          <a:prstGeom prst="rect">
            <a:avLst/>
          </a:prstGeom>
          <a:noFill/>
        </p:spPr>
        <p:txBody>
          <a:bodyPr lIns="91440" tIns="45720" rIns="91440" bIns="45720"/>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Click to edit Master text styles</a:t>
            </a:r>
            <a:endParaRPr/>
          </a:p>
          <a:p>
            <a:pPr marL="742950" lvl="1" indent="-1028700">
              <a:spcBef>
                <a:spcPts val="0"/>
              </a:spcBef>
              <a:buFontTx/>
              <a:buChar char="–"/>
              <a:defRPr/>
            </a:pPr>
            <a:r>
              <a:rPr lang="en-US"/>
              <a:t>Second level</a:t>
            </a:r>
            <a:endParaRPr/>
          </a:p>
          <a:p>
            <a:pPr marL="1143000" lvl="2" indent="-1371600">
              <a:spcBef>
                <a:spcPts val="0"/>
              </a:spcBef>
              <a:buFontTx/>
              <a:buChar char="•"/>
              <a:defRPr/>
            </a:pPr>
            <a:r>
              <a:rPr lang="en-US"/>
              <a:t>Third level</a:t>
            </a:r>
            <a:endParaRPr/>
          </a:p>
          <a:p>
            <a:pPr marL="1600200" lvl="3" indent="-1828800">
              <a:spcBef>
                <a:spcPts val="0"/>
              </a:spcBef>
              <a:buFontTx/>
              <a:buChar char="–"/>
              <a:defRPr/>
            </a:pPr>
            <a:r>
              <a:rPr lang="en-US"/>
              <a:t>Fourth level</a:t>
            </a:r>
            <a:endParaRPr/>
          </a:p>
          <a:p>
            <a:pPr marL="2057400" lvl="4" indent="-2286000">
              <a:spcBef>
                <a:spcPts val="0"/>
              </a:spcBef>
              <a:buFontTx/>
              <a:buChar char="»"/>
              <a:defRPr/>
            </a:pPr>
            <a:r>
              <a:rPr lang="en-US"/>
              <a:t>Fifth level</a:t>
            </a:r>
            <a:endParaRPr/>
          </a:p>
        </p:txBody>
      </p:sp>
      <p:sp>
        <p:nvSpPr>
          <p:cNvPr id="6" name="Rectangle 4"/>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
        <p:nvSpPr>
          <p:cNvPr id="7" name="Rectangle 5"/>
          <p:cNvSpPr>
            <a:spLocks noGrp="1" noChangeShapeType="1"/>
          </p:cNvSpPr>
          <p:nvPr>
            <p:ph type="ftr" idx="3"/>
          </p:nvPr>
        </p:nvSpPr>
        <p:spPr bwMode="auto">
          <a:xfrm>
            <a:off x="3124200" y="6245225"/>
            <a:ext cx="2895600" cy="476250"/>
          </a:xfrm>
          <a:prstGeom prst="rect">
            <a:avLst/>
          </a:prstGeom>
          <a:noFill/>
        </p:spPr>
        <p:txBody>
          <a:bodyPr lIns="91440" tIns="45720" rIns="91440" bIns="45720"/>
          <a:lstStyle/>
          <a:p>
            <a:pPr>
              <a:defRPr/>
            </a:pPr>
            <a:endParaRPr/>
          </a:p>
        </p:txBody>
      </p:sp>
      <p:sp>
        <p:nvSpPr>
          <p:cNvPr id="8" name="Rectangle 6"/>
          <p:cNvSpPr>
            <a:spLocks noGrp="1" noChangeShapeType="1"/>
          </p:cNvSpPr>
          <p:nvPr>
            <p:ph type="sldNum" idx="4"/>
          </p:nvPr>
        </p:nvSpPr>
        <p:spPr bwMode="auto">
          <a:xfrm>
            <a:off x="6553200" y="6245225"/>
            <a:ext cx="2133600" cy="47625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0" algn="l" defTabSz="914400">
              <a:lnSpc>
                <a:spcPct val="100000"/>
              </a:lnSpc>
              <a:buNone/>
              <a:defRPr sz="1800">
                <a:solidFill>
                  <a:schemeClr val="dk1"/>
                </a:solidFill>
                <a:latin typeface="Arial"/>
              </a:defRPr>
            </a:lvl2pPr>
            <a:lvl3pPr marL="914400" indent="0" algn="l" defTabSz="914400">
              <a:lnSpc>
                <a:spcPct val="100000"/>
              </a:lnSpc>
              <a:buNone/>
              <a:defRPr sz="1800">
                <a:solidFill>
                  <a:schemeClr val="dk1"/>
                </a:solidFill>
                <a:latin typeface="Arial"/>
              </a:defRPr>
            </a:lvl3pPr>
            <a:lvl4pPr marL="1371600" indent="0" algn="l" defTabSz="914400">
              <a:lnSpc>
                <a:spcPct val="100000"/>
              </a:lnSpc>
              <a:buNone/>
              <a:defRPr sz="1800">
                <a:solidFill>
                  <a:schemeClr val="dk1"/>
                </a:solidFill>
                <a:latin typeface="Arial"/>
              </a:defRPr>
            </a:lvl4pPr>
            <a:lvl5pPr marL="1828800" indent="0" algn="l" defTabSz="914400">
              <a:lnSpc>
                <a:spcPct val="100000"/>
              </a:lnSpc>
              <a:buNone/>
              <a:defRPr sz="1800">
                <a:solidFill>
                  <a:schemeClr val="dk1"/>
                </a:solidFill>
                <a:latin typeface="Arial"/>
              </a:defRPr>
            </a:lvl5pPr>
          </a:lstStyle>
          <a:p>
            <a:pPr marL="0" lvl="0" indent="0" algn="r">
              <a:buNone/>
              <a:defRPr/>
            </a:pPr>
            <a:fld id="{D038279B-FC19-497E-A7D1-5ADD9CAF016F}" type="slidenum">
              <a:rPr lang="en-US" sz="140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p:txStyles>
    <p:titleStyle>
      <a:lvl1pPr marL="0" indent="0" algn="ctr" defTabSz="914400">
        <a:lnSpc>
          <a:spcPct val="100000"/>
        </a:lnSpc>
        <a:buNone/>
        <a:defRPr lang="en-US" sz="4400">
          <a:solidFill>
            <a:schemeClr val="dk2"/>
          </a:solidFill>
          <a:latin typeface="Arial"/>
        </a:defRPr>
      </a:lvl1pPr>
      <a:lvl2pPr marL="0" indent="0" algn="ctr" defTabSz="914400">
        <a:lnSpc>
          <a:spcPct val="100000"/>
        </a:lnSpc>
        <a:buNone/>
        <a:defRPr lang="en-US" sz="4400">
          <a:solidFill>
            <a:schemeClr val="dk2"/>
          </a:solidFill>
          <a:latin typeface="Arial"/>
        </a:defRPr>
      </a:lvl2pPr>
      <a:lvl3pPr marL="0" indent="0" algn="ctr" defTabSz="914400">
        <a:lnSpc>
          <a:spcPct val="100000"/>
        </a:lnSpc>
        <a:buNone/>
        <a:defRPr lang="en-US" sz="4400">
          <a:solidFill>
            <a:schemeClr val="dk2"/>
          </a:solidFill>
          <a:latin typeface="Arial"/>
        </a:defRPr>
      </a:lvl3pPr>
      <a:lvl4pPr marL="0" indent="0" algn="ctr" defTabSz="914400">
        <a:lnSpc>
          <a:spcPct val="100000"/>
        </a:lnSpc>
        <a:buNone/>
        <a:defRPr lang="en-US" sz="4400">
          <a:solidFill>
            <a:schemeClr val="dk2"/>
          </a:solidFill>
          <a:latin typeface="Arial"/>
        </a:defRPr>
      </a:lvl4pPr>
      <a:lvl5pPr marL="0" indent="0" algn="ctr" defTabSz="914400">
        <a:lnSpc>
          <a:spcPct val="100000"/>
        </a:lnSpc>
        <a:buNone/>
        <a:defRPr lang="en-US" sz="4400">
          <a:solidFill>
            <a:schemeClr val="dk2"/>
          </a:solidFill>
          <a:latin typeface="Arial"/>
        </a:defRPr>
      </a:lvl5pPr>
      <a:lvl6pPr>
        <a:defRPr lang="en-US" sz="1800"/>
      </a:lvl6pPr>
      <a:lvl7pPr>
        <a:defRPr lang="en-US" sz="1800"/>
      </a:lvl7pPr>
      <a:lvl8pPr>
        <a:defRPr lang="en-US" sz="1800"/>
      </a:lvl8pPr>
      <a:lvl9pPr>
        <a:defRPr lang="en-US" sz="1800"/>
      </a:lvl9pPr>
    </p:titleStyle>
    <p:bodyStyle>
      <a:lvl1pPr marL="342900" indent="-342900" algn="l" defTabSz="914400">
        <a:lnSpc>
          <a:spcPct val="100000"/>
        </a:lnSpc>
        <a:spcBef>
          <a:spcPts val="0"/>
        </a:spcBef>
        <a:buChar char="•"/>
        <a:defRPr lang="en-US" sz="3200">
          <a:solidFill>
            <a:schemeClr val="dk1"/>
          </a:solidFill>
          <a:latin typeface="Arial"/>
        </a:defRPr>
      </a:lvl1pPr>
      <a:lvl2pPr marL="742950" indent="-285750" algn="l" defTabSz="914400">
        <a:lnSpc>
          <a:spcPct val="100000"/>
        </a:lnSpc>
        <a:spcBef>
          <a:spcPts val="0"/>
        </a:spcBef>
        <a:buChar char="–"/>
        <a:defRPr lang="en-US" sz="2800">
          <a:solidFill>
            <a:schemeClr val="dk1"/>
          </a:solidFill>
          <a:latin typeface="Arial"/>
        </a:defRPr>
      </a:lvl2pPr>
      <a:lvl3pPr marL="1143000" indent="-228600" algn="l" defTabSz="914400">
        <a:lnSpc>
          <a:spcPct val="100000"/>
        </a:lnSpc>
        <a:spcBef>
          <a:spcPts val="0"/>
        </a:spcBef>
        <a:buChar char="•"/>
        <a:defRPr lang="en-US" sz="2400">
          <a:solidFill>
            <a:schemeClr val="dk1"/>
          </a:solidFill>
          <a:latin typeface="Arial"/>
        </a:defRPr>
      </a:lvl3pPr>
      <a:lvl4pPr marL="1600200" indent="-228600" algn="l" defTabSz="914400">
        <a:lnSpc>
          <a:spcPct val="100000"/>
        </a:lnSpc>
        <a:spcBef>
          <a:spcPts val="0"/>
        </a:spcBef>
        <a:buChar char="–"/>
        <a:defRPr lang="en-US" sz="2000">
          <a:solidFill>
            <a:schemeClr val="dk1"/>
          </a:solidFill>
          <a:latin typeface="Arial"/>
        </a:defRPr>
      </a:lvl4pPr>
      <a:lvl5pPr marL="2057400" indent="-228600" algn="l" defTabSz="914400">
        <a:lnSpc>
          <a:spcPct val="100000"/>
        </a:lnSpc>
        <a:spcBef>
          <a:spcPts val="0"/>
        </a:spcBef>
        <a:buChar char="»"/>
        <a:defRPr lang="en-US" sz="2000">
          <a:solidFill>
            <a:schemeClr val="dk1"/>
          </a:solidFill>
          <a:latin typeface="Arial"/>
        </a:defRPr>
      </a:lvl5pPr>
      <a:lvl6pPr>
        <a:defRPr lang="en-US" sz="1800"/>
      </a:lvl6pPr>
      <a:lvl7pPr>
        <a:defRPr lang="en-US" sz="1800"/>
      </a:lvl7pPr>
      <a:lvl8pPr>
        <a:defRPr lang="en-US" sz="1800"/>
      </a:lvl8pPr>
      <a:lvl9pPr>
        <a:defRPr lang="en-US" sz="1800"/>
      </a:lvl9pPr>
    </p:bodyStyle>
    <p:otherStyle>
      <a:lvl1pPr marL="0" indent="0" algn="l" defTabSz="914400">
        <a:lnSpc>
          <a:spcPct val="100000"/>
        </a:lnSpc>
        <a:buNone/>
        <a:defRPr lang="en-US" sz="1800">
          <a:solidFill>
            <a:schemeClr val="dk1"/>
          </a:solidFill>
          <a:latin typeface="Arial"/>
        </a:defRPr>
      </a:lvl1pPr>
      <a:lvl2pPr marL="457200" indent="0" algn="l" defTabSz="914400">
        <a:lnSpc>
          <a:spcPct val="100000"/>
        </a:lnSpc>
        <a:buNone/>
        <a:defRPr lang="en-US" sz="1800">
          <a:solidFill>
            <a:schemeClr val="dk1"/>
          </a:solidFill>
          <a:latin typeface="Arial"/>
        </a:defRPr>
      </a:lvl2pPr>
      <a:lvl3pPr marL="914400" indent="0" algn="l" defTabSz="914400">
        <a:lnSpc>
          <a:spcPct val="100000"/>
        </a:lnSpc>
        <a:buNone/>
        <a:defRPr lang="en-US" sz="1800">
          <a:solidFill>
            <a:schemeClr val="dk1"/>
          </a:solidFill>
          <a:latin typeface="Arial"/>
        </a:defRPr>
      </a:lvl3pPr>
      <a:lvl4pPr marL="1371600" indent="0" algn="l" defTabSz="914400">
        <a:lnSpc>
          <a:spcPct val="100000"/>
        </a:lnSpc>
        <a:buNone/>
        <a:defRPr lang="en-US" sz="1800">
          <a:solidFill>
            <a:schemeClr val="dk1"/>
          </a:solidFill>
          <a:latin typeface="Arial"/>
        </a:defRPr>
      </a:lvl4pPr>
      <a:lvl5pPr marL="1828800" indent="0" algn="l" defTabSz="914400">
        <a:lnSpc>
          <a:spcPct val="100000"/>
        </a:lnSpc>
        <a:buNone/>
        <a:defRPr lang="en-US" sz="1800">
          <a:solidFill>
            <a:schemeClr val="dk1"/>
          </a:solidFill>
          <a:latin typeface="Arial"/>
        </a:defRPr>
      </a:lvl5pPr>
      <a:lvl6pPr>
        <a:defRPr lang="en-US" sz="1800"/>
      </a:lvl6pPr>
      <a:lvl7pPr>
        <a:defRPr lang="en-US" sz="1800"/>
      </a:lvl7pPr>
      <a:lvl8pPr>
        <a:defRPr lang="en-US" sz="1800"/>
      </a:lvl8pPr>
      <a:lvl9pPr>
        <a:defRPr lang="en-US" sz="1800"/>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p:nvPr>
        </p:nvSpPr>
        <p:spPr bwMode="auto">
          <a:xfrm>
            <a:off x="628650" y="1060450"/>
            <a:ext cx="7886700" cy="885825"/>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sz="3300">
                <a:solidFill>
                  <a:schemeClr val="lt1"/>
                </a:solidFill>
                <a:latin typeface="Reckless"/>
              </a:rPr>
              <a:t>2019 Myotonic Annual Conference</a:t>
            </a:r>
            <a:endParaRPr/>
          </a:p>
        </p:txBody>
      </p:sp>
      <p:sp>
        <p:nvSpPr>
          <p:cNvPr id="5" name="Subtitle 2"/>
          <p:cNvSpPr>
            <a:spLocks noGrp="1" noChangeShapeType="1"/>
          </p:cNvSpPr>
          <p:nvPr>
            <p:ph/>
          </p:nvPr>
        </p:nvSpPr>
        <p:spPr bwMode="auto">
          <a:xfrm>
            <a:off x="381000" y="1797050"/>
            <a:ext cx="7886700" cy="3263900"/>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lgn="ctr">
              <a:spcBef>
                <a:spcPts val="300"/>
              </a:spcBef>
              <a:buNone/>
              <a:defRPr/>
            </a:pPr>
            <a:r>
              <a:rPr sz="1300">
                <a:solidFill>
                  <a:schemeClr val="lt1"/>
                </a:solidFill>
                <a:latin typeface="Post Grotesk Book"/>
                <a:ea typeface="Post Grotesk Book"/>
              </a:rPr>
              <a:t>September 13-14, 2019</a:t>
            </a:r>
            <a:endParaRPr/>
          </a:p>
          <a:p>
            <a:pPr marL="0" lvl="0" indent="0" algn="ctr">
              <a:spcBef>
                <a:spcPts val="300"/>
              </a:spcBef>
              <a:buNone/>
              <a:defRPr/>
            </a:pPr>
            <a:r>
              <a:rPr sz="1300">
                <a:solidFill>
                  <a:schemeClr val="lt1"/>
                </a:solidFill>
                <a:latin typeface="Post Grotesk Book"/>
                <a:ea typeface="Post Grotesk Book"/>
              </a:rPr>
              <a:t>Philadelphia, PA</a:t>
            </a:r>
            <a:endParaRPr/>
          </a:p>
        </p:txBody>
      </p:sp>
      <p:pic>
        <p:nvPicPr>
          <p:cNvPr id="6" name="Picture 4"/>
          <p:cNvPicPr>
            <a:picLocks noGrp="1" noChangeAspect="1"/>
          </p:cNvPicPr>
          <p:nvPr/>
        </p:nvPicPr>
        <p:blipFill>
          <a:blip r:embed="rId2"/>
          <a:stretch/>
        </p:blipFill>
        <p:spPr bwMode="auto">
          <a:xfrm>
            <a:off x="3663950" y="4911725"/>
            <a:ext cx="1816100" cy="1089025"/>
          </a:xfrm>
          <a:prstGeom prst="rect">
            <a:avLst/>
          </a:prstGeom>
          <a:noFill/>
        </p:spPr>
      </p:pic>
      <p:pic>
        <p:nvPicPr>
          <p:cNvPr id="7" name="Picture 5"/>
          <p:cNvPicPr>
            <a:picLocks noGrp="1" noChangeAspect="1"/>
          </p:cNvPicPr>
          <p:nvPr/>
        </p:nvPicPr>
        <p:blipFill>
          <a:blip r:embed="rId3"/>
          <a:srcRect t="22123"/>
          <a:stretch/>
        </p:blipFill>
        <p:spPr bwMode="auto">
          <a:xfrm>
            <a:off x="0" y="2432050"/>
            <a:ext cx="9144000" cy="24796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Myotonia</a:t>
            </a:r>
            <a:endParaRPr/>
          </a:p>
        </p:txBody>
      </p:sp>
      <p:pic>
        <p:nvPicPr>
          <p:cNvPr id="5" name="Picture 3"/>
          <p:cNvPicPr>
            <a:picLocks noGrp="1" noChangeAspect="1"/>
          </p:cNvPicPr>
          <p:nvPr/>
        </p:nvPicPr>
        <p:blipFill>
          <a:blip r:embed="rId2"/>
          <a:stretch/>
        </p:blipFill>
        <p:spPr bwMode="auto">
          <a:xfrm>
            <a:off x="6248400" y="1981200"/>
            <a:ext cx="2532062" cy="2827337"/>
          </a:xfrm>
          <a:prstGeom prst="rect">
            <a:avLst/>
          </a:prstGeom>
          <a:noFill/>
        </p:spPr>
      </p:pic>
      <p:sp>
        <p:nvSpPr>
          <p:cNvPr id="6" name="Text Box 4"/>
          <p:cNvSpPr>
            <a:spLocks/>
          </p:cNvSpPr>
          <p:nvPr/>
        </p:nvSpPr>
        <p:spPr bwMode="auto">
          <a:xfrm>
            <a:off x="228600" y="2133600"/>
            <a:ext cx="5360987" cy="2554287"/>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sz="2000" b="1"/>
              <a:t> </a:t>
            </a:r>
            <a:endParaRPr/>
          </a:p>
          <a:p>
            <a:pPr marL="0" lvl="0" indent="0">
              <a:buNone/>
              <a:defRPr/>
            </a:pPr>
            <a:r>
              <a:rPr lang="en-US" sz="2800" b="1"/>
              <a:t>Slow relaxation of voluntary </a:t>
            </a:r>
            <a:endParaRPr/>
          </a:p>
          <a:p>
            <a:pPr marL="0" lvl="0" indent="0">
              <a:buNone/>
              <a:defRPr/>
            </a:pPr>
            <a:r>
              <a:rPr lang="en-US" sz="2800" b="1"/>
              <a:t>muscle contraction</a:t>
            </a:r>
            <a:endParaRPr/>
          </a:p>
          <a:p>
            <a:pPr marL="0" lvl="0" indent="0">
              <a:buNone/>
              <a:defRPr/>
            </a:pPr>
            <a:r>
              <a:rPr lang="en-US" sz="2800" b="1"/>
              <a:t>Abates with continued activity</a:t>
            </a:r>
            <a:endParaRPr/>
          </a:p>
          <a:p>
            <a:pPr marL="0" lvl="0" indent="0">
              <a:buNone/>
              <a:defRPr/>
            </a:pPr>
            <a:endParaRPr lang="en-US" sz="2800"/>
          </a:p>
          <a:p>
            <a:pPr marL="0" lvl="0" indent="0">
              <a:buNone/>
              <a:defRPr/>
            </a:pPr>
            <a:r>
              <a:rPr lang="en-US" sz="2800" b="1"/>
              <a:t>This is a treatable symptom</a:t>
            </a:r>
            <a:endParaRPr/>
          </a:p>
        </p:txBody>
      </p:sp>
      <p:sp>
        <p:nvSpPr>
          <p:cNvPr id="7" name="Text Box 5"/>
          <p:cNvSpPr>
            <a:spLocks/>
          </p:cNvSpPr>
          <p:nvPr/>
        </p:nvSpPr>
        <p:spPr bwMode="auto">
          <a:xfrm>
            <a:off x="609600" y="5334000"/>
            <a:ext cx="5684837" cy="946150"/>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sz="2800" b="1">
                <a:solidFill>
                  <a:srgbClr val="0070C0"/>
                </a:solidFill>
              </a:rPr>
              <a:t>Caused by reduced chloride </a:t>
            </a:r>
            <a:endParaRPr/>
          </a:p>
          <a:p>
            <a:pPr marL="0" lvl="0" indent="0">
              <a:buNone/>
              <a:defRPr/>
            </a:pPr>
            <a:r>
              <a:rPr lang="en-US" sz="2800" b="1">
                <a:solidFill>
                  <a:srgbClr val="0070C0"/>
                </a:solidFill>
              </a:rPr>
              <a:t>channels in sarcolemma (CLC 1)</a:t>
            </a:r>
            <a:endParaRPr/>
          </a:p>
        </p:txBody>
      </p:sp>
      <p:pic>
        <p:nvPicPr>
          <p:cNvPr id="8" name="Picture 2" descr="https://www.aic.cuhk.edu.hk/web8/Hi%20res/muscle.jpg"/>
          <p:cNvPicPr>
            <a:picLocks noGrp="1" noChangeAspect="1"/>
          </p:cNvPicPr>
          <p:nvPr/>
        </p:nvPicPr>
        <p:blipFill>
          <a:blip r:embed="rId3"/>
          <a:srcRect l="6303" t="14745" r="5881" b="15733"/>
          <a:stretch/>
        </p:blipFill>
        <p:spPr bwMode="auto">
          <a:xfrm>
            <a:off x="7543800" y="60325"/>
            <a:ext cx="1463675" cy="820737"/>
          </a:xfrm>
          <a:prstGeom prst="rect">
            <a:avLst/>
          </a:prstGeom>
          <a:noFill/>
        </p:spPr>
      </p:pic>
      <p:sp>
        <p:nvSpPr>
          <p:cNvPr id="9"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7"/>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Cardiac Manifestations</a:t>
            </a:r>
            <a:endParaRPr/>
          </a:p>
        </p:txBody>
      </p:sp>
      <p:sp>
        <p:nvSpPr>
          <p:cNvPr id="5" name="Rectangle 8"/>
          <p:cNvSpPr>
            <a:spLocks noGrp="1" noChangeShapeType="1"/>
          </p:cNvSpPr>
          <p:nvPr>
            <p:ph type="body"/>
          </p:nvPr>
        </p:nvSpPr>
        <p:spPr bwMode="auto">
          <a:xfrm>
            <a:off x="457200" y="1600200"/>
            <a:ext cx="4038600" cy="4525962"/>
          </a:xfrm>
          <a:prstGeom prst="rect">
            <a:avLst/>
          </a:prstGeom>
        </p:spPr>
        <p:txBody>
          <a:bodyPr lIns="91440" tIns="45720" rIns="91440" bIns="45720" anchor="t"/>
          <a:lstStyle>
            <a:lvl1pPr marL="342900" indent="-342900" algn="l" defTabSz="914400">
              <a:lnSpc>
                <a:spcPct val="100000"/>
              </a:lnSpc>
              <a:spcBef>
                <a:spcPts val="0"/>
              </a:spcBef>
              <a:buChar char="•"/>
              <a:defRPr sz="2800">
                <a:solidFill>
                  <a:schemeClr val="dk1"/>
                </a:solidFill>
                <a:latin typeface="Arial"/>
              </a:defRPr>
            </a:lvl1pPr>
            <a:lvl2pPr marL="742950" indent="-285750" algn="l" defTabSz="914400">
              <a:lnSpc>
                <a:spcPct val="100000"/>
              </a:lnSpc>
              <a:spcBef>
                <a:spcPts val="0"/>
              </a:spcBef>
              <a:buChar char="–"/>
              <a:defRPr sz="2400">
                <a:solidFill>
                  <a:schemeClr val="dk1"/>
                </a:solidFill>
                <a:latin typeface="Arial"/>
              </a:defRPr>
            </a:lvl2pPr>
            <a:lvl3pPr marL="1143000" indent="-228600" algn="l" defTabSz="914400">
              <a:lnSpc>
                <a:spcPct val="100000"/>
              </a:lnSpc>
              <a:spcBef>
                <a:spcPts val="0"/>
              </a:spcBef>
              <a:buChar char="•"/>
              <a:defRPr sz="2000">
                <a:solidFill>
                  <a:schemeClr val="dk1"/>
                </a:solidFill>
                <a:latin typeface="Arial"/>
              </a:defRPr>
            </a:lvl3pPr>
            <a:lvl4pPr marL="1600200" indent="-228600" algn="l" defTabSz="914400">
              <a:lnSpc>
                <a:spcPct val="100000"/>
              </a:lnSpc>
              <a:spcBef>
                <a:spcPts val="0"/>
              </a:spcBef>
              <a:buChar char="–"/>
              <a:defRPr sz="1800">
                <a:solidFill>
                  <a:schemeClr val="dk1"/>
                </a:solidFill>
                <a:latin typeface="Arial"/>
              </a:defRPr>
            </a:lvl4pPr>
            <a:lvl5pPr marL="2057400" indent="-228600" algn="l" defTabSz="914400">
              <a:lnSpc>
                <a:spcPct val="100000"/>
              </a:lnSpc>
              <a:spcBef>
                <a:spcPts val="0"/>
              </a:spcBef>
              <a:buChar char="»"/>
              <a:defRPr sz="1800">
                <a:solidFill>
                  <a:schemeClr val="dk1"/>
                </a:solidFill>
                <a:latin typeface="Arial"/>
              </a:defRPr>
            </a:lvl5pPr>
          </a:lstStyle>
          <a:p>
            <a:pPr marL="342900" lvl="0" indent="-685800">
              <a:spcBef>
                <a:spcPts val="0"/>
              </a:spcBef>
              <a:buFontTx/>
              <a:buChar char="•"/>
              <a:defRPr/>
            </a:pPr>
            <a:r>
              <a:rPr lang="en-US"/>
              <a:t>Myocardial fibrosis may lead to destruction of the cardiac conduction system</a:t>
            </a:r>
            <a:endParaRPr/>
          </a:p>
          <a:p>
            <a:pPr marL="342900" lvl="0" indent="-685800">
              <a:spcBef>
                <a:spcPts val="0"/>
              </a:spcBef>
              <a:buFontTx/>
              <a:buChar char="•"/>
              <a:defRPr/>
            </a:pPr>
            <a:r>
              <a:rPr lang="en-US"/>
              <a:t>Prolongation of PR interval and QRS duration</a:t>
            </a:r>
            <a:endParaRPr/>
          </a:p>
          <a:p>
            <a:pPr marL="342900" lvl="0" indent="-685800">
              <a:spcBef>
                <a:spcPts val="0"/>
              </a:spcBef>
              <a:buFontTx/>
              <a:buChar char="•"/>
              <a:defRPr/>
            </a:pPr>
            <a:r>
              <a:rPr lang="en-US"/>
              <a:t>Arrhythmia</a:t>
            </a:r>
            <a:endParaRPr/>
          </a:p>
        </p:txBody>
      </p:sp>
      <p:pic>
        <p:nvPicPr>
          <p:cNvPr id="6" name="Picture 10" descr="cardiac-conduction-system"/>
          <p:cNvPicPr>
            <a:picLocks noGrp="1" noChangeAspect="1"/>
          </p:cNvPicPr>
          <p:nvPr>
            <p:ph/>
          </p:nvPr>
        </p:nvPicPr>
        <p:blipFill>
          <a:blip r:embed="rId2"/>
          <a:srcRect/>
          <a:stretch/>
        </p:blipFill>
        <p:spPr bwMode="auto">
          <a:xfrm>
            <a:off x="4648200" y="1843087"/>
            <a:ext cx="4038600" cy="4038600"/>
          </a:xfrm>
          <a:prstGeom prst="rect">
            <a:avLst/>
          </a:prstGeom>
          <a:noFill/>
        </p:spPr>
      </p:pic>
      <p:pic>
        <p:nvPicPr>
          <p:cNvPr id="7" name="Picture 6" descr="Image result for heart muscle"/>
          <p:cNvPicPr>
            <a:picLocks noGrp="1" noChangeAspect="1"/>
          </p:cNvPicPr>
          <p:nvPr/>
        </p:nvPicPr>
        <p:blipFill>
          <a:blip r:embed="rId3"/>
          <a:srcRect t="8191" r="53002" b="14337"/>
          <a:stretch/>
        </p:blipFill>
        <p:spPr bwMode="auto">
          <a:xfrm>
            <a:off x="8205787" y="0"/>
            <a:ext cx="931862" cy="1279525"/>
          </a:xfrm>
          <a:prstGeom prst="rect">
            <a:avLst/>
          </a:prstGeom>
          <a:noFill/>
        </p:spPr>
      </p:pic>
      <p:sp>
        <p:nvSpPr>
          <p:cNvPr id="8"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Cardiac Manifestations</a:t>
            </a:r>
            <a:endParaRPr/>
          </a:p>
        </p:txBody>
      </p:sp>
      <p:sp>
        <p:nvSpPr>
          <p:cNvPr id="5" name="Rectangle 6"/>
          <p:cNvSpPr>
            <a:spLocks noGrp="1" noChangeShapeType="1"/>
          </p:cNvSpPr>
          <p:nvPr>
            <p:ph type="body"/>
          </p:nvPr>
        </p:nvSpPr>
        <p:spPr bwMode="auto">
          <a:xfrm>
            <a:off x="4648200" y="1600200"/>
            <a:ext cx="4038600" cy="4525962"/>
          </a:xfrm>
          <a:prstGeom prst="rect">
            <a:avLst/>
          </a:prstGeom>
        </p:spPr>
        <p:txBody>
          <a:bodyPr lIns="91440" tIns="45720" rIns="91440" bIns="45720" anchor="t"/>
          <a:lstStyle>
            <a:lvl1pPr marL="342900" indent="-342900" algn="l" defTabSz="914400">
              <a:lnSpc>
                <a:spcPct val="100000"/>
              </a:lnSpc>
              <a:spcBef>
                <a:spcPts val="0"/>
              </a:spcBef>
              <a:buChar char="•"/>
              <a:defRPr sz="2800">
                <a:solidFill>
                  <a:schemeClr val="dk1"/>
                </a:solidFill>
                <a:latin typeface="Arial"/>
              </a:defRPr>
            </a:lvl1pPr>
            <a:lvl2pPr marL="742950" indent="-285750" algn="l" defTabSz="914400">
              <a:lnSpc>
                <a:spcPct val="100000"/>
              </a:lnSpc>
              <a:spcBef>
                <a:spcPts val="0"/>
              </a:spcBef>
              <a:buChar char="–"/>
              <a:defRPr sz="2400">
                <a:solidFill>
                  <a:schemeClr val="dk1"/>
                </a:solidFill>
                <a:latin typeface="Arial"/>
              </a:defRPr>
            </a:lvl2pPr>
            <a:lvl3pPr marL="1143000" indent="-228600" algn="l" defTabSz="914400">
              <a:lnSpc>
                <a:spcPct val="100000"/>
              </a:lnSpc>
              <a:spcBef>
                <a:spcPts val="0"/>
              </a:spcBef>
              <a:buChar char="•"/>
              <a:defRPr sz="2000">
                <a:solidFill>
                  <a:schemeClr val="dk1"/>
                </a:solidFill>
                <a:latin typeface="Arial"/>
              </a:defRPr>
            </a:lvl3pPr>
            <a:lvl4pPr marL="1600200" indent="-228600" algn="l" defTabSz="914400">
              <a:lnSpc>
                <a:spcPct val="100000"/>
              </a:lnSpc>
              <a:spcBef>
                <a:spcPts val="0"/>
              </a:spcBef>
              <a:buChar char="–"/>
              <a:defRPr sz="1800">
                <a:solidFill>
                  <a:schemeClr val="dk1"/>
                </a:solidFill>
                <a:latin typeface="Arial"/>
              </a:defRPr>
            </a:lvl4pPr>
            <a:lvl5pPr marL="2057400" indent="-228600" algn="l" defTabSz="914400">
              <a:lnSpc>
                <a:spcPct val="100000"/>
              </a:lnSpc>
              <a:spcBef>
                <a:spcPts val="0"/>
              </a:spcBef>
              <a:buChar char="»"/>
              <a:defRPr sz="1800">
                <a:solidFill>
                  <a:schemeClr val="dk1"/>
                </a:solidFill>
                <a:latin typeface="Arial"/>
              </a:defRPr>
            </a:lvl5pPr>
          </a:lstStyle>
          <a:p>
            <a:pPr marL="342900" lvl="0" indent="-685800">
              <a:spcBef>
                <a:spcPts val="0"/>
              </a:spcBef>
              <a:buFontTx/>
              <a:buChar char="•"/>
              <a:defRPr/>
            </a:pPr>
            <a:r>
              <a:rPr lang="en-US"/>
              <a:t>Arrhythmias can include sinus bradycardia, heart block, atrial tachycardias, atrial flutter, atrial fibrillation, ventricular tachycardia, ventricular fibrillation</a:t>
            </a:r>
            <a:endParaRPr/>
          </a:p>
        </p:txBody>
      </p:sp>
      <p:sp>
        <p:nvSpPr>
          <p:cNvPr id="6" name="AutoShape 8" descr="2Q=="/>
          <p:cNvSpPr>
            <a:spLocks noGrp="1" noChangeShapeType="1"/>
          </p:cNvSpPr>
          <p:nvPr/>
        </p:nvSpPr>
        <p:spPr bwMode="auto">
          <a:xfrm>
            <a:off x="4419600" y="3276600"/>
            <a:ext cx="304800" cy="304800"/>
          </a:xfrm>
          <a:prstGeom prst="rect">
            <a:avLst/>
          </a:prstGeom>
          <a:noFill/>
        </p:spPr>
        <p:txBody>
          <a:bodyPr lIns="91440" tIns="45720" rIns="91440" bIns="45720"/>
          <a:lstStyle/>
          <a:p>
            <a:pPr>
              <a:defRPr/>
            </a:pPr>
            <a:endParaRPr/>
          </a:p>
        </p:txBody>
      </p:sp>
      <p:sp>
        <p:nvSpPr>
          <p:cNvPr id="7" name="AutoShape 10" descr="2Q=="/>
          <p:cNvSpPr>
            <a:spLocks noGrp="1" noChangeShapeType="1"/>
          </p:cNvSpPr>
          <p:nvPr/>
        </p:nvSpPr>
        <p:spPr bwMode="auto">
          <a:xfrm>
            <a:off x="4419600" y="3276600"/>
            <a:ext cx="304800" cy="304800"/>
          </a:xfrm>
          <a:prstGeom prst="rect">
            <a:avLst/>
          </a:prstGeom>
          <a:noFill/>
        </p:spPr>
        <p:txBody>
          <a:bodyPr lIns="91440" tIns="45720" rIns="91440" bIns="45720"/>
          <a:lstStyle/>
          <a:p>
            <a:pPr>
              <a:defRPr/>
            </a:pPr>
            <a:endParaRPr/>
          </a:p>
        </p:txBody>
      </p:sp>
      <p:pic>
        <p:nvPicPr>
          <p:cNvPr id="8" name="Picture 12" descr="icd-device"/>
          <p:cNvPicPr>
            <a:picLocks noGrp="1" noChangeAspect="1"/>
          </p:cNvPicPr>
          <p:nvPr>
            <p:ph type="clipArt"/>
          </p:nvPr>
        </p:nvPicPr>
        <p:blipFill>
          <a:blip r:embed="rId2"/>
          <a:srcRect/>
          <a:stretch/>
        </p:blipFill>
        <p:spPr bwMode="auto">
          <a:xfrm>
            <a:off x="609600" y="2876550"/>
            <a:ext cx="4013200" cy="2613025"/>
          </a:xfrm>
          <a:prstGeom prst="rect">
            <a:avLst/>
          </a:prstGeom>
          <a:noFill/>
        </p:spPr>
      </p:pic>
      <p:pic>
        <p:nvPicPr>
          <p:cNvPr id="9" name="Picture 6" descr="Image result for heart muscle"/>
          <p:cNvPicPr>
            <a:picLocks noGrp="1" noChangeAspect="1"/>
          </p:cNvPicPr>
          <p:nvPr/>
        </p:nvPicPr>
        <p:blipFill>
          <a:blip r:embed="rId3"/>
          <a:srcRect t="8191" r="53002" b="14337"/>
          <a:stretch/>
        </p:blipFill>
        <p:spPr bwMode="auto">
          <a:xfrm>
            <a:off x="8153399" y="92075"/>
            <a:ext cx="933450" cy="1279525"/>
          </a:xfrm>
          <a:prstGeom prst="rect">
            <a:avLst/>
          </a:prstGeom>
          <a:noFill/>
        </p:spPr>
      </p:pic>
      <p:sp>
        <p:nvSpPr>
          <p:cNvPr id="10"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sz="4000"/>
              <a:t>Anesthesia Considerations</a:t>
            </a:r>
            <a:endParaRPr/>
          </a:p>
        </p:txBody>
      </p:sp>
      <p:sp>
        <p:nvSpPr>
          <p:cNvPr id="5" name="Rectangle 5"/>
          <p:cNvSpPr>
            <a:spLocks noGrp="1" noChangeShapeType="1"/>
          </p:cNvSpPr>
          <p:nvPr>
            <p:ph type="body"/>
          </p:nvPr>
        </p:nvSpPr>
        <p:spPr bwMode="auto">
          <a:xfrm>
            <a:off x="457200" y="1600200"/>
            <a:ext cx="4038600" cy="4525962"/>
          </a:xfrm>
          <a:prstGeom prst="rect">
            <a:avLst/>
          </a:prstGeom>
        </p:spPr>
        <p:txBody>
          <a:bodyPr lIns="91440" tIns="45720" rIns="91440" bIns="45720" anchor="t"/>
          <a:lstStyle>
            <a:lvl1pPr marL="342900" indent="-342900" algn="l" defTabSz="914400">
              <a:lnSpc>
                <a:spcPct val="100000"/>
              </a:lnSpc>
              <a:spcBef>
                <a:spcPts val="0"/>
              </a:spcBef>
              <a:buChar char="•"/>
              <a:defRPr sz="2800">
                <a:solidFill>
                  <a:schemeClr val="dk1"/>
                </a:solidFill>
                <a:latin typeface="Arial"/>
              </a:defRPr>
            </a:lvl1pPr>
            <a:lvl2pPr marL="742950" indent="-285750" algn="l" defTabSz="914400">
              <a:lnSpc>
                <a:spcPct val="100000"/>
              </a:lnSpc>
              <a:spcBef>
                <a:spcPts val="0"/>
              </a:spcBef>
              <a:buChar char="–"/>
              <a:defRPr sz="2400">
                <a:solidFill>
                  <a:schemeClr val="dk1"/>
                </a:solidFill>
                <a:latin typeface="Arial"/>
              </a:defRPr>
            </a:lvl2pPr>
            <a:lvl3pPr marL="1143000" indent="-228600" algn="l" defTabSz="914400">
              <a:lnSpc>
                <a:spcPct val="100000"/>
              </a:lnSpc>
              <a:spcBef>
                <a:spcPts val="0"/>
              </a:spcBef>
              <a:buChar char="•"/>
              <a:defRPr sz="2000">
                <a:solidFill>
                  <a:schemeClr val="dk1"/>
                </a:solidFill>
                <a:latin typeface="Arial"/>
              </a:defRPr>
            </a:lvl3pPr>
            <a:lvl4pPr marL="1600200" indent="-228600" algn="l" defTabSz="914400">
              <a:lnSpc>
                <a:spcPct val="100000"/>
              </a:lnSpc>
              <a:spcBef>
                <a:spcPts val="0"/>
              </a:spcBef>
              <a:buChar char="–"/>
              <a:defRPr sz="1800">
                <a:solidFill>
                  <a:schemeClr val="dk1"/>
                </a:solidFill>
                <a:latin typeface="Arial"/>
              </a:defRPr>
            </a:lvl4pPr>
            <a:lvl5pPr marL="2057400" indent="-228600" algn="l" defTabSz="914400">
              <a:lnSpc>
                <a:spcPct val="100000"/>
              </a:lnSpc>
              <a:spcBef>
                <a:spcPts val="0"/>
              </a:spcBef>
              <a:buChar char="»"/>
              <a:defRPr sz="1800">
                <a:solidFill>
                  <a:schemeClr val="dk1"/>
                </a:solidFill>
                <a:latin typeface="Arial"/>
              </a:defRPr>
            </a:lvl5pPr>
          </a:lstStyle>
          <a:p>
            <a:pPr marL="342900" lvl="0" indent="-685800">
              <a:spcBef>
                <a:spcPts val="0"/>
              </a:spcBef>
              <a:buFontTx/>
              <a:buChar char="•"/>
              <a:defRPr/>
            </a:pPr>
            <a:r>
              <a:rPr lang="en-US" sz="2400"/>
              <a:t>Induction with depolarizing relaxants (succinylcholine) and reversal (neostigmine) may worsen myotonia (no clear increase in malignant hyperthermia)</a:t>
            </a:r>
            <a:endParaRPr/>
          </a:p>
          <a:p>
            <a:pPr marL="342900" lvl="0" indent="-685800">
              <a:spcBef>
                <a:spcPts val="0"/>
              </a:spcBef>
              <a:buFontTx/>
              <a:buChar char="•"/>
              <a:defRPr/>
            </a:pPr>
            <a:r>
              <a:rPr lang="en-US" sz="2400"/>
              <a:t>Increased risk of apnea with benzodiazepines, barbiturates, opiates</a:t>
            </a:r>
            <a:endParaRPr/>
          </a:p>
        </p:txBody>
      </p:sp>
      <p:pic>
        <p:nvPicPr>
          <p:cNvPr id="6" name="Picture 7" descr="anesthesia_glossary-73"/>
          <p:cNvPicPr>
            <a:picLocks noGrp="1" noChangeAspect="1"/>
          </p:cNvPicPr>
          <p:nvPr>
            <p:ph/>
          </p:nvPr>
        </p:nvPicPr>
        <p:blipFill>
          <a:blip r:embed="rId2"/>
          <a:srcRect/>
          <a:stretch/>
        </p:blipFill>
        <p:spPr bwMode="auto">
          <a:xfrm>
            <a:off x="4648200" y="2238375"/>
            <a:ext cx="4038600" cy="3249612"/>
          </a:xfrm>
          <a:prstGeom prst="rect">
            <a:avLst/>
          </a:prstGeom>
          <a:noFill/>
        </p:spPr>
      </p:pic>
      <p:pic>
        <p:nvPicPr>
          <p:cNvPr id="7" name="Picture 2" descr="https://www.aic.cuhk.edu.hk/web8/Hi%20res/muscle.jpg"/>
          <p:cNvPicPr>
            <a:picLocks noGrp="1" noChangeAspect="1"/>
          </p:cNvPicPr>
          <p:nvPr/>
        </p:nvPicPr>
        <p:blipFill>
          <a:blip r:embed="rId3"/>
          <a:srcRect l="6303" t="14745" r="5881" b="15733"/>
          <a:stretch/>
        </p:blipFill>
        <p:spPr bwMode="auto">
          <a:xfrm>
            <a:off x="7604125" y="60325"/>
            <a:ext cx="1463675" cy="820737"/>
          </a:xfrm>
          <a:prstGeom prst="rect">
            <a:avLst/>
          </a:prstGeom>
          <a:noFill/>
        </p:spPr>
      </p:pic>
      <p:sp>
        <p:nvSpPr>
          <p:cNvPr id="8"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4"/>
          <p:cNvSpPr>
            <a:spLocks noGrp="1" noChangeShapeType="1"/>
          </p:cNvSpPr>
          <p:nvPr>
            <p:ph type="title"/>
          </p:nvPr>
        </p:nvSpPr>
        <p:spPr bwMode="auto">
          <a:xfrm>
            <a:off x="457200" y="274637"/>
            <a:ext cx="83058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a:t>Pulmonary Manifestations</a:t>
            </a:r>
          </a:p>
        </p:txBody>
      </p:sp>
      <p:sp>
        <p:nvSpPr>
          <p:cNvPr id="5" name="Content Placeholder 5"/>
          <p:cNvSpPr>
            <a:spLocks noGrp="1" noChangeShapeType="1"/>
          </p:cNvSpPr>
          <p:nvPr>
            <p:ph/>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SzPct val="100000"/>
              <a:buChar char="•"/>
              <a:defRPr/>
            </a:pPr>
            <a:r>
              <a:rPr/>
              <a:t>Respiratory symptoms may include nocturnal hypoventilation and sleep disordered breathing</a:t>
            </a:r>
          </a:p>
          <a:p>
            <a:pPr marL="342900" lvl="0" indent="-685800">
              <a:spcBef>
                <a:spcPts val="0"/>
              </a:spcBef>
              <a:buSzPct val="100000"/>
              <a:buChar char="•"/>
              <a:defRPr/>
            </a:pPr>
            <a:r>
              <a:rPr/>
              <a:t>May be monitored with pulmonary function tests (FVC in seated and supine position)</a:t>
            </a:r>
          </a:p>
          <a:p>
            <a:pPr marL="342900" lvl="0" indent="-685800">
              <a:spcBef>
                <a:spcPts val="0"/>
              </a:spcBef>
              <a:buSzPct val="100000"/>
              <a:buChar char="•"/>
              <a:defRPr/>
            </a:pPr>
            <a:r>
              <a:rPr/>
              <a:t>Management is with non-invasive ventilation – BiPAP/Trilogy</a:t>
            </a:r>
          </a:p>
        </p:txBody>
      </p:sp>
      <p:pic>
        <p:nvPicPr>
          <p:cNvPr id="6" name="Picture 6"/>
          <p:cNvPicPr>
            <a:picLocks noGrp="1" noChangeAspect="1"/>
          </p:cNvPicPr>
          <p:nvPr/>
        </p:nvPicPr>
        <p:blipFill>
          <a:blip r:embed="rId2"/>
          <a:stretch/>
        </p:blipFill>
        <p:spPr bwMode="auto">
          <a:xfrm>
            <a:off x="6019800" y="4724399"/>
            <a:ext cx="3022600" cy="2011362"/>
          </a:xfrm>
          <a:prstGeom prst="rect">
            <a:avLst/>
          </a:prstGeom>
          <a:noFill/>
        </p:spPr>
      </p:pic>
      <p:pic>
        <p:nvPicPr>
          <p:cNvPr id="7" name="Picture 7"/>
          <p:cNvPicPr>
            <a:picLocks noGrp="1" noChangeAspect="1"/>
          </p:cNvPicPr>
          <p:nvPr/>
        </p:nvPicPr>
        <p:blipFill>
          <a:blip r:embed="rId3"/>
          <a:stretch/>
        </p:blipFill>
        <p:spPr bwMode="auto">
          <a:xfrm>
            <a:off x="8089900" y="166687"/>
            <a:ext cx="952500" cy="823912"/>
          </a:xfrm>
          <a:prstGeom prst="rect">
            <a:avLst/>
          </a:prstGeom>
          <a:noFill/>
        </p:spPr>
      </p:pic>
      <p:sp>
        <p:nvSpPr>
          <p:cNvPr id="8"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sz="4000"/>
              <a:t>Christmas Tree Cataracts</a:t>
            </a:r>
            <a:endParaRPr/>
          </a:p>
        </p:txBody>
      </p:sp>
      <p:sp>
        <p:nvSpPr>
          <p:cNvPr id="5" name="Rectangle 8"/>
          <p:cNvSpPr>
            <a:spLocks noGrp="1" noChangeShapeType="1"/>
          </p:cNvSpPr>
          <p:nvPr>
            <p:ph type="body"/>
          </p:nvPr>
        </p:nvSpPr>
        <p:spPr bwMode="auto">
          <a:xfrm>
            <a:off x="4648200" y="1600200"/>
            <a:ext cx="4038600" cy="4525962"/>
          </a:xfrm>
          <a:prstGeom prst="rect">
            <a:avLst/>
          </a:prstGeom>
        </p:spPr>
        <p:txBody>
          <a:bodyPr lIns="91440" tIns="45720" rIns="91440" bIns="45720" anchor="t"/>
          <a:lstStyle>
            <a:lvl1pPr marL="342900" indent="-342900" algn="l" defTabSz="914400">
              <a:lnSpc>
                <a:spcPct val="100000"/>
              </a:lnSpc>
              <a:spcBef>
                <a:spcPts val="0"/>
              </a:spcBef>
              <a:buChar char="•"/>
              <a:defRPr sz="2800">
                <a:solidFill>
                  <a:schemeClr val="dk1"/>
                </a:solidFill>
                <a:latin typeface="Arial"/>
              </a:defRPr>
            </a:lvl1pPr>
            <a:lvl2pPr marL="742950" indent="-285750" algn="l" defTabSz="914400">
              <a:lnSpc>
                <a:spcPct val="100000"/>
              </a:lnSpc>
              <a:spcBef>
                <a:spcPts val="0"/>
              </a:spcBef>
              <a:buChar char="–"/>
              <a:defRPr sz="2400">
                <a:solidFill>
                  <a:schemeClr val="dk1"/>
                </a:solidFill>
                <a:latin typeface="Arial"/>
              </a:defRPr>
            </a:lvl2pPr>
            <a:lvl3pPr marL="1143000" indent="-228600" algn="l" defTabSz="914400">
              <a:lnSpc>
                <a:spcPct val="100000"/>
              </a:lnSpc>
              <a:spcBef>
                <a:spcPts val="0"/>
              </a:spcBef>
              <a:buChar char="•"/>
              <a:defRPr sz="2000">
                <a:solidFill>
                  <a:schemeClr val="dk1"/>
                </a:solidFill>
                <a:latin typeface="Arial"/>
              </a:defRPr>
            </a:lvl3pPr>
            <a:lvl4pPr marL="1600200" indent="-228600" algn="l" defTabSz="914400">
              <a:lnSpc>
                <a:spcPct val="100000"/>
              </a:lnSpc>
              <a:spcBef>
                <a:spcPts val="0"/>
              </a:spcBef>
              <a:buChar char="–"/>
              <a:defRPr sz="1800">
                <a:solidFill>
                  <a:schemeClr val="dk1"/>
                </a:solidFill>
                <a:latin typeface="Arial"/>
              </a:defRPr>
            </a:lvl4pPr>
            <a:lvl5pPr marL="2057400" indent="-228600" algn="l" defTabSz="914400">
              <a:lnSpc>
                <a:spcPct val="100000"/>
              </a:lnSpc>
              <a:spcBef>
                <a:spcPts val="0"/>
              </a:spcBef>
              <a:buChar char="»"/>
              <a:defRPr sz="1800">
                <a:solidFill>
                  <a:schemeClr val="dk1"/>
                </a:solidFill>
                <a:latin typeface="Arial"/>
              </a:defRPr>
            </a:lvl5pPr>
          </a:lstStyle>
          <a:p>
            <a:pPr marL="342900" lvl="0" indent="-685800">
              <a:spcBef>
                <a:spcPts val="0"/>
              </a:spcBef>
              <a:buFontTx/>
              <a:buChar char="•"/>
              <a:defRPr/>
            </a:pPr>
            <a:r>
              <a:rPr lang="en-US"/>
              <a:t>Atypical cataract of needle-like material causing a diffractive phenomenon leading to their appearance</a:t>
            </a:r>
            <a:endParaRPr/>
          </a:p>
          <a:p>
            <a:pPr marL="342900" lvl="0" indent="-685800">
              <a:spcBef>
                <a:spcPts val="0"/>
              </a:spcBef>
              <a:buFontTx/>
              <a:buChar char="•"/>
              <a:defRPr/>
            </a:pPr>
            <a:r>
              <a:rPr lang="en-US"/>
              <a:t>Can be removed to restore normal vision</a:t>
            </a:r>
            <a:endParaRPr/>
          </a:p>
        </p:txBody>
      </p:sp>
      <p:pic>
        <p:nvPicPr>
          <p:cNvPr id="6" name="Picture 11" descr="DM1cataractvsm"/>
          <p:cNvPicPr>
            <a:picLocks noGrp="1" noChangeAspect="1"/>
          </p:cNvPicPr>
          <p:nvPr>
            <p:ph/>
          </p:nvPr>
        </p:nvPicPr>
        <p:blipFill>
          <a:blip r:embed="rId2"/>
          <a:srcRect/>
          <a:stretch/>
        </p:blipFill>
        <p:spPr bwMode="auto">
          <a:xfrm>
            <a:off x="457200" y="1828800"/>
            <a:ext cx="3957637" cy="4027487"/>
          </a:xfrm>
          <a:prstGeom prst="rect">
            <a:avLst/>
          </a:prstGeom>
          <a:noFill/>
        </p:spPr>
      </p:pic>
      <p:pic>
        <p:nvPicPr>
          <p:cNvPr id="7" name="Picture 4"/>
          <p:cNvPicPr>
            <a:picLocks noGrp="1" noChangeAspect="1"/>
          </p:cNvPicPr>
          <p:nvPr/>
        </p:nvPicPr>
        <p:blipFill>
          <a:blip r:embed="rId3"/>
          <a:srcRect l="10200" r="10221"/>
          <a:stretch/>
        </p:blipFill>
        <p:spPr bwMode="auto">
          <a:xfrm>
            <a:off x="8077200" y="114300"/>
            <a:ext cx="957262" cy="731837"/>
          </a:xfrm>
          <a:prstGeom prst="rect">
            <a:avLst/>
          </a:prstGeom>
          <a:noFill/>
        </p:spPr>
      </p:pic>
      <p:sp>
        <p:nvSpPr>
          <p:cNvPr id="8"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a:t>GI Manifestations</a:t>
            </a:r>
          </a:p>
        </p:txBody>
      </p:sp>
      <p:sp>
        <p:nvSpPr>
          <p:cNvPr id="5" name="Content Placeholder 2"/>
          <p:cNvSpPr>
            <a:spLocks noGrp="1" noChangeShapeType="1"/>
          </p:cNvSpPr>
          <p:nvPr>
            <p:ph/>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SzPct val="100000"/>
              <a:buChar char="•"/>
              <a:defRPr/>
            </a:pPr>
            <a:r>
              <a:rPr/>
              <a:t>Aggressive management of GI dysmotility and constipation to avoid pseudo-obstruction</a:t>
            </a:r>
          </a:p>
          <a:p>
            <a:pPr marL="742950" lvl="1" indent="-1028700">
              <a:spcBef>
                <a:spcPts val="0"/>
              </a:spcBef>
              <a:buSzPct val="100000"/>
              <a:buChar char="–"/>
              <a:defRPr/>
            </a:pPr>
            <a:r>
              <a:rPr/>
              <a:t>MiraLAX</a:t>
            </a:r>
          </a:p>
          <a:p>
            <a:pPr marL="742950" lvl="1" indent="-1028700">
              <a:spcBef>
                <a:spcPts val="0"/>
              </a:spcBef>
              <a:buSzPct val="100000"/>
              <a:buChar char="–"/>
              <a:defRPr/>
            </a:pPr>
            <a:r>
              <a:rPr/>
              <a:t>Metoclopramide</a:t>
            </a:r>
          </a:p>
          <a:p>
            <a:pPr marL="342900" lvl="0" indent="-685800">
              <a:spcBef>
                <a:spcPts val="0"/>
              </a:spcBef>
              <a:buSzPct val="100000"/>
              <a:buChar char="•"/>
              <a:defRPr/>
            </a:pPr>
            <a:r>
              <a:rPr/>
              <a:t>Alternating diarrhea and constipation can also be an issue and requires a gentle touch</a:t>
            </a:r>
          </a:p>
        </p:txBody>
      </p:sp>
      <p:pic>
        <p:nvPicPr>
          <p:cNvPr id="6" name="Picture 3"/>
          <p:cNvPicPr>
            <a:picLocks noGrp="1" noChangeAspect="1"/>
          </p:cNvPicPr>
          <p:nvPr/>
        </p:nvPicPr>
        <p:blipFill>
          <a:blip r:embed="rId2"/>
          <a:stretch/>
        </p:blipFill>
        <p:spPr bwMode="auto">
          <a:xfrm>
            <a:off x="8077200" y="138112"/>
            <a:ext cx="960437" cy="1279525"/>
          </a:xfrm>
          <a:prstGeom prst="rect">
            <a:avLst/>
          </a:prstGeom>
          <a:noFill/>
        </p:spPr>
      </p:pic>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a:t>Neuropsychiatric</a:t>
            </a:r>
          </a:p>
        </p:txBody>
      </p:sp>
      <p:sp>
        <p:nvSpPr>
          <p:cNvPr id="5" name="Content Placeholder 2"/>
          <p:cNvSpPr>
            <a:spLocks noGrp="1" noChangeShapeType="1"/>
          </p:cNvSpPr>
          <p:nvPr>
            <p:ph/>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SzPct val="100000"/>
              <a:buChar char="•"/>
              <a:defRPr/>
            </a:pPr>
            <a:r>
              <a:rPr/>
              <a:t>“Myotonic Personality” - apathy</a:t>
            </a:r>
          </a:p>
          <a:p>
            <a:pPr marL="342900" lvl="0" indent="-685800">
              <a:spcBef>
                <a:spcPts val="0"/>
              </a:spcBef>
              <a:buSzPct val="100000"/>
              <a:buChar char="•"/>
              <a:defRPr/>
            </a:pPr>
            <a:r>
              <a:rPr/>
              <a:t>Central hypersomnolence</a:t>
            </a:r>
          </a:p>
          <a:p>
            <a:pPr marL="742950" lvl="1" indent="-1028700">
              <a:spcBef>
                <a:spcPts val="0"/>
              </a:spcBef>
              <a:buSzPct val="100000"/>
              <a:buChar char="–"/>
              <a:defRPr/>
            </a:pPr>
            <a:r>
              <a:rPr/>
              <a:t>Pharmacologic management</a:t>
            </a:r>
          </a:p>
          <a:p>
            <a:pPr marL="342900" lvl="0" indent="-685800">
              <a:spcBef>
                <a:spcPts val="0"/>
              </a:spcBef>
              <a:buSzPct val="100000"/>
              <a:buChar char="•"/>
              <a:defRPr/>
            </a:pPr>
            <a:r>
              <a:rPr/>
              <a:t>Cognitive decline</a:t>
            </a:r>
          </a:p>
          <a:p>
            <a:pPr marL="742950" lvl="1" indent="-1028700">
              <a:spcBef>
                <a:spcPts val="0"/>
              </a:spcBef>
              <a:buSzPct val="100000"/>
              <a:buChar char="–"/>
              <a:defRPr/>
            </a:pPr>
            <a:r>
              <a:rPr/>
              <a:t>Support</a:t>
            </a:r>
          </a:p>
        </p:txBody>
      </p:sp>
      <p:pic>
        <p:nvPicPr>
          <p:cNvPr id="6" name="Picture 3"/>
          <p:cNvPicPr>
            <a:picLocks noGrp="1" noChangeAspect="1"/>
          </p:cNvPicPr>
          <p:nvPr/>
        </p:nvPicPr>
        <p:blipFill>
          <a:blip r:embed="rId2"/>
          <a:srcRect t="6144" b="10239"/>
          <a:stretch/>
        </p:blipFill>
        <p:spPr bwMode="auto">
          <a:xfrm>
            <a:off x="7848600" y="92075"/>
            <a:ext cx="1235075" cy="822325"/>
          </a:xfrm>
          <a:prstGeom prst="rect">
            <a:avLst/>
          </a:prstGeom>
          <a:noFill/>
        </p:spPr>
      </p:pic>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a:t>Endocrine Issues</a:t>
            </a:r>
          </a:p>
        </p:txBody>
      </p:sp>
      <p:sp>
        <p:nvSpPr>
          <p:cNvPr id="5" name="Content Placeholder 2"/>
          <p:cNvSpPr>
            <a:spLocks noGrp="1" noChangeShapeType="1"/>
          </p:cNvSpPr>
          <p:nvPr>
            <p:ph/>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SzPct val="100000"/>
              <a:buChar char="•"/>
              <a:defRPr/>
            </a:pPr>
            <a:r>
              <a:rPr/>
              <a:t>Monitor for:</a:t>
            </a:r>
          </a:p>
          <a:p>
            <a:pPr marL="742950" lvl="1" indent="-1028700">
              <a:spcBef>
                <a:spcPts val="0"/>
              </a:spcBef>
              <a:buSzPct val="100000"/>
              <a:buChar char="–"/>
              <a:defRPr/>
            </a:pPr>
            <a:r>
              <a:rPr/>
              <a:t>Diabetes</a:t>
            </a:r>
          </a:p>
          <a:p>
            <a:pPr marL="742950" lvl="1" indent="-1028700">
              <a:spcBef>
                <a:spcPts val="0"/>
              </a:spcBef>
              <a:buSzPct val="100000"/>
              <a:buChar char="–"/>
              <a:defRPr/>
            </a:pPr>
            <a:r>
              <a:rPr/>
              <a:t>Thyroid dysfunction</a:t>
            </a:r>
          </a:p>
          <a:p>
            <a:pPr marL="742950" lvl="1" indent="-1028700">
              <a:spcBef>
                <a:spcPts val="0"/>
              </a:spcBef>
              <a:buSzPct val="100000"/>
              <a:buChar char="–"/>
              <a:defRPr/>
            </a:pPr>
            <a:r>
              <a:rPr/>
              <a:t>Hyperlipidemia</a:t>
            </a:r>
          </a:p>
          <a:p>
            <a:pPr marL="742950" lvl="1" indent="-1028700">
              <a:spcBef>
                <a:spcPts val="0"/>
              </a:spcBef>
              <a:buSzPct val="100000"/>
              <a:buChar char="–"/>
              <a:defRPr/>
            </a:pPr>
            <a:r>
              <a:rPr/>
              <a:t>Erectile dysfunction</a:t>
            </a:r>
          </a:p>
          <a:p>
            <a:pPr marL="742950" lvl="1" indent="-1028700">
              <a:spcBef>
                <a:spcPts val="0"/>
              </a:spcBef>
              <a:buSzPct val="100000"/>
              <a:buChar char="–"/>
              <a:defRPr/>
            </a:pPr>
            <a:r>
              <a:rPr/>
              <a:t>Infertility (male and female)</a:t>
            </a:r>
          </a:p>
        </p:txBody>
      </p:sp>
      <p:pic>
        <p:nvPicPr>
          <p:cNvPr id="6" name="Picture 8" descr="Image result for pancreas"/>
          <p:cNvPicPr>
            <a:picLocks noGrp="1" noChangeAspect="1"/>
          </p:cNvPicPr>
          <p:nvPr/>
        </p:nvPicPr>
        <p:blipFill>
          <a:blip r:embed="rId2"/>
          <a:stretch/>
        </p:blipFill>
        <p:spPr bwMode="auto">
          <a:xfrm>
            <a:off x="7772400" y="92075"/>
            <a:ext cx="1246187" cy="1006474"/>
          </a:xfrm>
          <a:prstGeom prst="rect">
            <a:avLst/>
          </a:prstGeom>
          <a:noFill/>
        </p:spPr>
      </p:pic>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Pilomatricoma</a:t>
            </a:r>
            <a:endParaRPr/>
          </a:p>
        </p:txBody>
      </p:sp>
      <p:sp>
        <p:nvSpPr>
          <p:cNvPr id="5" name="Rectangle 6"/>
          <p:cNvSpPr>
            <a:spLocks noGrp="1" noChangeShapeType="1"/>
          </p:cNvSpPr>
          <p:nvPr>
            <p:ph/>
          </p:nvPr>
        </p:nvSpPr>
        <p:spPr bwMode="auto">
          <a:xfrm>
            <a:off x="457200" y="1600200"/>
            <a:ext cx="4038600" cy="4525962"/>
          </a:xfrm>
          <a:prstGeom prst="rect">
            <a:avLst/>
          </a:prstGeom>
        </p:spPr>
        <p:txBody>
          <a:bodyPr lIns="91440" tIns="45720" rIns="91440" bIns="45720" anchor="t"/>
          <a:lstStyle>
            <a:lvl1pPr marL="342900" indent="-342900" algn="l" defTabSz="914400">
              <a:lnSpc>
                <a:spcPct val="100000"/>
              </a:lnSpc>
              <a:spcBef>
                <a:spcPts val="0"/>
              </a:spcBef>
              <a:buChar char="•"/>
              <a:defRPr sz="2800">
                <a:solidFill>
                  <a:schemeClr val="dk1"/>
                </a:solidFill>
                <a:latin typeface="Arial"/>
              </a:defRPr>
            </a:lvl1pPr>
            <a:lvl2pPr marL="742950" indent="-285750" algn="l" defTabSz="914400">
              <a:lnSpc>
                <a:spcPct val="100000"/>
              </a:lnSpc>
              <a:spcBef>
                <a:spcPts val="0"/>
              </a:spcBef>
              <a:buChar char="–"/>
              <a:defRPr sz="2400">
                <a:solidFill>
                  <a:schemeClr val="dk1"/>
                </a:solidFill>
                <a:latin typeface="Arial"/>
              </a:defRPr>
            </a:lvl2pPr>
            <a:lvl3pPr marL="1143000" indent="-228600" algn="l" defTabSz="914400">
              <a:lnSpc>
                <a:spcPct val="100000"/>
              </a:lnSpc>
              <a:spcBef>
                <a:spcPts val="0"/>
              </a:spcBef>
              <a:buChar char="•"/>
              <a:defRPr sz="2000">
                <a:solidFill>
                  <a:schemeClr val="dk1"/>
                </a:solidFill>
                <a:latin typeface="Arial"/>
              </a:defRPr>
            </a:lvl3pPr>
            <a:lvl4pPr marL="1600200" indent="-228600" algn="l" defTabSz="914400">
              <a:lnSpc>
                <a:spcPct val="100000"/>
              </a:lnSpc>
              <a:spcBef>
                <a:spcPts val="0"/>
              </a:spcBef>
              <a:buChar char="–"/>
              <a:defRPr sz="1800">
                <a:solidFill>
                  <a:schemeClr val="dk1"/>
                </a:solidFill>
                <a:latin typeface="Arial"/>
              </a:defRPr>
            </a:lvl4pPr>
            <a:lvl5pPr marL="2057400" indent="-228600" algn="l" defTabSz="914400">
              <a:lnSpc>
                <a:spcPct val="100000"/>
              </a:lnSpc>
              <a:spcBef>
                <a:spcPts val="0"/>
              </a:spcBef>
              <a:buChar char="»"/>
              <a:defRPr sz="1800">
                <a:solidFill>
                  <a:schemeClr val="dk1"/>
                </a:solidFill>
                <a:latin typeface="Arial"/>
              </a:defRPr>
            </a:lvl5pPr>
          </a:lstStyle>
          <a:p>
            <a:pPr marL="342900" lvl="0" indent="-685800">
              <a:spcBef>
                <a:spcPts val="0"/>
              </a:spcBef>
              <a:buSzPct val="100000"/>
              <a:buChar char="•"/>
              <a:defRPr/>
            </a:pPr>
            <a:r>
              <a:rPr lang="en-US" sz="3200"/>
              <a:t>Benign skin tumor associated with hair follicle</a:t>
            </a:r>
            <a:endParaRPr/>
          </a:p>
          <a:p>
            <a:pPr marL="342900" lvl="0" indent="-685800">
              <a:spcBef>
                <a:spcPts val="0"/>
              </a:spcBef>
              <a:buSzPct val="100000"/>
              <a:buChar char="•"/>
              <a:defRPr/>
            </a:pPr>
            <a:r>
              <a:rPr lang="en-US" sz="3200"/>
              <a:t>Most common on head and neck</a:t>
            </a:r>
            <a:endParaRPr/>
          </a:p>
          <a:p>
            <a:pPr marL="342900" lvl="0" indent="-685800">
              <a:spcBef>
                <a:spcPts val="0"/>
              </a:spcBef>
              <a:buSzPct val="100000"/>
              <a:buChar char="•"/>
              <a:defRPr/>
            </a:pPr>
            <a:r>
              <a:rPr lang="en-US" sz="3200"/>
              <a:t>Often multiple in DM1</a:t>
            </a:r>
            <a:endParaRPr/>
          </a:p>
          <a:p>
            <a:pPr marL="342900" lvl="0" indent="-685800">
              <a:spcBef>
                <a:spcPts val="0"/>
              </a:spcBef>
              <a:buSzPct val="100000"/>
              <a:buChar char="•"/>
              <a:defRPr/>
            </a:pPr>
            <a:r>
              <a:rPr lang="en-US" sz="3200"/>
              <a:t>Very rarely may be malignant</a:t>
            </a:r>
            <a:endParaRPr/>
          </a:p>
        </p:txBody>
      </p:sp>
      <p:pic>
        <p:nvPicPr>
          <p:cNvPr id="6" name="Picture 1"/>
          <p:cNvPicPr>
            <a:picLocks noGrp="1" noChangeAspect="1"/>
          </p:cNvPicPr>
          <p:nvPr/>
        </p:nvPicPr>
        <p:blipFill>
          <a:blip r:embed="rId2"/>
          <a:stretch/>
        </p:blipFill>
        <p:spPr bwMode="auto">
          <a:xfrm>
            <a:off x="4495800" y="2217737"/>
            <a:ext cx="4389437" cy="3290887"/>
          </a:xfrm>
          <a:prstGeom prst="rect">
            <a:avLst/>
          </a:prstGeom>
          <a:noFill/>
        </p:spPr>
      </p:pic>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ctrTitle"/>
          </p:nvPr>
        </p:nvSpPr>
        <p:spPr bwMode="auto">
          <a:xfrm>
            <a:off x="520700" y="822325"/>
            <a:ext cx="4119562" cy="4597400"/>
          </a:xfrm>
          <a:prstGeom prst="rect">
            <a:avLst/>
          </a:prstGeom>
        </p:spPr>
        <p:txBody>
          <a:bodyPr lIns="91440" tIns="45720" rIns="91440" bIns="45720" anchor="t"/>
          <a:lstStyle>
            <a:lvl1pPr>
              <a:defRPr/>
            </a:lvl1pPr>
            <a:lvl2pPr>
              <a:defRPr/>
            </a:lvl2pPr>
            <a:lvl3pPr>
              <a:defRPr/>
            </a:lvl3pPr>
            <a:lvl4pPr>
              <a:defRPr/>
            </a:lvl4pPr>
            <a:lvl5pPr>
              <a:defRPr/>
            </a:lvl5pPr>
          </a:lstStyle>
          <a:p>
            <a:pPr marL="0" lvl="0" indent="0" algn="l">
              <a:buNone/>
              <a:defRPr/>
            </a:pPr>
            <a:r>
              <a:rPr lang="en-US" sz="5400">
                <a:solidFill>
                  <a:schemeClr val="lt1"/>
                </a:solidFill>
                <a:latin typeface="Reckless"/>
              </a:rPr>
              <a:t>Myotonic Dystrophy 101</a:t>
            </a:r>
            <a:endParaRPr/>
          </a:p>
        </p:txBody>
      </p:sp>
      <p:sp>
        <p:nvSpPr>
          <p:cNvPr id="5" name="Subtitle 2"/>
          <p:cNvSpPr>
            <a:spLocks noGrp="1" noChangeShapeType="1"/>
          </p:cNvSpPr>
          <p:nvPr>
            <p:ph type="subTitle"/>
          </p:nvPr>
        </p:nvSpPr>
        <p:spPr bwMode="auto">
          <a:xfrm>
            <a:off x="520700" y="5129212"/>
            <a:ext cx="4402137" cy="1655762"/>
          </a:xfrm>
          <a:prstGeom prst="rect">
            <a:avLst/>
          </a:prstGeom>
        </p:spPr>
        <p:txBody>
          <a:bodyPr lIns="91440" tIns="45720" rIns="91440" bIns="45720" anchor="t"/>
          <a:lstStyle>
            <a:lvl1pPr marL="0" algn="ctr">
              <a:buNone/>
              <a:defRPr/>
            </a:lvl1pPr>
            <a:lvl2pPr marL="457200" algn="ctr">
              <a:buNone/>
              <a:defRPr/>
            </a:lvl2pPr>
            <a:lvl3pPr marL="914400" algn="ctr">
              <a:buNone/>
              <a:defRPr/>
            </a:lvl3pPr>
            <a:lvl4pPr marL="1371600" algn="ctr">
              <a:buNone/>
              <a:defRPr/>
            </a:lvl4pPr>
            <a:lvl5pPr marL="1828800" algn="ctr">
              <a:buNone/>
              <a:defRPr/>
            </a:lvl5pPr>
          </a:lstStyle>
          <a:p>
            <a:pPr marL="0" lvl="0" indent="0" algn="l">
              <a:buNone/>
              <a:defRPr/>
            </a:pPr>
            <a:r>
              <a:rPr lang="en-US" sz="1500">
                <a:solidFill>
                  <a:schemeClr val="lt1"/>
                </a:solidFill>
                <a:latin typeface="Post Grotesk Book"/>
                <a:ea typeface="Post Grotesk Book"/>
              </a:rPr>
              <a:t>Lauren Elman, MD</a:t>
            </a:r>
            <a:endParaRPr/>
          </a:p>
          <a:p>
            <a:pPr marL="0" lvl="0" indent="0" algn="l">
              <a:buNone/>
              <a:defRPr/>
            </a:pPr>
            <a:r>
              <a:rPr lang="en-US" sz="1500">
                <a:solidFill>
                  <a:schemeClr val="lt1"/>
                </a:solidFill>
                <a:latin typeface="Post Grotesk Book"/>
                <a:ea typeface="Post Grotesk Book"/>
              </a:rPr>
              <a:t>Associate Professor of Neurology</a:t>
            </a:r>
            <a:endParaRPr/>
          </a:p>
          <a:p>
            <a:pPr marL="0" lvl="0" indent="0" algn="l">
              <a:buNone/>
              <a:defRPr/>
            </a:pPr>
            <a:r>
              <a:rPr lang="en-US" sz="1500">
                <a:solidFill>
                  <a:schemeClr val="lt1"/>
                </a:solidFill>
                <a:latin typeface="Post Grotesk Book"/>
                <a:ea typeface="Post Grotesk Book"/>
              </a:rPr>
              <a:t>Perelman School of Medicine, University of Pennsylvania</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a:t>Pregestational Diagnosis</a:t>
            </a:r>
          </a:p>
        </p:txBody>
      </p:sp>
      <p:sp>
        <p:nvSpPr>
          <p:cNvPr id="5" name="Content Placeholder 2"/>
          <p:cNvSpPr>
            <a:spLocks noGrp="1" noChangeShapeType="1"/>
          </p:cNvSpPr>
          <p:nvPr>
            <p:ph/>
          </p:nvPr>
        </p:nvSpPr>
        <p:spPr bwMode="auto">
          <a:xfrm>
            <a:off x="457200" y="1600200"/>
            <a:ext cx="4038600" cy="5029200"/>
          </a:xfrm>
          <a:prstGeom prst="rect">
            <a:avLst/>
          </a:prstGeom>
        </p:spPr>
        <p:txBody>
          <a:bodyPr lIns="91440" tIns="45720" rIns="91440" bIns="45720" anchor="t"/>
          <a:lstStyle>
            <a:lvl1pPr marL="342900" indent="-342900" algn="l" defTabSz="914400">
              <a:lnSpc>
                <a:spcPct val="100000"/>
              </a:lnSpc>
              <a:spcBef>
                <a:spcPts val="0"/>
              </a:spcBef>
              <a:buChar char="•"/>
              <a:defRPr sz="2800">
                <a:solidFill>
                  <a:schemeClr val="dk1"/>
                </a:solidFill>
                <a:latin typeface="Arial"/>
              </a:defRPr>
            </a:lvl1pPr>
            <a:lvl2pPr marL="742950" indent="-285750" algn="l" defTabSz="914400">
              <a:lnSpc>
                <a:spcPct val="100000"/>
              </a:lnSpc>
              <a:spcBef>
                <a:spcPts val="0"/>
              </a:spcBef>
              <a:buChar char="–"/>
              <a:defRPr sz="2400">
                <a:solidFill>
                  <a:schemeClr val="dk1"/>
                </a:solidFill>
                <a:latin typeface="Arial"/>
              </a:defRPr>
            </a:lvl2pPr>
            <a:lvl3pPr marL="1143000" indent="-228600" algn="l" defTabSz="914400">
              <a:lnSpc>
                <a:spcPct val="100000"/>
              </a:lnSpc>
              <a:spcBef>
                <a:spcPts val="0"/>
              </a:spcBef>
              <a:buChar char="•"/>
              <a:defRPr sz="2000">
                <a:solidFill>
                  <a:schemeClr val="dk1"/>
                </a:solidFill>
                <a:latin typeface="Arial"/>
              </a:defRPr>
            </a:lvl3pPr>
            <a:lvl4pPr marL="1600200" indent="-228600" algn="l" defTabSz="914400">
              <a:lnSpc>
                <a:spcPct val="100000"/>
              </a:lnSpc>
              <a:spcBef>
                <a:spcPts val="0"/>
              </a:spcBef>
              <a:buChar char="–"/>
              <a:defRPr sz="1800">
                <a:solidFill>
                  <a:schemeClr val="dk1"/>
                </a:solidFill>
                <a:latin typeface="Arial"/>
              </a:defRPr>
            </a:lvl4pPr>
            <a:lvl5pPr marL="2057400" indent="-228600" algn="l" defTabSz="914400">
              <a:lnSpc>
                <a:spcPct val="100000"/>
              </a:lnSpc>
              <a:spcBef>
                <a:spcPts val="0"/>
              </a:spcBef>
              <a:buChar char="»"/>
              <a:defRPr sz="1800">
                <a:solidFill>
                  <a:schemeClr val="dk1"/>
                </a:solidFill>
                <a:latin typeface="Arial"/>
              </a:defRPr>
            </a:lvl5pPr>
          </a:lstStyle>
          <a:p>
            <a:pPr marL="342900" lvl="0" indent="-685800">
              <a:spcBef>
                <a:spcPts val="0"/>
              </a:spcBef>
              <a:buSzPct val="100000"/>
              <a:buChar char="•"/>
              <a:defRPr/>
            </a:pPr>
            <a:r>
              <a:rPr sz="3000"/>
              <a:t>Important to educate patients and families for family planning about what possibilities are available</a:t>
            </a:r>
            <a:endParaRPr/>
          </a:p>
          <a:p>
            <a:pPr marL="342900" lvl="0" indent="-685800">
              <a:spcBef>
                <a:spcPts val="0"/>
              </a:spcBef>
              <a:buSzPct val="100000"/>
              <a:buChar char="•"/>
              <a:defRPr/>
            </a:pPr>
            <a:r>
              <a:rPr sz="3000"/>
              <a:t>May inform a decision for genetic testing in younger generations </a:t>
            </a:r>
            <a:endParaRPr/>
          </a:p>
        </p:txBody>
      </p:sp>
      <p:pic>
        <p:nvPicPr>
          <p:cNvPr id="6" name="Picture 3"/>
          <p:cNvPicPr>
            <a:picLocks noGrp="1" noChangeAspect="1"/>
          </p:cNvPicPr>
          <p:nvPr/>
        </p:nvPicPr>
        <p:blipFill>
          <a:blip r:embed="rId2"/>
          <a:srcRect l="8157" r="41601" b="26385"/>
          <a:stretch/>
        </p:blipFill>
        <p:spPr bwMode="auto">
          <a:xfrm>
            <a:off x="4876800" y="2590800"/>
            <a:ext cx="4208462" cy="2514600"/>
          </a:xfrm>
          <a:prstGeom prst="rect">
            <a:avLst/>
          </a:prstGeom>
          <a:noFill/>
        </p:spPr>
      </p:pic>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a:t>Clinical Differences Between DM1 and DM2</a:t>
            </a:r>
          </a:p>
        </p:txBody>
      </p:sp>
      <p:sp>
        <p:nvSpPr>
          <p:cNvPr id="5" name="Content Placeholder 4"/>
          <p:cNvSpPr>
            <a:spLocks noGrp="1" noChangeShapeType="1"/>
          </p:cNvSpPr>
          <p:nvPr>
            <p:ph/>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SzPct val="100000"/>
              <a:buChar char="•"/>
              <a:defRPr/>
            </a:pPr>
            <a:r>
              <a:rPr/>
              <a:t>DM2 tends to be milder</a:t>
            </a:r>
          </a:p>
          <a:p>
            <a:pPr marL="342900" lvl="0" indent="-685800">
              <a:spcBef>
                <a:spcPts val="0"/>
              </a:spcBef>
              <a:buSzPct val="100000"/>
              <a:buChar char="•"/>
              <a:defRPr/>
            </a:pPr>
            <a:r>
              <a:rPr/>
              <a:t>Later onset</a:t>
            </a:r>
          </a:p>
          <a:p>
            <a:pPr marL="342900" lvl="0" indent="-685800">
              <a:spcBef>
                <a:spcPts val="0"/>
              </a:spcBef>
              <a:buSzPct val="100000"/>
              <a:buChar char="•"/>
              <a:defRPr/>
            </a:pPr>
            <a:r>
              <a:rPr/>
              <a:t>Weakness is proximal – in the hip flexors and neck flexors, the face is often spared</a:t>
            </a:r>
          </a:p>
          <a:p>
            <a:pPr marL="342900" lvl="0" indent="-685800">
              <a:spcBef>
                <a:spcPts val="0"/>
              </a:spcBef>
              <a:buSzPct val="100000"/>
              <a:buChar char="•"/>
              <a:defRPr/>
            </a:pPr>
            <a:r>
              <a:rPr/>
              <a:t>A congenital form has not been described</a:t>
            </a:r>
          </a:p>
          <a:p>
            <a:pPr marL="342900" lvl="0" indent="-685800">
              <a:spcBef>
                <a:spcPts val="0"/>
              </a:spcBef>
              <a:buSzPct val="100000"/>
              <a:buChar char="•"/>
              <a:defRPr/>
            </a:pPr>
            <a:r>
              <a:rPr/>
              <a:t>Clinical myotonia is often absent</a:t>
            </a: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a:t>Clinical Similarities Between DM1 and DM2</a:t>
            </a:r>
          </a:p>
        </p:txBody>
      </p:sp>
      <p:sp>
        <p:nvSpPr>
          <p:cNvPr id="5" name="Content Placeholder 2"/>
          <p:cNvSpPr>
            <a:spLocks noGrp="1" noChangeShapeType="1"/>
          </p:cNvSpPr>
          <p:nvPr>
            <p:ph/>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SzPct val="100000"/>
              <a:buChar char="•"/>
              <a:defRPr/>
            </a:pPr>
            <a:r>
              <a:rPr/>
              <a:t>Systemic manifestions:</a:t>
            </a:r>
          </a:p>
          <a:p>
            <a:pPr marL="742950" lvl="1" indent="-1028700">
              <a:spcBef>
                <a:spcPts val="0"/>
              </a:spcBef>
              <a:buSzPct val="100000"/>
              <a:buChar char="–"/>
              <a:defRPr/>
            </a:pPr>
            <a:r>
              <a:rPr/>
              <a:t>Cardiac</a:t>
            </a:r>
          </a:p>
          <a:p>
            <a:pPr marL="742950" lvl="1" indent="-1028700">
              <a:spcBef>
                <a:spcPts val="0"/>
              </a:spcBef>
              <a:buSzPct val="100000"/>
              <a:buChar char="–"/>
              <a:defRPr/>
            </a:pPr>
            <a:r>
              <a:rPr/>
              <a:t>Cataracts</a:t>
            </a:r>
          </a:p>
          <a:p>
            <a:pPr marL="742950" lvl="1" indent="-1028700">
              <a:spcBef>
                <a:spcPts val="0"/>
              </a:spcBef>
              <a:buSzPct val="100000"/>
              <a:buChar char="–"/>
              <a:defRPr/>
            </a:pPr>
            <a:r>
              <a:rPr/>
              <a:t>Sensitivity to anesthesia</a:t>
            </a:r>
          </a:p>
          <a:p>
            <a:pPr marL="742950" lvl="1" indent="-1028700">
              <a:spcBef>
                <a:spcPts val="0"/>
              </a:spcBef>
              <a:buSzPct val="100000"/>
              <a:buChar char="–"/>
              <a:defRPr/>
            </a:pPr>
            <a:r>
              <a:rPr/>
              <a:t>Endocrine issues</a:t>
            </a:r>
          </a:p>
          <a:p>
            <a:pPr marL="742950" lvl="1" indent="-1028700">
              <a:spcBef>
                <a:spcPts val="0"/>
              </a:spcBef>
              <a:buSzPct val="100000"/>
              <a:buChar char="–"/>
              <a:defRPr/>
            </a:pPr>
            <a:r>
              <a:rPr/>
              <a:t>Fertility issues</a:t>
            </a:r>
          </a:p>
          <a:p>
            <a:pPr marL="742950" lvl="1" indent="-1028700">
              <a:spcBef>
                <a:spcPts val="0"/>
              </a:spcBef>
              <a:buSzPct val="100000"/>
              <a:buChar char="–"/>
              <a:defRPr/>
            </a:pPr>
            <a:r>
              <a:rPr/>
              <a:t>Cognitive/Neuropsychiatric issues</a:t>
            </a:r>
          </a:p>
          <a:p>
            <a:pPr marL="742950" lvl="1" indent="-1028700">
              <a:spcBef>
                <a:spcPts val="0"/>
              </a:spcBef>
              <a:buSzPct val="100000"/>
              <a:buChar char="–"/>
              <a:defRPr/>
            </a:pPr>
            <a:r>
              <a:rPr/>
              <a:t>Pilomatricoma</a:t>
            </a: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Myotonic Dystrophy</a:t>
            </a:r>
            <a:endParaRPr/>
          </a:p>
        </p:txBody>
      </p:sp>
      <p:sp>
        <p:nvSpPr>
          <p:cNvPr id="5" name="Rectangle 3"/>
          <p:cNvSpPr>
            <a:spLocks noGrp="1" noChangeShapeType="1"/>
          </p:cNvSpPr>
          <p:nvPr>
            <p:ph type="body"/>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The story of how a genetically simple disease has come to be understood from a genetic (population and individual) and pathophysiologic standpoint</a:t>
            </a:r>
            <a:endParaRPr/>
          </a:p>
          <a:p>
            <a:pPr marL="342900" lvl="0" indent="-685800">
              <a:spcBef>
                <a:spcPts val="0"/>
              </a:spcBef>
              <a:buFontTx/>
              <a:buChar char="•"/>
              <a:defRPr/>
            </a:pPr>
            <a:r>
              <a:rPr lang="en-US"/>
              <a:t>This knowledge has led to an ability to provide clinically relevant genetic counseling and directed clinical care and in the near future may lead to meaningful therapeutic interventions</a:t>
            </a:r>
            <a:endParaRP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DM1 is a Trinucleotide Repeat Disorder</a:t>
            </a:r>
            <a:endParaRPr/>
          </a:p>
        </p:txBody>
      </p:sp>
      <p:sp>
        <p:nvSpPr>
          <p:cNvPr id="5" name="Rectangle 3"/>
          <p:cNvSpPr>
            <a:spLocks noGrp="1" noChangeShapeType="1"/>
          </p:cNvSpPr>
          <p:nvPr>
            <p:ph type="body"/>
          </p:nvPr>
        </p:nvSpPr>
        <p:spPr bwMode="auto">
          <a:xfrm>
            <a:off x="685800" y="1828800"/>
            <a:ext cx="7772400" cy="5029200"/>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lnSpc>
                <a:spcPct val="80000"/>
              </a:lnSpc>
              <a:spcBef>
                <a:spcPts val="0"/>
              </a:spcBef>
              <a:buFontTx/>
              <a:buChar char="•"/>
              <a:defRPr/>
            </a:pPr>
            <a:r>
              <a:rPr lang="en-US" sz="2800"/>
              <a:t>The trinucleotide repeat disorders are a family of genetically simple neurological disorders with multiple known inheritance patterns</a:t>
            </a:r>
            <a:endParaRPr/>
          </a:p>
          <a:p>
            <a:pPr marL="342900" lvl="0" indent="-685800">
              <a:lnSpc>
                <a:spcPct val="80000"/>
              </a:lnSpc>
              <a:spcBef>
                <a:spcPts val="0"/>
              </a:spcBef>
              <a:buFontTx/>
              <a:buChar char="•"/>
              <a:defRPr/>
            </a:pPr>
            <a:r>
              <a:rPr lang="en-US" sz="2800"/>
              <a:t>When the repeat length exceeds the </a:t>
            </a:r>
            <a:r>
              <a:rPr lang="en-US" sz="2800" b="1">
                <a:solidFill>
                  <a:srgbClr val="C00000"/>
                </a:solidFill>
              </a:rPr>
              <a:t>stable threshold</a:t>
            </a:r>
            <a:r>
              <a:rPr lang="en-US" sz="2800"/>
              <a:t>, the repeat becomes </a:t>
            </a:r>
            <a:r>
              <a:rPr lang="en-US" sz="2800" b="1">
                <a:solidFill>
                  <a:srgbClr val="C00000"/>
                </a:solidFill>
              </a:rPr>
              <a:t>unstable</a:t>
            </a:r>
            <a:r>
              <a:rPr lang="en-US" sz="2800"/>
              <a:t> and may undergo intergenerational expansion</a:t>
            </a:r>
            <a:endParaRP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DM1</a:t>
            </a:r>
            <a:endParaRPr/>
          </a:p>
        </p:txBody>
      </p:sp>
      <p:pic>
        <p:nvPicPr>
          <p:cNvPr id="5" name="Picture 3" descr="DM1 gene locus"/>
          <p:cNvPicPr>
            <a:picLocks noGrp="1" noChangeAspect="1"/>
          </p:cNvPicPr>
          <p:nvPr/>
        </p:nvPicPr>
        <p:blipFill>
          <a:blip r:embed="rId3"/>
          <a:stretch/>
        </p:blipFill>
        <p:spPr bwMode="auto">
          <a:xfrm>
            <a:off x="6248400" y="1828800"/>
            <a:ext cx="2697162" cy="3654425"/>
          </a:xfrm>
          <a:prstGeom prst="rect">
            <a:avLst/>
          </a:prstGeom>
          <a:noFill/>
        </p:spPr>
      </p:pic>
      <p:sp>
        <p:nvSpPr>
          <p:cNvPr id="6" name="Text Box 4"/>
          <p:cNvSpPr>
            <a:spLocks/>
          </p:cNvSpPr>
          <p:nvPr/>
        </p:nvSpPr>
        <p:spPr bwMode="auto">
          <a:xfrm>
            <a:off x="381000" y="2286000"/>
            <a:ext cx="5594350" cy="2041525"/>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b="1"/>
              <a:t>CTG repeat located </a:t>
            </a:r>
            <a:endParaRPr/>
          </a:p>
          <a:p>
            <a:pPr marL="0" lvl="0" indent="0">
              <a:buNone/>
              <a:defRPr/>
            </a:pPr>
            <a:r>
              <a:rPr lang="en-US" b="1"/>
              <a:t>in the 3’ untranslated region of the DMPK gene</a:t>
            </a:r>
            <a:endParaRPr/>
          </a:p>
          <a:p>
            <a:pPr marL="0" lvl="0" indent="0">
              <a:buNone/>
              <a:defRPr/>
            </a:pPr>
            <a:r>
              <a:rPr lang="en-US" b="1"/>
              <a:t>on chromosome 19</a:t>
            </a:r>
            <a:endParaRPr/>
          </a:p>
        </p:txBody>
      </p:sp>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Anticipation in DM1</a:t>
            </a:r>
            <a:endParaRPr/>
          </a:p>
        </p:txBody>
      </p:sp>
      <p:sp>
        <p:nvSpPr>
          <p:cNvPr id="5" name="Rectangle 3"/>
          <p:cNvSpPr>
            <a:spLocks noGrp="1" noChangeShapeType="1"/>
          </p:cNvSpPr>
          <p:nvPr>
            <p:ph type="body"/>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Longer CTG repeat lengths lead to earlier onset and more severe phenotype</a:t>
            </a:r>
            <a:endParaRPr/>
          </a:p>
          <a:p>
            <a:pPr marL="742950" lvl="1" indent="-1028700">
              <a:spcBef>
                <a:spcPts val="0"/>
              </a:spcBef>
              <a:buFontTx/>
              <a:buChar char="–"/>
              <a:defRPr/>
            </a:pPr>
            <a:r>
              <a:rPr lang="en-US"/>
              <a:t>Normal: 5-37</a:t>
            </a:r>
            <a:endParaRPr/>
          </a:p>
          <a:p>
            <a:pPr marL="742950" lvl="1" indent="-1028700">
              <a:spcBef>
                <a:spcPts val="0"/>
              </a:spcBef>
              <a:buFontTx/>
              <a:buChar char="–"/>
              <a:defRPr/>
            </a:pPr>
            <a:r>
              <a:rPr lang="en-US"/>
              <a:t>Premutation: 36-50</a:t>
            </a:r>
            <a:endParaRPr/>
          </a:p>
          <a:p>
            <a:pPr marL="742950" lvl="1" indent="-1028700">
              <a:spcBef>
                <a:spcPts val="0"/>
              </a:spcBef>
              <a:buFontTx/>
              <a:buChar char="–"/>
              <a:defRPr/>
            </a:pPr>
            <a:r>
              <a:rPr lang="en-US"/>
              <a:t>Protomutation: 50-100</a:t>
            </a:r>
            <a:endParaRPr/>
          </a:p>
          <a:p>
            <a:pPr marL="742950" lvl="1" indent="-1028700">
              <a:spcBef>
                <a:spcPts val="0"/>
              </a:spcBef>
              <a:buFontTx/>
              <a:buChar char="–"/>
              <a:defRPr/>
            </a:pPr>
            <a:r>
              <a:rPr lang="en-US"/>
              <a:t>Classic Disease: 100-1000</a:t>
            </a:r>
            <a:endParaRPr/>
          </a:p>
          <a:p>
            <a:pPr marL="742950" lvl="1" indent="-1028700">
              <a:spcBef>
                <a:spcPts val="0"/>
              </a:spcBef>
              <a:buFontTx/>
              <a:buChar char="–"/>
              <a:defRPr/>
            </a:pPr>
            <a:r>
              <a:rPr lang="en-US"/>
              <a:t>Severe phenotype: &gt;1000</a:t>
            </a:r>
            <a:endParaRPr/>
          </a:p>
        </p:txBody>
      </p:sp>
      <p:pic>
        <p:nvPicPr>
          <p:cNvPr id="6" name="Picture 4" descr="See full size image"/>
          <p:cNvPicPr>
            <a:picLocks noGrp="1" noChangeAspect="1"/>
          </p:cNvPicPr>
          <p:nvPr/>
        </p:nvPicPr>
        <p:blipFill>
          <a:blip r:embed="rId3"/>
          <a:stretch/>
        </p:blipFill>
        <p:spPr bwMode="auto">
          <a:xfrm rot="-1665768">
            <a:off x="6051549" y="3581400"/>
            <a:ext cx="3244850" cy="2127250"/>
          </a:xfrm>
          <a:prstGeom prst="rect">
            <a:avLst/>
          </a:prstGeom>
          <a:noFill/>
        </p:spPr>
      </p:pic>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28600"/>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Anticipation</a:t>
            </a:r>
            <a:endParaRPr/>
          </a:p>
        </p:txBody>
      </p:sp>
      <p:sp>
        <p:nvSpPr>
          <p:cNvPr id="5" name="Rectangle 3"/>
          <p:cNvSpPr>
            <a:spLocks noGrp="1" noChangeShapeType="1"/>
          </p:cNvSpPr>
          <p:nvPr>
            <p:ph type="body"/>
          </p:nvPr>
        </p:nvSpPr>
        <p:spPr bwMode="auto">
          <a:xfrm>
            <a:off x="457200" y="7620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None/>
              <a:defRPr/>
            </a:pPr>
            <a:endParaRPr/>
          </a:p>
          <a:p>
            <a:pPr marL="342900" lvl="0" indent="-685800">
              <a:spcBef>
                <a:spcPts val="0"/>
              </a:spcBef>
              <a:buFontTx/>
              <a:buChar char="•"/>
              <a:defRPr/>
            </a:pPr>
            <a:r>
              <a:rPr lang="en-US"/>
              <a:t>Repeat length increases in successive generations leading to younger age of onset and more severe phenotype</a:t>
            </a:r>
            <a:endParaRPr/>
          </a:p>
        </p:txBody>
      </p:sp>
      <p:pic>
        <p:nvPicPr>
          <p:cNvPr id="6" name="Picture 4" descr="myodyssm"/>
          <p:cNvPicPr>
            <a:picLocks noGrp="1" noChangeAspect="1"/>
          </p:cNvPicPr>
          <p:nvPr/>
        </p:nvPicPr>
        <p:blipFill>
          <a:blip r:embed="rId3"/>
          <a:stretch/>
        </p:blipFill>
        <p:spPr bwMode="auto">
          <a:xfrm>
            <a:off x="2460625" y="3429000"/>
            <a:ext cx="4222750" cy="2814637"/>
          </a:xfrm>
          <a:prstGeom prst="rect">
            <a:avLst/>
          </a:prstGeom>
          <a:noFill/>
        </p:spPr>
      </p:pic>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Population Genetics</a:t>
            </a:r>
            <a:endParaRPr/>
          </a:p>
        </p:txBody>
      </p:sp>
      <p:sp>
        <p:nvSpPr>
          <p:cNvPr id="5" name="Rectangle 3"/>
          <p:cNvSpPr>
            <a:spLocks noGrp="1" noChangeShapeType="1"/>
          </p:cNvSpPr>
          <p:nvPr/>
        </p:nvSpPr>
        <p:spPr bwMode="auto">
          <a:xfrm>
            <a:off x="457200" y="1600200"/>
            <a:ext cx="8229600" cy="4525962"/>
          </a:xfrm>
          <a:prstGeom prst="rect">
            <a:avLst/>
          </a:prstGeom>
          <a:noFill/>
        </p:spPr>
        <p:txBody>
          <a:bodyPr lIns="91440" tIns="45720" rIns="91440" bIns="45720"/>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(CTG)</a:t>
            </a:r>
            <a:r>
              <a:rPr lang="en-US" baseline="-25000"/>
              <a:t>5</a:t>
            </a:r>
            <a:r>
              <a:rPr lang="en-US"/>
              <a:t> is the most common allele</a:t>
            </a:r>
            <a:endParaRPr/>
          </a:p>
          <a:p>
            <a:pPr marL="342900" lvl="0" indent="-685800">
              <a:spcBef>
                <a:spcPts val="0"/>
              </a:spcBef>
              <a:buFontTx/>
              <a:buChar char="•"/>
              <a:defRPr/>
            </a:pPr>
            <a:r>
              <a:rPr lang="en-US"/>
              <a:t>How does a disease that decreases reproductive fitness remain in the population at a steady rate?</a:t>
            </a:r>
            <a:endParaRPr/>
          </a:p>
        </p:txBody>
      </p:sp>
      <p:sp>
        <p:nvSpPr>
          <p:cNvPr id="6" name="Line 4"/>
          <p:cNvSpPr>
            <a:spLocks noGrp="1" noChangeShapeType="1"/>
          </p:cNvSpPr>
          <p:nvPr/>
        </p:nvSpPr>
        <p:spPr bwMode="auto">
          <a:xfrm>
            <a:off x="1143000" y="4572000"/>
            <a:ext cx="6705600" cy="0"/>
          </a:xfrm>
          <a:prstGeom prst="line">
            <a:avLst/>
          </a:prstGeom>
          <a:noFill/>
          <a:ln w="38100">
            <a:solidFill>
              <a:schemeClr val="dk1"/>
            </a:solidFill>
            <a:round/>
            <a:headEnd/>
            <a:tailEnd/>
          </a:ln>
        </p:spPr>
        <p:txBody>
          <a:bodyPr lIns="91440" tIns="45720" rIns="91440" bIns="45720"/>
          <a:lstStyle/>
          <a:p>
            <a:pPr>
              <a:defRPr/>
            </a:pPr>
            <a:endParaRPr/>
          </a:p>
        </p:txBody>
      </p:sp>
      <p:sp>
        <p:nvSpPr>
          <p:cNvPr id="7" name="Line 5"/>
          <p:cNvSpPr>
            <a:spLocks noGrp="1" noChangeShapeType="1"/>
          </p:cNvSpPr>
          <p:nvPr/>
        </p:nvSpPr>
        <p:spPr bwMode="auto">
          <a:xfrm>
            <a:off x="12954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8" name="Line 6"/>
          <p:cNvSpPr>
            <a:spLocks noGrp="1" noChangeShapeType="1"/>
          </p:cNvSpPr>
          <p:nvPr/>
        </p:nvSpPr>
        <p:spPr bwMode="auto">
          <a:xfrm>
            <a:off x="1752599"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9" name="Line 7"/>
          <p:cNvSpPr>
            <a:spLocks noGrp="1" noChangeShapeType="1"/>
          </p:cNvSpPr>
          <p:nvPr/>
        </p:nvSpPr>
        <p:spPr bwMode="auto">
          <a:xfrm>
            <a:off x="22098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0" name="Line 8"/>
          <p:cNvSpPr>
            <a:spLocks noGrp="1" noChangeShapeType="1"/>
          </p:cNvSpPr>
          <p:nvPr/>
        </p:nvSpPr>
        <p:spPr bwMode="auto">
          <a:xfrm>
            <a:off x="26670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1" name="Line 9"/>
          <p:cNvSpPr>
            <a:spLocks noGrp="1" noChangeShapeType="1"/>
          </p:cNvSpPr>
          <p:nvPr/>
        </p:nvSpPr>
        <p:spPr bwMode="auto">
          <a:xfrm>
            <a:off x="31242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2" name="Line 10"/>
          <p:cNvSpPr>
            <a:spLocks noGrp="1" noChangeShapeType="1"/>
          </p:cNvSpPr>
          <p:nvPr/>
        </p:nvSpPr>
        <p:spPr bwMode="auto">
          <a:xfrm>
            <a:off x="44958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3" name="Line 11"/>
          <p:cNvSpPr>
            <a:spLocks noGrp="1" noChangeShapeType="1"/>
          </p:cNvSpPr>
          <p:nvPr/>
        </p:nvSpPr>
        <p:spPr bwMode="auto">
          <a:xfrm>
            <a:off x="35814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4" name="Line 12"/>
          <p:cNvSpPr>
            <a:spLocks noGrp="1" noChangeShapeType="1"/>
          </p:cNvSpPr>
          <p:nvPr/>
        </p:nvSpPr>
        <p:spPr bwMode="auto">
          <a:xfrm>
            <a:off x="40386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5" name="Line 13"/>
          <p:cNvSpPr>
            <a:spLocks noGrp="1" noChangeShapeType="1"/>
          </p:cNvSpPr>
          <p:nvPr/>
        </p:nvSpPr>
        <p:spPr bwMode="auto">
          <a:xfrm>
            <a:off x="49530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6" name="Line 14"/>
          <p:cNvSpPr>
            <a:spLocks noGrp="1" noChangeShapeType="1"/>
          </p:cNvSpPr>
          <p:nvPr/>
        </p:nvSpPr>
        <p:spPr bwMode="auto">
          <a:xfrm>
            <a:off x="54102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7" name="Line 15"/>
          <p:cNvSpPr>
            <a:spLocks noGrp="1" noChangeShapeType="1"/>
          </p:cNvSpPr>
          <p:nvPr/>
        </p:nvSpPr>
        <p:spPr bwMode="auto">
          <a:xfrm>
            <a:off x="5867399"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8" name="Line 16"/>
          <p:cNvSpPr>
            <a:spLocks noGrp="1" noChangeShapeType="1"/>
          </p:cNvSpPr>
          <p:nvPr/>
        </p:nvSpPr>
        <p:spPr bwMode="auto">
          <a:xfrm>
            <a:off x="63246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19" name="Line 17"/>
          <p:cNvSpPr>
            <a:spLocks noGrp="1" noChangeShapeType="1"/>
          </p:cNvSpPr>
          <p:nvPr/>
        </p:nvSpPr>
        <p:spPr bwMode="auto">
          <a:xfrm>
            <a:off x="72390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20" name="Line 18"/>
          <p:cNvSpPr>
            <a:spLocks noGrp="1" noChangeShapeType="1"/>
          </p:cNvSpPr>
          <p:nvPr/>
        </p:nvSpPr>
        <p:spPr bwMode="auto">
          <a:xfrm>
            <a:off x="67818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21" name="Line 19"/>
          <p:cNvSpPr>
            <a:spLocks noGrp="1" noChangeShapeType="1"/>
          </p:cNvSpPr>
          <p:nvPr/>
        </p:nvSpPr>
        <p:spPr bwMode="auto">
          <a:xfrm>
            <a:off x="7696200" y="45720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22" name="Text Box 20"/>
          <p:cNvSpPr>
            <a:spLocks/>
          </p:cNvSpPr>
          <p:nvPr/>
        </p:nvSpPr>
        <p:spPr bwMode="auto">
          <a:xfrm>
            <a:off x="1143000" y="4876800"/>
            <a:ext cx="6778625" cy="396875"/>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sz="2000">
                <a:solidFill>
                  <a:srgbClr val="800080"/>
                </a:solidFill>
              </a:rPr>
              <a:t>C</a:t>
            </a:r>
            <a:r>
              <a:rPr lang="en-US" sz="2000"/>
              <a:t>    </a:t>
            </a:r>
            <a:r>
              <a:rPr lang="en-US" sz="2000">
                <a:solidFill>
                  <a:srgbClr val="33CC33"/>
                </a:solidFill>
              </a:rPr>
              <a:t>T</a:t>
            </a:r>
            <a:r>
              <a:rPr lang="en-US" sz="2000"/>
              <a:t>    </a:t>
            </a:r>
            <a:r>
              <a:rPr lang="en-US" sz="2000">
                <a:solidFill>
                  <a:srgbClr val="FF0000"/>
                </a:solidFill>
              </a:rPr>
              <a:t>G</a:t>
            </a:r>
            <a:r>
              <a:rPr lang="en-US" sz="2000"/>
              <a:t>    </a:t>
            </a:r>
            <a:r>
              <a:rPr lang="en-US" sz="2000">
                <a:solidFill>
                  <a:srgbClr val="800080"/>
                </a:solidFill>
              </a:rPr>
              <a:t>C</a:t>
            </a:r>
            <a:r>
              <a:rPr lang="en-US" sz="2000"/>
              <a:t>    </a:t>
            </a:r>
            <a:r>
              <a:rPr lang="en-US" sz="2000">
                <a:solidFill>
                  <a:srgbClr val="33CC33"/>
                </a:solidFill>
              </a:rPr>
              <a:t>T</a:t>
            </a:r>
            <a:r>
              <a:rPr lang="en-US" sz="2000"/>
              <a:t>    </a:t>
            </a:r>
            <a:r>
              <a:rPr lang="en-US" sz="2000">
                <a:solidFill>
                  <a:srgbClr val="FF0000"/>
                </a:solidFill>
              </a:rPr>
              <a:t>G</a:t>
            </a:r>
            <a:r>
              <a:rPr lang="en-US" sz="2000"/>
              <a:t>    </a:t>
            </a:r>
            <a:r>
              <a:rPr lang="en-US" sz="2000">
                <a:solidFill>
                  <a:srgbClr val="800080"/>
                </a:solidFill>
              </a:rPr>
              <a:t>C</a:t>
            </a:r>
            <a:r>
              <a:rPr lang="en-US" sz="2000"/>
              <a:t>    </a:t>
            </a:r>
            <a:r>
              <a:rPr lang="en-US" sz="2000">
                <a:solidFill>
                  <a:srgbClr val="33CC33"/>
                </a:solidFill>
              </a:rPr>
              <a:t>T</a:t>
            </a:r>
            <a:r>
              <a:rPr lang="en-US" sz="2000"/>
              <a:t>    </a:t>
            </a:r>
            <a:r>
              <a:rPr lang="en-US" sz="2000">
                <a:solidFill>
                  <a:srgbClr val="FF0000"/>
                </a:solidFill>
              </a:rPr>
              <a:t>G</a:t>
            </a:r>
            <a:r>
              <a:rPr lang="en-US" sz="2000"/>
              <a:t>    </a:t>
            </a:r>
            <a:r>
              <a:rPr lang="en-US" sz="2000">
                <a:solidFill>
                  <a:srgbClr val="800080"/>
                </a:solidFill>
              </a:rPr>
              <a:t>C</a:t>
            </a:r>
            <a:r>
              <a:rPr lang="en-US" sz="2000"/>
              <a:t>    </a:t>
            </a:r>
            <a:r>
              <a:rPr lang="en-US" sz="2000">
                <a:solidFill>
                  <a:srgbClr val="33CC33"/>
                </a:solidFill>
              </a:rPr>
              <a:t>T</a:t>
            </a:r>
            <a:r>
              <a:rPr lang="en-US" sz="2000"/>
              <a:t>    </a:t>
            </a:r>
            <a:r>
              <a:rPr lang="en-US" sz="2000">
                <a:solidFill>
                  <a:srgbClr val="FF0000"/>
                </a:solidFill>
              </a:rPr>
              <a:t>G</a:t>
            </a:r>
            <a:r>
              <a:rPr lang="en-US" sz="2000"/>
              <a:t>    </a:t>
            </a:r>
            <a:r>
              <a:rPr lang="en-US" sz="2000">
                <a:solidFill>
                  <a:srgbClr val="800080"/>
                </a:solidFill>
              </a:rPr>
              <a:t>C</a:t>
            </a:r>
            <a:r>
              <a:rPr lang="en-US" sz="2000"/>
              <a:t>    </a:t>
            </a:r>
            <a:r>
              <a:rPr lang="en-US" sz="2000">
                <a:solidFill>
                  <a:srgbClr val="33CC33"/>
                </a:solidFill>
              </a:rPr>
              <a:t>T</a:t>
            </a:r>
            <a:r>
              <a:rPr lang="en-US" sz="2000"/>
              <a:t>    </a:t>
            </a:r>
            <a:r>
              <a:rPr lang="en-US" sz="2000">
                <a:solidFill>
                  <a:srgbClr val="FF0000"/>
                </a:solidFill>
              </a:rPr>
              <a:t>G</a:t>
            </a:r>
            <a:endParaRPr/>
          </a:p>
        </p:txBody>
      </p:sp>
      <p:sp>
        <p:nvSpPr>
          <p:cNvPr id="23" name="Line 21"/>
          <p:cNvSpPr>
            <a:spLocks noGrp="1" noChangeShapeType="1"/>
          </p:cNvSpPr>
          <p:nvPr/>
        </p:nvSpPr>
        <p:spPr bwMode="auto">
          <a:xfrm rot="10800000" flipH="1" flipV="1">
            <a:off x="1143000" y="5943600"/>
            <a:ext cx="6705600" cy="0"/>
          </a:xfrm>
          <a:prstGeom prst="line">
            <a:avLst/>
          </a:prstGeom>
          <a:noFill/>
          <a:ln w="38100">
            <a:solidFill>
              <a:schemeClr val="dk1"/>
            </a:solidFill>
            <a:round/>
            <a:headEnd/>
            <a:tailEnd/>
          </a:ln>
        </p:spPr>
        <p:txBody>
          <a:bodyPr lIns="91440" tIns="45720" rIns="91440" bIns="45720"/>
          <a:lstStyle/>
          <a:p>
            <a:pPr>
              <a:defRPr/>
            </a:pPr>
            <a:endParaRPr/>
          </a:p>
        </p:txBody>
      </p:sp>
      <p:sp>
        <p:nvSpPr>
          <p:cNvPr id="24" name="Line 22"/>
          <p:cNvSpPr>
            <a:spLocks noGrp="1" noChangeShapeType="1"/>
          </p:cNvSpPr>
          <p:nvPr/>
        </p:nvSpPr>
        <p:spPr bwMode="auto">
          <a:xfrm rot="10800000" flipH="1" flipV="1">
            <a:off x="12954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25" name="Line 23"/>
          <p:cNvSpPr>
            <a:spLocks noGrp="1" noChangeShapeType="1"/>
          </p:cNvSpPr>
          <p:nvPr/>
        </p:nvSpPr>
        <p:spPr bwMode="auto">
          <a:xfrm rot="10800000" flipH="1" flipV="1">
            <a:off x="1752599"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26" name="Line 24"/>
          <p:cNvSpPr>
            <a:spLocks noGrp="1" noChangeShapeType="1"/>
          </p:cNvSpPr>
          <p:nvPr/>
        </p:nvSpPr>
        <p:spPr bwMode="auto">
          <a:xfrm rot="10800000" flipH="1" flipV="1">
            <a:off x="22098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27" name="Line 25"/>
          <p:cNvSpPr>
            <a:spLocks noGrp="1" noChangeShapeType="1"/>
          </p:cNvSpPr>
          <p:nvPr/>
        </p:nvSpPr>
        <p:spPr bwMode="auto">
          <a:xfrm rot="10800000" flipH="1" flipV="1">
            <a:off x="26670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28" name="Line 26"/>
          <p:cNvSpPr>
            <a:spLocks noGrp="1" noChangeShapeType="1"/>
          </p:cNvSpPr>
          <p:nvPr/>
        </p:nvSpPr>
        <p:spPr bwMode="auto">
          <a:xfrm rot="10800000" flipH="1" flipV="1">
            <a:off x="31242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29" name="Line 27"/>
          <p:cNvSpPr>
            <a:spLocks noGrp="1" noChangeShapeType="1"/>
          </p:cNvSpPr>
          <p:nvPr/>
        </p:nvSpPr>
        <p:spPr bwMode="auto">
          <a:xfrm rot="10800000" flipH="1" flipV="1">
            <a:off x="44958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0" name="Line 28"/>
          <p:cNvSpPr>
            <a:spLocks noGrp="1" noChangeShapeType="1"/>
          </p:cNvSpPr>
          <p:nvPr/>
        </p:nvSpPr>
        <p:spPr bwMode="auto">
          <a:xfrm rot="10800000" flipH="1" flipV="1">
            <a:off x="35814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1" name="Line 29"/>
          <p:cNvSpPr>
            <a:spLocks noGrp="1" noChangeShapeType="1"/>
          </p:cNvSpPr>
          <p:nvPr/>
        </p:nvSpPr>
        <p:spPr bwMode="auto">
          <a:xfrm rot="10800000" flipH="1" flipV="1">
            <a:off x="40386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2" name="Line 30"/>
          <p:cNvSpPr>
            <a:spLocks noGrp="1" noChangeShapeType="1"/>
          </p:cNvSpPr>
          <p:nvPr/>
        </p:nvSpPr>
        <p:spPr bwMode="auto">
          <a:xfrm rot="10800000" flipH="1" flipV="1">
            <a:off x="49530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3" name="Line 31"/>
          <p:cNvSpPr>
            <a:spLocks noGrp="1" noChangeShapeType="1"/>
          </p:cNvSpPr>
          <p:nvPr/>
        </p:nvSpPr>
        <p:spPr bwMode="auto">
          <a:xfrm rot="10800000" flipH="1" flipV="1">
            <a:off x="54102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4" name="Line 32"/>
          <p:cNvSpPr>
            <a:spLocks noGrp="1" noChangeShapeType="1"/>
          </p:cNvSpPr>
          <p:nvPr/>
        </p:nvSpPr>
        <p:spPr bwMode="auto">
          <a:xfrm rot="10800000" flipH="1" flipV="1">
            <a:off x="5867399"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5" name="Line 33"/>
          <p:cNvSpPr>
            <a:spLocks noGrp="1" noChangeShapeType="1"/>
          </p:cNvSpPr>
          <p:nvPr/>
        </p:nvSpPr>
        <p:spPr bwMode="auto">
          <a:xfrm rot="10800000" flipH="1" flipV="1">
            <a:off x="63246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6" name="Line 34"/>
          <p:cNvSpPr>
            <a:spLocks noGrp="1" noChangeShapeType="1"/>
          </p:cNvSpPr>
          <p:nvPr/>
        </p:nvSpPr>
        <p:spPr bwMode="auto">
          <a:xfrm rot="10800000" flipH="1" flipV="1">
            <a:off x="72390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7" name="Line 35"/>
          <p:cNvSpPr>
            <a:spLocks noGrp="1" noChangeShapeType="1"/>
          </p:cNvSpPr>
          <p:nvPr/>
        </p:nvSpPr>
        <p:spPr bwMode="auto">
          <a:xfrm rot="10800000" flipH="1" flipV="1">
            <a:off x="67818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8" name="Line 36"/>
          <p:cNvSpPr>
            <a:spLocks noGrp="1" noChangeShapeType="1"/>
          </p:cNvSpPr>
          <p:nvPr/>
        </p:nvSpPr>
        <p:spPr bwMode="auto">
          <a:xfrm rot="10800000" flipH="1" flipV="1">
            <a:off x="7696200" y="5638800"/>
            <a:ext cx="0" cy="304800"/>
          </a:xfrm>
          <a:prstGeom prst="line">
            <a:avLst/>
          </a:prstGeom>
          <a:noFill/>
          <a:ln w="38100">
            <a:solidFill>
              <a:schemeClr val="dk1"/>
            </a:solidFill>
            <a:round/>
            <a:headEnd/>
            <a:tailEnd/>
          </a:ln>
        </p:spPr>
        <p:txBody>
          <a:bodyPr lIns="91440" tIns="45720" rIns="91440" bIns="45720"/>
          <a:lstStyle/>
          <a:p>
            <a:pPr>
              <a:defRPr/>
            </a:pPr>
            <a:endParaRPr/>
          </a:p>
        </p:txBody>
      </p:sp>
      <p:sp>
        <p:nvSpPr>
          <p:cNvPr id="39" name="Text Box 37"/>
          <p:cNvSpPr>
            <a:spLocks/>
          </p:cNvSpPr>
          <p:nvPr/>
        </p:nvSpPr>
        <p:spPr bwMode="auto">
          <a:xfrm>
            <a:off x="1143000" y="5257800"/>
            <a:ext cx="6780212" cy="396875"/>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sz="2000">
                <a:solidFill>
                  <a:srgbClr val="FF0000"/>
                </a:solidFill>
              </a:rPr>
              <a:t>G</a:t>
            </a:r>
            <a:r>
              <a:rPr lang="en-US" sz="2000"/>
              <a:t>   </a:t>
            </a:r>
            <a:r>
              <a:rPr lang="en-US" sz="2000">
                <a:solidFill>
                  <a:schemeClr val="accent2"/>
                </a:solidFill>
              </a:rPr>
              <a:t> </a:t>
            </a:r>
            <a:r>
              <a:rPr lang="en-US" sz="2000">
                <a:solidFill>
                  <a:srgbClr val="0099FF"/>
                </a:solidFill>
              </a:rPr>
              <a:t>A</a:t>
            </a:r>
            <a:r>
              <a:rPr lang="en-US" sz="2000"/>
              <a:t>    </a:t>
            </a:r>
            <a:r>
              <a:rPr lang="en-US" sz="2000">
                <a:solidFill>
                  <a:srgbClr val="800080"/>
                </a:solidFill>
              </a:rPr>
              <a:t>C</a:t>
            </a:r>
            <a:r>
              <a:rPr lang="en-US" sz="2000"/>
              <a:t>    </a:t>
            </a:r>
            <a:r>
              <a:rPr lang="en-US" sz="2000">
                <a:solidFill>
                  <a:srgbClr val="FF0000"/>
                </a:solidFill>
              </a:rPr>
              <a:t>G</a:t>
            </a:r>
            <a:r>
              <a:rPr lang="en-US" sz="2000"/>
              <a:t>    </a:t>
            </a:r>
            <a:r>
              <a:rPr lang="en-US" sz="2000">
                <a:solidFill>
                  <a:srgbClr val="0099FF"/>
                </a:solidFill>
              </a:rPr>
              <a:t>A</a:t>
            </a:r>
            <a:r>
              <a:rPr lang="en-US" sz="2000"/>
              <a:t>    </a:t>
            </a:r>
            <a:r>
              <a:rPr lang="en-US" sz="2000">
                <a:solidFill>
                  <a:srgbClr val="800080"/>
                </a:solidFill>
              </a:rPr>
              <a:t>C</a:t>
            </a:r>
            <a:r>
              <a:rPr lang="en-US" sz="2000"/>
              <a:t>   </a:t>
            </a:r>
            <a:r>
              <a:rPr lang="en-US" sz="2000">
                <a:solidFill>
                  <a:srgbClr val="FF0000"/>
                </a:solidFill>
              </a:rPr>
              <a:t>G</a:t>
            </a:r>
            <a:r>
              <a:rPr lang="en-US" sz="2000"/>
              <a:t>    </a:t>
            </a:r>
            <a:r>
              <a:rPr lang="en-US" sz="2000">
                <a:solidFill>
                  <a:srgbClr val="0099FF"/>
                </a:solidFill>
              </a:rPr>
              <a:t>A</a:t>
            </a:r>
            <a:r>
              <a:rPr lang="en-US" sz="2000"/>
              <a:t>    </a:t>
            </a:r>
            <a:r>
              <a:rPr lang="en-US" sz="2000">
                <a:solidFill>
                  <a:srgbClr val="800080"/>
                </a:solidFill>
              </a:rPr>
              <a:t>C</a:t>
            </a:r>
            <a:r>
              <a:rPr lang="en-US" sz="2000"/>
              <a:t>    </a:t>
            </a:r>
            <a:r>
              <a:rPr lang="en-US" sz="2000">
                <a:solidFill>
                  <a:srgbClr val="FF0000"/>
                </a:solidFill>
              </a:rPr>
              <a:t>G</a:t>
            </a:r>
            <a:r>
              <a:rPr lang="en-US" sz="2000"/>
              <a:t>    </a:t>
            </a:r>
            <a:r>
              <a:rPr lang="en-US" sz="2000">
                <a:solidFill>
                  <a:srgbClr val="0099FF"/>
                </a:solidFill>
              </a:rPr>
              <a:t>A</a:t>
            </a:r>
            <a:r>
              <a:rPr lang="en-US" sz="2000"/>
              <a:t>    </a:t>
            </a:r>
            <a:r>
              <a:rPr lang="en-US" sz="2000">
                <a:solidFill>
                  <a:srgbClr val="800080"/>
                </a:solidFill>
              </a:rPr>
              <a:t>C</a:t>
            </a:r>
            <a:r>
              <a:rPr lang="en-US" sz="2000"/>
              <a:t>    </a:t>
            </a:r>
            <a:r>
              <a:rPr lang="en-US" sz="2000">
                <a:solidFill>
                  <a:srgbClr val="FF0000"/>
                </a:solidFill>
              </a:rPr>
              <a:t>G</a:t>
            </a:r>
            <a:r>
              <a:rPr lang="en-US" sz="2000"/>
              <a:t>    </a:t>
            </a:r>
            <a:r>
              <a:rPr lang="en-US" sz="2000">
                <a:solidFill>
                  <a:srgbClr val="0099FF"/>
                </a:solidFill>
              </a:rPr>
              <a:t>A</a:t>
            </a:r>
            <a:r>
              <a:rPr lang="en-US" sz="2000"/>
              <a:t>    </a:t>
            </a:r>
            <a:r>
              <a:rPr lang="en-US" sz="2000">
                <a:solidFill>
                  <a:srgbClr val="800080"/>
                </a:solidFill>
              </a:rPr>
              <a:t>C</a:t>
            </a:r>
            <a:endParaRPr/>
          </a:p>
        </p:txBody>
      </p:sp>
      <p:sp>
        <p:nvSpPr>
          <p:cNvPr id="40"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Population Genetics</a:t>
            </a:r>
            <a:endParaRPr/>
          </a:p>
        </p:txBody>
      </p:sp>
      <p:sp>
        <p:nvSpPr>
          <p:cNvPr id="5" name="Rectangle 3"/>
          <p:cNvSpPr>
            <a:spLocks noGrp="1" noChangeShapeType="1"/>
          </p:cNvSpPr>
          <p:nvPr/>
        </p:nvSpPr>
        <p:spPr bwMode="auto">
          <a:xfrm>
            <a:off x="457200" y="1600200"/>
            <a:ext cx="8229600" cy="4525962"/>
          </a:xfrm>
          <a:prstGeom prst="rect">
            <a:avLst/>
          </a:prstGeom>
          <a:noFill/>
        </p:spPr>
        <p:txBody>
          <a:bodyPr lIns="91440" tIns="45720" rIns="91440" bIns="45720"/>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lnSpc>
                <a:spcPct val="90000"/>
              </a:lnSpc>
              <a:spcBef>
                <a:spcPts val="0"/>
              </a:spcBef>
              <a:buFontTx/>
              <a:buChar char="•"/>
              <a:defRPr/>
            </a:pPr>
            <a:r>
              <a:rPr lang="en-US" sz="3000"/>
              <a:t>Healthy individuals with 2 alleles in the normal range who have an allele with </a:t>
            </a:r>
            <a:r>
              <a:rPr lang="en-US" sz="3000">
                <a:ea typeface="Arial"/>
              </a:rPr>
              <a:t>≥ 19 repeats will preferentially pass on this allele</a:t>
            </a:r>
            <a:endParaRPr/>
          </a:p>
          <a:p>
            <a:pPr marL="742950" lvl="1" indent="-1028700">
              <a:lnSpc>
                <a:spcPct val="90000"/>
              </a:lnSpc>
              <a:spcBef>
                <a:spcPts val="0"/>
              </a:spcBef>
              <a:buFontTx/>
              <a:buChar char="–"/>
              <a:defRPr/>
            </a:pPr>
            <a:r>
              <a:rPr lang="en-US" sz="2600">
                <a:ea typeface="Arial"/>
              </a:rPr>
              <a:t>This maintains a reservoir for potential disease</a:t>
            </a:r>
            <a:endParaRPr/>
          </a:p>
          <a:p>
            <a:pPr marL="342900" lvl="0" indent="-685800">
              <a:lnSpc>
                <a:spcPct val="90000"/>
              </a:lnSpc>
              <a:spcBef>
                <a:spcPts val="0"/>
              </a:spcBef>
              <a:buFontTx/>
              <a:buChar char="•"/>
              <a:defRPr/>
            </a:pPr>
            <a:r>
              <a:rPr lang="en-US" sz="3000">
                <a:ea typeface="Arial"/>
              </a:rPr>
              <a:t>Trimodal distribution of normal repeat lengths: </a:t>
            </a:r>
            <a:endParaRPr/>
          </a:p>
          <a:p>
            <a:pPr marL="742950" lvl="1" indent="-1028700">
              <a:lnSpc>
                <a:spcPct val="90000"/>
              </a:lnSpc>
              <a:spcBef>
                <a:spcPts val="0"/>
              </a:spcBef>
              <a:buFontTx/>
              <a:buChar char="–"/>
              <a:defRPr/>
            </a:pPr>
            <a:r>
              <a:rPr lang="en-US" sz="2600">
                <a:ea typeface="Arial"/>
              </a:rPr>
              <a:t>5 repeats: stably inherited</a:t>
            </a:r>
            <a:endParaRPr/>
          </a:p>
          <a:p>
            <a:pPr marL="742950" lvl="1" indent="-1028700">
              <a:lnSpc>
                <a:spcPct val="90000"/>
              </a:lnSpc>
              <a:spcBef>
                <a:spcPts val="0"/>
              </a:spcBef>
              <a:buFontTx/>
              <a:buChar char="–"/>
              <a:defRPr/>
            </a:pPr>
            <a:r>
              <a:rPr lang="en-US" sz="2600">
                <a:ea typeface="Arial"/>
              </a:rPr>
              <a:t>9-18 repeats: stably inherited</a:t>
            </a:r>
            <a:endParaRPr/>
          </a:p>
          <a:p>
            <a:pPr marL="742950" lvl="1" indent="-1028700">
              <a:lnSpc>
                <a:spcPct val="90000"/>
              </a:lnSpc>
              <a:spcBef>
                <a:spcPts val="0"/>
              </a:spcBef>
              <a:buFontTx/>
              <a:buChar char="–"/>
              <a:defRPr/>
            </a:pPr>
            <a:r>
              <a:rPr lang="en-US" sz="2600">
                <a:ea typeface="Arial"/>
              </a:rPr>
              <a:t>19-37 repeats: tendency toward increasing allele length with frequent de novo expansions into the premutation range</a:t>
            </a:r>
            <a:endParaRP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Epidemiology</a:t>
            </a:r>
            <a:endParaRPr/>
          </a:p>
        </p:txBody>
      </p:sp>
      <p:sp>
        <p:nvSpPr>
          <p:cNvPr id="5" name="Rectangle 3"/>
          <p:cNvSpPr>
            <a:spLocks noGrp="1" noChangeShapeType="1"/>
          </p:cNvSpPr>
          <p:nvPr>
            <p:ph type="body"/>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DM1 is the most prevalent inherited neuromuscular disorder in adults</a:t>
            </a:r>
            <a:endParaRPr/>
          </a:p>
          <a:p>
            <a:pPr marL="742950" lvl="1" indent="-1028700">
              <a:spcBef>
                <a:spcPts val="0"/>
              </a:spcBef>
              <a:buFontTx/>
              <a:buChar char="–"/>
              <a:defRPr/>
            </a:pPr>
            <a:r>
              <a:rPr lang="en-US"/>
              <a:t>13.5/100,000 live births in Western population</a:t>
            </a:r>
            <a:endParaRPr/>
          </a:p>
          <a:p>
            <a:pPr marL="742950" lvl="1" indent="-1028700">
              <a:spcBef>
                <a:spcPts val="0"/>
              </a:spcBef>
              <a:buFontTx/>
              <a:buChar char="–"/>
              <a:defRPr/>
            </a:pPr>
            <a:r>
              <a:rPr lang="en-US"/>
              <a:t>1 in 3000-8000 worldwide</a:t>
            </a:r>
            <a:endParaRPr/>
          </a:p>
          <a:p>
            <a:pPr marL="342900" lvl="0" indent="-685800">
              <a:spcBef>
                <a:spcPts val="0"/>
              </a:spcBef>
              <a:buFontTx/>
              <a:buChar char="•"/>
              <a:defRPr/>
            </a:pPr>
            <a:r>
              <a:rPr lang="en-US"/>
              <a:t>DM2 accounts for about 2% of myotonic dystrophy and is more common in Eastern European kindreds</a:t>
            </a:r>
            <a:endParaRP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76200"/>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Parental Bias in DM1</a:t>
            </a:r>
            <a:endParaRPr/>
          </a:p>
        </p:txBody>
      </p:sp>
      <p:sp>
        <p:nvSpPr>
          <p:cNvPr id="5" name="Rectangle 3"/>
          <p:cNvSpPr>
            <a:spLocks noGrp="1" noChangeShapeType="1"/>
          </p:cNvSpPr>
          <p:nvPr/>
        </p:nvSpPr>
        <p:spPr bwMode="auto">
          <a:xfrm>
            <a:off x="457200" y="1905000"/>
            <a:ext cx="8229600" cy="4525962"/>
          </a:xfrm>
          <a:prstGeom prst="rect">
            <a:avLst/>
          </a:prstGeom>
          <a:noFill/>
        </p:spPr>
        <p:txBody>
          <a:bodyPr lIns="91440" tIns="45720" rIns="91440" bIns="45720"/>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Sperm: repeat lengths of 40-80 are likely to expand</a:t>
            </a:r>
            <a:endParaRPr/>
          </a:p>
          <a:p>
            <a:pPr marL="742950" lvl="1" indent="-1028700">
              <a:spcBef>
                <a:spcPts val="0"/>
              </a:spcBef>
              <a:buFontTx/>
              <a:buChar char="–"/>
              <a:defRPr/>
            </a:pPr>
            <a:r>
              <a:rPr lang="en-US" sz="2600"/>
              <a:t>Change from minimal (protomutation) to classical DM1 is more often paternally inherited</a:t>
            </a:r>
            <a:endParaRPr/>
          </a:p>
          <a:p>
            <a:pPr marL="342900" lvl="0" indent="-685800">
              <a:spcBef>
                <a:spcPts val="0"/>
              </a:spcBef>
              <a:buFontTx/>
              <a:buChar char="•"/>
              <a:defRPr/>
            </a:pPr>
            <a:r>
              <a:rPr lang="en-US"/>
              <a:t>Eggs: only repeat lengths of &gt;100 are likely to expand</a:t>
            </a:r>
            <a:endParaRPr/>
          </a:p>
          <a:p>
            <a:pPr marL="342900" lvl="0" indent="-685800">
              <a:spcBef>
                <a:spcPts val="0"/>
              </a:spcBef>
              <a:buFontTx/>
              <a:buChar char="•"/>
              <a:defRPr/>
            </a:pPr>
            <a:r>
              <a:rPr lang="en-US"/>
              <a:t>The largest repeat expansions tend to occur in eggs</a:t>
            </a:r>
            <a:endParaRPr/>
          </a:p>
          <a:p>
            <a:pPr marL="742950" lvl="1" indent="-1028700">
              <a:spcBef>
                <a:spcPts val="0"/>
              </a:spcBef>
              <a:buFontTx/>
              <a:buChar char="–"/>
              <a:defRPr/>
            </a:pPr>
            <a:r>
              <a:rPr lang="en-US" sz="2600"/>
              <a:t>Most cases of congenital myotonic dystrophy are maternally inherited</a:t>
            </a:r>
            <a:endParaRPr/>
          </a:p>
        </p:txBody>
      </p:sp>
      <p:pic>
        <p:nvPicPr>
          <p:cNvPr id="6" name="Picture 4" descr="See full size image"/>
          <p:cNvPicPr>
            <a:picLocks noGrp="1" noChangeAspect="1"/>
          </p:cNvPicPr>
          <p:nvPr/>
        </p:nvPicPr>
        <p:blipFill>
          <a:blip r:embed="rId2"/>
          <a:stretch/>
        </p:blipFill>
        <p:spPr bwMode="auto">
          <a:xfrm>
            <a:off x="6477000" y="887412"/>
            <a:ext cx="941387" cy="941387"/>
          </a:xfrm>
          <a:prstGeom prst="rect">
            <a:avLst/>
          </a:prstGeom>
          <a:noFill/>
        </p:spPr>
      </p:pic>
      <p:pic>
        <p:nvPicPr>
          <p:cNvPr id="7" name="Picture 5" descr="See full size image"/>
          <p:cNvPicPr>
            <a:picLocks noGrp="1" noChangeAspect="1"/>
          </p:cNvPicPr>
          <p:nvPr/>
        </p:nvPicPr>
        <p:blipFill>
          <a:blip r:embed="rId3"/>
          <a:stretch/>
        </p:blipFill>
        <p:spPr bwMode="auto">
          <a:xfrm>
            <a:off x="7772400" y="887412"/>
            <a:ext cx="941387" cy="941387"/>
          </a:xfrm>
          <a:prstGeom prst="rect">
            <a:avLst/>
          </a:prstGeom>
          <a:noFill/>
        </p:spPr>
      </p:pic>
      <p:pic>
        <p:nvPicPr>
          <p:cNvPr id="8" name="Picture 6" descr="See full size image"/>
          <p:cNvPicPr>
            <a:picLocks noGrp="1" noChangeAspect="1"/>
          </p:cNvPicPr>
          <p:nvPr/>
        </p:nvPicPr>
        <p:blipFill>
          <a:blip r:embed="rId3"/>
          <a:stretch/>
        </p:blipFill>
        <p:spPr bwMode="auto">
          <a:xfrm>
            <a:off x="2743200" y="887412"/>
            <a:ext cx="941387" cy="941387"/>
          </a:xfrm>
          <a:prstGeom prst="rect">
            <a:avLst/>
          </a:prstGeom>
          <a:noFill/>
        </p:spPr>
      </p:pic>
      <p:pic>
        <p:nvPicPr>
          <p:cNvPr id="9" name="Picture 7" descr="See full size image"/>
          <p:cNvPicPr>
            <a:picLocks noGrp="1" noChangeAspect="1"/>
          </p:cNvPicPr>
          <p:nvPr/>
        </p:nvPicPr>
        <p:blipFill>
          <a:blip r:embed="rId3"/>
          <a:stretch/>
        </p:blipFill>
        <p:spPr bwMode="auto">
          <a:xfrm>
            <a:off x="5181600" y="887412"/>
            <a:ext cx="941387" cy="941387"/>
          </a:xfrm>
          <a:prstGeom prst="rect">
            <a:avLst/>
          </a:prstGeom>
          <a:noFill/>
        </p:spPr>
      </p:pic>
      <p:pic>
        <p:nvPicPr>
          <p:cNvPr id="10" name="Picture 8" descr="See full size image"/>
          <p:cNvPicPr>
            <a:picLocks noGrp="1" noChangeAspect="1"/>
          </p:cNvPicPr>
          <p:nvPr/>
        </p:nvPicPr>
        <p:blipFill>
          <a:blip r:embed="rId2"/>
          <a:stretch/>
        </p:blipFill>
        <p:spPr bwMode="auto">
          <a:xfrm>
            <a:off x="1524000" y="887412"/>
            <a:ext cx="941387" cy="941387"/>
          </a:xfrm>
          <a:prstGeom prst="rect">
            <a:avLst/>
          </a:prstGeom>
          <a:noFill/>
        </p:spPr>
      </p:pic>
      <p:pic>
        <p:nvPicPr>
          <p:cNvPr id="11" name="Picture 9" descr="See full size image"/>
          <p:cNvPicPr>
            <a:picLocks noGrp="1" noChangeAspect="1"/>
          </p:cNvPicPr>
          <p:nvPr/>
        </p:nvPicPr>
        <p:blipFill>
          <a:blip r:embed="rId2"/>
          <a:stretch/>
        </p:blipFill>
        <p:spPr bwMode="auto">
          <a:xfrm>
            <a:off x="3962400" y="887412"/>
            <a:ext cx="941387" cy="941387"/>
          </a:xfrm>
          <a:prstGeom prst="rect">
            <a:avLst/>
          </a:prstGeom>
          <a:noFill/>
        </p:spPr>
      </p:pic>
      <p:pic>
        <p:nvPicPr>
          <p:cNvPr id="12" name="Picture 10" descr="See full size image"/>
          <p:cNvPicPr>
            <a:picLocks noGrp="1" noChangeAspect="1"/>
          </p:cNvPicPr>
          <p:nvPr/>
        </p:nvPicPr>
        <p:blipFill>
          <a:blip r:embed="rId3"/>
          <a:stretch/>
        </p:blipFill>
        <p:spPr bwMode="auto">
          <a:xfrm>
            <a:off x="304800" y="887412"/>
            <a:ext cx="941387" cy="941387"/>
          </a:xfrm>
          <a:prstGeom prst="rect">
            <a:avLst/>
          </a:prstGeom>
          <a:noFill/>
        </p:spPr>
      </p:pic>
      <p:sp>
        <p:nvSpPr>
          <p:cNvPr id="13"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Congenital Myotonic Dystrophy</a:t>
            </a:r>
            <a:endParaRPr/>
          </a:p>
        </p:txBody>
      </p:sp>
      <p:sp>
        <p:nvSpPr>
          <p:cNvPr id="5" name="Rectangle 3"/>
          <p:cNvSpPr>
            <a:spLocks noGrp="1" noChangeShapeType="1"/>
          </p:cNvSpPr>
          <p:nvPr/>
        </p:nvSpPr>
        <p:spPr bwMode="auto">
          <a:xfrm>
            <a:off x="0" y="1295400"/>
            <a:ext cx="8229600" cy="4114800"/>
          </a:xfrm>
          <a:prstGeom prst="rect">
            <a:avLst/>
          </a:prstGeom>
          <a:noFill/>
        </p:spPr>
        <p:txBody>
          <a:bodyPr lIns="91440" tIns="45720" rIns="91440" bIns="45720"/>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Marked facial weakness</a:t>
            </a:r>
            <a:endParaRPr/>
          </a:p>
          <a:p>
            <a:pPr marL="342900" lvl="0" indent="-685800">
              <a:spcBef>
                <a:spcPts val="0"/>
              </a:spcBef>
              <a:buFontTx/>
              <a:buChar char="•"/>
              <a:defRPr/>
            </a:pPr>
            <a:r>
              <a:rPr lang="en-US"/>
              <a:t>Hypotonia, may disappear</a:t>
            </a:r>
            <a:endParaRPr/>
          </a:p>
          <a:p>
            <a:pPr marL="342900" lvl="0" indent="-685800">
              <a:spcBef>
                <a:spcPts val="0"/>
              </a:spcBef>
              <a:buFontTx/>
              <a:buChar char="•"/>
              <a:defRPr/>
            </a:pPr>
            <a:r>
              <a:rPr lang="en-US"/>
              <a:t>Clinical myotonia absent</a:t>
            </a:r>
            <a:endParaRPr/>
          </a:p>
          <a:p>
            <a:pPr marL="342900" lvl="0" indent="-685800">
              <a:spcBef>
                <a:spcPts val="0"/>
              </a:spcBef>
              <a:buFontTx/>
              <a:buChar char="•"/>
              <a:defRPr/>
            </a:pPr>
            <a:r>
              <a:rPr lang="en-US"/>
              <a:t>Neonatal respiratory distress</a:t>
            </a:r>
            <a:endParaRPr/>
          </a:p>
          <a:p>
            <a:pPr marL="342900" lvl="0" indent="-685800">
              <a:spcBef>
                <a:spcPts val="0"/>
              </a:spcBef>
              <a:buFontTx/>
              <a:buChar char="•"/>
              <a:defRPr/>
            </a:pPr>
            <a:r>
              <a:rPr lang="en-US"/>
              <a:t>Feeding difficulties</a:t>
            </a:r>
            <a:endParaRPr/>
          </a:p>
          <a:p>
            <a:pPr marL="342900" lvl="0" indent="-685800">
              <a:spcBef>
                <a:spcPts val="0"/>
              </a:spcBef>
              <a:buFontTx/>
              <a:buChar char="•"/>
              <a:defRPr/>
            </a:pPr>
            <a:r>
              <a:rPr lang="en-US"/>
              <a:t>Developmental delay </a:t>
            </a:r>
            <a:endParaRPr/>
          </a:p>
          <a:p>
            <a:pPr marL="342900" lvl="0" indent="-685800">
              <a:spcBef>
                <a:spcPts val="0"/>
              </a:spcBef>
              <a:buFontTx/>
              <a:buChar char="•"/>
              <a:defRPr/>
            </a:pPr>
            <a:r>
              <a:rPr lang="en-US"/>
              <a:t>Mental retardation (nonprogressive)</a:t>
            </a:r>
            <a:endParaRPr/>
          </a:p>
          <a:p>
            <a:pPr marL="342900" lvl="0" indent="-685800">
              <a:spcBef>
                <a:spcPts val="0"/>
              </a:spcBef>
              <a:buFontTx/>
              <a:buChar char="•"/>
              <a:defRPr/>
            </a:pPr>
            <a:r>
              <a:rPr lang="en-US"/>
              <a:t>Maternally inherited</a:t>
            </a:r>
            <a:endParaRPr/>
          </a:p>
          <a:p>
            <a:pPr marL="342900" lvl="0" indent="-685800">
              <a:spcBef>
                <a:spcPts val="0"/>
              </a:spcBef>
              <a:buFontTx/>
              <a:buChar char="•"/>
              <a:defRPr/>
            </a:pPr>
            <a:r>
              <a:rPr lang="en-US"/>
              <a:t>Large repeat expansions</a:t>
            </a:r>
            <a:endParaRPr/>
          </a:p>
        </p:txBody>
      </p:sp>
      <p:sp>
        <p:nvSpPr>
          <p:cNvPr id="6" name="Rectangle 4"/>
          <p:cNvSpPr>
            <a:spLocks noGrp="1" noChangeShapeType="1"/>
          </p:cNvSpPr>
          <p:nvPr/>
        </p:nvSpPr>
        <p:spPr bwMode="auto">
          <a:xfrm>
            <a:off x="3175" y="341311"/>
            <a:ext cx="9144000" cy="822325"/>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endParaRPr/>
          </a:p>
          <a:p>
            <a:pPr marL="457200" lvl="1" indent="-457200">
              <a:buNone/>
              <a:defRPr/>
            </a:pPr>
            <a:endParaRPr/>
          </a:p>
        </p:txBody>
      </p:sp>
      <p:sp>
        <p:nvSpPr>
          <p:cNvPr id="7" name="Rectangle 5"/>
          <p:cNvSpPr>
            <a:spLocks noGrp="1" noChangeShapeType="1"/>
          </p:cNvSpPr>
          <p:nvPr/>
        </p:nvSpPr>
        <p:spPr bwMode="auto">
          <a:xfrm>
            <a:off x="3175" y="4872037"/>
            <a:ext cx="9144000" cy="822325"/>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FontTx/>
              <a:buChar char="•"/>
              <a:defRPr/>
            </a:pPr>
            <a:endParaRPr/>
          </a:p>
          <a:p>
            <a:pPr marL="0" lvl="0" indent="0">
              <a:buNone/>
              <a:defRPr/>
            </a:pPr>
            <a:endParaRPr/>
          </a:p>
        </p:txBody>
      </p:sp>
      <p:pic>
        <p:nvPicPr>
          <p:cNvPr id="8" name="Picture 6" descr="myodyssm"/>
          <p:cNvPicPr>
            <a:picLocks noGrp="1" noChangeAspect="1"/>
          </p:cNvPicPr>
          <p:nvPr/>
        </p:nvPicPr>
        <p:blipFill>
          <a:blip r:embed="rId3"/>
          <a:stretch/>
        </p:blipFill>
        <p:spPr bwMode="auto">
          <a:xfrm>
            <a:off x="6172200" y="1219200"/>
            <a:ext cx="2366962" cy="3471862"/>
          </a:xfrm>
          <a:prstGeom prst="rect">
            <a:avLst/>
          </a:prstGeom>
          <a:noFill/>
        </p:spPr>
      </p:pic>
      <p:sp>
        <p:nvSpPr>
          <p:cNvPr id="9"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0"/>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Pathogenesis</a:t>
            </a:r>
            <a:endParaRPr/>
          </a:p>
        </p:txBody>
      </p:sp>
      <p:sp>
        <p:nvSpPr>
          <p:cNvPr id="5" name="Rectangle 3"/>
          <p:cNvSpPr>
            <a:spLocks noGrp="1" noChangeShapeType="1"/>
          </p:cNvSpPr>
          <p:nvPr>
            <p:ph type="body"/>
          </p:nvPr>
        </p:nvSpPr>
        <p:spPr bwMode="auto">
          <a:xfrm>
            <a:off x="457200" y="9906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sz="4000"/>
              <a:t>How does a mutation in a noncoding region of a gene lead to so much widespread havoc?</a:t>
            </a:r>
            <a:endParaRPr/>
          </a:p>
          <a:p>
            <a:pPr marL="342900" lvl="0" indent="-685800">
              <a:spcBef>
                <a:spcPts val="0"/>
              </a:spcBef>
              <a:buFontTx/>
              <a:buChar char="•"/>
              <a:defRPr/>
            </a:pPr>
            <a:r>
              <a:rPr lang="en-US" sz="4000"/>
              <a:t>Is the pathology related to the DMPK protein?</a:t>
            </a:r>
            <a:endParaRPr/>
          </a:p>
        </p:txBody>
      </p:sp>
      <p:pic>
        <p:nvPicPr>
          <p:cNvPr id="6" name="Picture 4"/>
          <p:cNvPicPr>
            <a:picLocks noGrp="1" noChangeAspect="1"/>
          </p:cNvPicPr>
          <p:nvPr/>
        </p:nvPicPr>
        <p:blipFill>
          <a:blip r:embed="rId2"/>
          <a:stretch/>
        </p:blipFill>
        <p:spPr bwMode="auto">
          <a:xfrm>
            <a:off x="4800600" y="4114800"/>
            <a:ext cx="2824162" cy="2557461"/>
          </a:xfrm>
          <a:prstGeom prst="rect">
            <a:avLst/>
          </a:prstGeom>
          <a:noFill/>
        </p:spPr>
      </p:pic>
      <p:pic>
        <p:nvPicPr>
          <p:cNvPr id="7" name="Picture 5"/>
          <p:cNvPicPr>
            <a:picLocks noGrp="1" noChangeAspect="1"/>
          </p:cNvPicPr>
          <p:nvPr/>
        </p:nvPicPr>
        <p:blipFill>
          <a:blip r:embed="rId2"/>
          <a:stretch/>
        </p:blipFill>
        <p:spPr bwMode="auto">
          <a:xfrm>
            <a:off x="533400" y="4114800"/>
            <a:ext cx="2824162" cy="2557461"/>
          </a:xfrm>
          <a:prstGeom prst="rect">
            <a:avLst/>
          </a:prstGeom>
          <a:noFill/>
        </p:spPr>
      </p:pic>
      <p:sp>
        <p:nvSpPr>
          <p:cNvPr id="8"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Digression – DM2</a:t>
            </a:r>
            <a:endParaRPr/>
          </a:p>
        </p:txBody>
      </p:sp>
      <p:sp>
        <p:nvSpPr>
          <p:cNvPr id="5" name="Rectangle 3"/>
          <p:cNvSpPr>
            <a:spLocks noGrp="1" noChangeShapeType="1"/>
          </p:cNvSpPr>
          <p:nvPr>
            <p:ph type="body"/>
          </p:nvPr>
        </p:nvSpPr>
        <p:spPr bwMode="auto">
          <a:xfrm>
            <a:off x="609600" y="1676400"/>
            <a:ext cx="7772400" cy="4876800"/>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A strikingly similar disorder characterized by weakness as well as all of the other systemic manifestations reported for DM1</a:t>
            </a:r>
            <a:endParaRPr/>
          </a:p>
          <a:p>
            <a:pPr marL="742950" lvl="1" indent="-1028700">
              <a:spcBef>
                <a:spcPts val="0"/>
              </a:spcBef>
              <a:buFontTx/>
              <a:buChar char="–"/>
              <a:defRPr/>
            </a:pPr>
            <a:r>
              <a:rPr lang="en-US"/>
              <a:t>Pattern of weakness is different than in DM1 – Early weakness in the neck flexors and hip flexors</a:t>
            </a:r>
            <a:endParaRPr/>
          </a:p>
          <a:p>
            <a:pPr marL="742950" lvl="1" indent="-1028700">
              <a:spcBef>
                <a:spcPts val="0"/>
              </a:spcBef>
              <a:buFontTx/>
              <a:buChar char="–"/>
              <a:defRPr/>
            </a:pPr>
            <a:r>
              <a:rPr lang="en-US"/>
              <a:t>DM2 is generally a milder disease</a:t>
            </a:r>
            <a:endParaRPr/>
          </a:p>
          <a:p>
            <a:pPr marL="342900" lvl="0" indent="-685800">
              <a:spcBef>
                <a:spcPts val="0"/>
              </a:spcBef>
              <a:buFontTx/>
              <a:buChar char="•"/>
              <a:defRPr/>
            </a:pPr>
            <a:endParaRP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DM2</a:t>
            </a:r>
            <a:endParaRPr/>
          </a:p>
        </p:txBody>
      </p:sp>
      <p:sp>
        <p:nvSpPr>
          <p:cNvPr id="5" name="Rectangle 3"/>
          <p:cNvSpPr>
            <a:spLocks noGrp="1" noChangeShapeType="1"/>
          </p:cNvSpPr>
          <p:nvPr>
            <p:ph type="body"/>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DM2 is caused by an expanded CCTG repeat in the ZNF9 gene (chrom 3)</a:t>
            </a:r>
            <a:endParaRPr/>
          </a:p>
          <a:p>
            <a:pPr marL="342900" lvl="0" indent="-685800">
              <a:spcBef>
                <a:spcPts val="0"/>
              </a:spcBef>
              <a:buFontTx/>
              <a:buChar char="•"/>
              <a:defRPr/>
            </a:pPr>
            <a:r>
              <a:rPr lang="en-US"/>
              <a:t>The repeat length is much longer</a:t>
            </a:r>
            <a:endParaRPr/>
          </a:p>
          <a:p>
            <a:pPr marL="342900" lvl="0" indent="-685800">
              <a:spcBef>
                <a:spcPts val="0"/>
              </a:spcBef>
              <a:buFontTx/>
              <a:buChar char="•"/>
              <a:defRPr/>
            </a:pPr>
            <a:r>
              <a:rPr lang="en-US"/>
              <a:t>The repeat length does not correlate with phenotype</a:t>
            </a:r>
            <a:endParaRPr/>
          </a:p>
          <a:p>
            <a:pPr marL="342900" lvl="0" indent="-685800">
              <a:spcBef>
                <a:spcPts val="0"/>
              </a:spcBef>
              <a:buFontTx/>
              <a:buChar char="•"/>
              <a:defRPr/>
            </a:pPr>
            <a:r>
              <a:rPr lang="en-US"/>
              <a:t>Anticipation is not clearly demonstrated</a:t>
            </a:r>
            <a:endParaRPr/>
          </a:p>
          <a:p>
            <a:pPr marL="342900" lvl="0" indent="-685800">
              <a:spcBef>
                <a:spcPts val="0"/>
              </a:spcBef>
              <a:buFontTx/>
              <a:buChar char="•"/>
              <a:defRPr/>
            </a:pPr>
            <a:r>
              <a:rPr lang="en-US"/>
              <a:t>The repeat length may not be stable over lifetime</a:t>
            </a:r>
            <a:endParaRP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Pathogenesis of DM1 and DM2</a:t>
            </a:r>
            <a:endParaRPr/>
          </a:p>
        </p:txBody>
      </p:sp>
      <p:sp>
        <p:nvSpPr>
          <p:cNvPr id="5" name="Rectangle 3"/>
          <p:cNvSpPr>
            <a:spLocks noGrp="1" noChangeShapeType="1"/>
          </p:cNvSpPr>
          <p:nvPr>
            <p:ph type="body"/>
          </p:nvPr>
        </p:nvSpPr>
        <p:spPr bwMode="auto">
          <a:xfrm>
            <a:off x="457200" y="1600200"/>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The expanded CTG or CCTG allele is transcribed into RNA, which contains long sequences of CUG or CCUG RNA repeats</a:t>
            </a:r>
            <a:endParaRPr/>
          </a:p>
          <a:p>
            <a:pPr marL="342900" lvl="0" indent="-685800">
              <a:spcBef>
                <a:spcPts val="0"/>
              </a:spcBef>
              <a:buFontTx/>
              <a:buChar char="•"/>
              <a:defRPr/>
            </a:pPr>
            <a:r>
              <a:rPr lang="en-US"/>
              <a:t>These RNA repeats cause the RNA to fold into a hairpin shape</a:t>
            </a:r>
            <a:endParaRPr/>
          </a:p>
          <a:p>
            <a:pPr marL="342900" lvl="0" indent="-685800">
              <a:spcBef>
                <a:spcPts val="0"/>
              </a:spcBef>
              <a:buFontTx/>
              <a:buChar char="•"/>
              <a:defRPr/>
            </a:pPr>
            <a:r>
              <a:rPr lang="en-US"/>
              <a:t>Mutant RNA’s accumulate in nuclear foci and disrupt the regulation of </a:t>
            </a:r>
            <a:r>
              <a:rPr lang="en-US" b="1"/>
              <a:t>alternative splicing</a:t>
            </a:r>
            <a:r>
              <a:rPr lang="en-US"/>
              <a:t> of mRNA</a:t>
            </a:r>
            <a:endParaRP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76200"/>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sz="3600"/>
              <a:t>RNA Processing</a:t>
            </a:r>
            <a:endParaRPr/>
          </a:p>
        </p:txBody>
      </p:sp>
      <p:sp>
        <p:nvSpPr>
          <p:cNvPr id="5" name="Rectangle 3"/>
          <p:cNvSpPr>
            <a:spLocks noGrp="1" noChangeShapeType="1"/>
          </p:cNvSpPr>
          <p:nvPr>
            <p:ph type="body"/>
          </p:nvPr>
        </p:nvSpPr>
        <p:spPr bwMode="auto">
          <a:xfrm>
            <a:off x="457200" y="960437"/>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Expanded RNA repeats create a gain of function mutation leading to aberrant regulation of alternative RNA splicing</a:t>
            </a:r>
            <a:endParaRPr/>
          </a:p>
          <a:p>
            <a:pPr marL="742950" lvl="1" indent="-1028700">
              <a:spcBef>
                <a:spcPts val="0"/>
              </a:spcBef>
              <a:buFontTx/>
              <a:buChar char="–"/>
              <a:defRPr/>
            </a:pPr>
            <a:endParaRPr/>
          </a:p>
        </p:txBody>
      </p:sp>
      <p:pic>
        <p:nvPicPr>
          <p:cNvPr id="6" name="Picture 4" descr="RNA%20splicing"/>
          <p:cNvPicPr>
            <a:picLocks noGrp="1" noChangeAspect="1"/>
          </p:cNvPicPr>
          <p:nvPr/>
        </p:nvPicPr>
        <p:blipFill>
          <a:blip r:embed="rId3"/>
          <a:stretch/>
        </p:blipFill>
        <p:spPr bwMode="auto">
          <a:xfrm>
            <a:off x="2514600" y="2724150"/>
            <a:ext cx="4248150" cy="3524250"/>
          </a:xfrm>
          <a:prstGeom prst="rect">
            <a:avLst/>
          </a:prstGeom>
          <a:noFill/>
        </p:spPr>
      </p:pic>
      <p:sp>
        <p:nvSpPr>
          <p:cNvPr id="7" name="Oval 5"/>
          <p:cNvSpPr>
            <a:spLocks noGrp="1" noChangeShapeType="1"/>
          </p:cNvSpPr>
          <p:nvPr/>
        </p:nvSpPr>
        <p:spPr bwMode="auto">
          <a:xfrm>
            <a:off x="4343400" y="5105400"/>
            <a:ext cx="1905000" cy="457200"/>
          </a:xfrm>
          <a:prstGeom prst="ellipse">
            <a:avLst/>
          </a:prstGeom>
          <a:noFill/>
          <a:ln w="57150">
            <a:solidFill>
              <a:srgbClr val="CC00CC"/>
            </a:solidFill>
            <a:round/>
            <a:headEnd/>
            <a:tailEnd/>
          </a:ln>
        </p:spPr>
        <p:txBody>
          <a:bodyPr lIns="91440" tIns="45720" rIns="91440" bIns="45720" anchor="ctr" anchorCtr="0"/>
          <a:lstStyle/>
          <a:p>
            <a:pPr>
              <a:defRPr/>
            </a:pPr>
            <a:endParaRPr/>
          </a:p>
        </p:txBody>
      </p:sp>
      <p:sp>
        <p:nvSpPr>
          <p:cNvPr id="8" name="Line 6"/>
          <p:cNvSpPr>
            <a:spLocks noGrp="1" noChangeShapeType="1"/>
          </p:cNvSpPr>
          <p:nvPr/>
        </p:nvSpPr>
        <p:spPr bwMode="auto">
          <a:xfrm>
            <a:off x="1066800" y="5410200"/>
            <a:ext cx="2514600" cy="0"/>
          </a:xfrm>
          <a:prstGeom prst="line">
            <a:avLst/>
          </a:prstGeom>
          <a:noFill/>
          <a:ln w="76200">
            <a:solidFill>
              <a:srgbClr val="CC00CC"/>
            </a:solidFill>
            <a:round/>
            <a:headEnd/>
            <a:tailEnd type="triangle" w="med" len="med"/>
          </a:ln>
        </p:spPr>
        <p:txBody>
          <a:bodyPr lIns="91440" tIns="45720" rIns="91440" bIns="45720" anchor="ctr" anchorCtr="0"/>
          <a:lstStyle/>
          <a:p>
            <a:pPr>
              <a:defRPr/>
            </a:pPr>
            <a:endParaRPr/>
          </a:p>
        </p:txBody>
      </p:sp>
      <p:sp>
        <p:nvSpPr>
          <p:cNvPr id="9"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sz="3600"/>
              <a:t>RNA Processing Explains Symptoms</a:t>
            </a:r>
            <a:endParaRPr/>
          </a:p>
        </p:txBody>
      </p:sp>
      <p:pic>
        <p:nvPicPr>
          <p:cNvPr id="5" name="Picture 3"/>
          <p:cNvPicPr>
            <a:picLocks noGrp="1" noChangeAspect="1"/>
          </p:cNvPicPr>
          <p:nvPr/>
        </p:nvPicPr>
        <p:blipFill>
          <a:blip r:embed="rId3"/>
          <a:stretch/>
        </p:blipFill>
        <p:spPr bwMode="auto">
          <a:xfrm>
            <a:off x="6248400" y="1981200"/>
            <a:ext cx="2532062" cy="2827337"/>
          </a:xfrm>
          <a:prstGeom prst="rect">
            <a:avLst/>
          </a:prstGeom>
          <a:noFill/>
        </p:spPr>
      </p:pic>
      <p:sp>
        <p:nvSpPr>
          <p:cNvPr id="6" name="Text Box 4"/>
          <p:cNvSpPr>
            <a:spLocks/>
          </p:cNvSpPr>
          <p:nvPr/>
        </p:nvSpPr>
        <p:spPr bwMode="auto">
          <a:xfrm>
            <a:off x="168275" y="2209800"/>
            <a:ext cx="6080125" cy="3081337"/>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457200" lvl="1" indent="-457200">
              <a:spcBef>
                <a:spcPts val="0"/>
              </a:spcBef>
              <a:buNone/>
              <a:defRPr/>
            </a:pPr>
            <a:r>
              <a:rPr lang="en-US"/>
              <a:t>Aberrant (retained embryonic) splicing of CLC1 pre-mRNA leads to loss of CLC1 mRNA and protein in DM1 skeletal muscle tissue, causing a chloride channelopathy in muscle</a:t>
            </a:r>
            <a:endParaRPr/>
          </a:p>
          <a:p>
            <a:pPr marL="0" lvl="0" indent="0">
              <a:buNone/>
              <a:defRPr/>
            </a:pPr>
            <a:endParaRPr/>
          </a:p>
        </p:txBody>
      </p:sp>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sz="3600"/>
              <a:t>RNA Binding Proteins Are The Culprits</a:t>
            </a:r>
            <a:endParaRPr/>
          </a:p>
        </p:txBody>
      </p:sp>
      <p:sp>
        <p:nvSpPr>
          <p:cNvPr id="5" name="Rectangle 3"/>
          <p:cNvSpPr>
            <a:spLocks noGrp="1" noChangeShapeType="1"/>
          </p:cNvSpPr>
          <p:nvPr>
            <p:ph type="body"/>
          </p:nvPr>
        </p:nvSpPr>
        <p:spPr bwMode="auto">
          <a:xfrm>
            <a:off x="457200" y="1722437"/>
            <a:ext cx="8229600" cy="4525962"/>
          </a:xfrm>
          <a:prstGeom prst="rect">
            <a:avLst/>
          </a:prstGeom>
        </p:spPr>
        <p:txBody>
          <a:bodyPr lIns="91440" tIns="45720" rIns="91440" bIns="45720" anchor="t"/>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342900" lvl="0" indent="-685800">
              <a:spcBef>
                <a:spcPts val="0"/>
              </a:spcBef>
              <a:buFontTx/>
              <a:buChar char="•"/>
              <a:defRPr/>
            </a:pPr>
            <a:r>
              <a:rPr lang="en-US"/>
              <a:t>2 RNA binding proteins were identified because of their propensity to bind to CUG RNA repeats</a:t>
            </a:r>
            <a:endParaRPr/>
          </a:p>
          <a:p>
            <a:pPr marL="342900" lvl="0" indent="-685800">
              <a:spcBef>
                <a:spcPts val="0"/>
              </a:spcBef>
              <a:buFontTx/>
              <a:buChar char="•"/>
              <a:defRPr/>
            </a:pPr>
            <a:r>
              <a:rPr lang="en-US"/>
              <a:t>CUG-BP1 and MBNL1 are mutually antagonistic regulators of a subgroup of alternative splicing events that are affected in myotonic dystrophy</a:t>
            </a:r>
            <a:endParaRP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Grp="1" noChangeAspect="1"/>
          </p:cNvPicPr>
          <p:nvPr/>
        </p:nvPicPr>
        <p:blipFill>
          <a:blip r:embed="rId3"/>
          <a:stretch/>
        </p:blipFill>
        <p:spPr bwMode="auto">
          <a:xfrm>
            <a:off x="990600" y="457200"/>
            <a:ext cx="6856412" cy="5937250"/>
          </a:xfrm>
          <a:prstGeom prst="rect">
            <a:avLst/>
          </a:prstGeom>
          <a:noFill/>
        </p:spPr>
      </p:pic>
      <p:sp>
        <p:nvSpPr>
          <p:cNvPr id="5" name="Text Box 4"/>
          <p:cNvSpPr>
            <a:spLocks/>
          </p:cNvSpPr>
          <p:nvPr/>
        </p:nvSpPr>
        <p:spPr bwMode="auto">
          <a:xfrm>
            <a:off x="7221537" y="6521450"/>
            <a:ext cx="1922461" cy="336550"/>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lgn="ctr">
              <a:buNone/>
              <a:defRPr/>
            </a:pPr>
            <a:r>
              <a:rPr lang="en-US" sz="1600"/>
              <a:t>NEJM 355;17:1825</a:t>
            </a:r>
            <a:endParaRPr/>
          </a:p>
        </p:txBody>
      </p:sp>
      <p:sp>
        <p:nvSpPr>
          <p:cNvPr id="6"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DM1 - Pathology</a:t>
            </a:r>
            <a:endParaRPr/>
          </a:p>
        </p:txBody>
      </p:sp>
      <p:pic>
        <p:nvPicPr>
          <p:cNvPr id="5" name="Picture 3" descr="DM1HE"/>
          <p:cNvPicPr>
            <a:picLocks noGrp="1" noChangeAspect="1"/>
          </p:cNvPicPr>
          <p:nvPr/>
        </p:nvPicPr>
        <p:blipFill>
          <a:blip r:embed="rId3"/>
          <a:stretch/>
        </p:blipFill>
        <p:spPr bwMode="auto">
          <a:xfrm>
            <a:off x="4800600" y="1371600"/>
            <a:ext cx="3371850" cy="4762500"/>
          </a:xfrm>
          <a:prstGeom prst="rect">
            <a:avLst/>
          </a:prstGeom>
          <a:noFill/>
        </p:spPr>
      </p:pic>
      <p:sp>
        <p:nvSpPr>
          <p:cNvPr id="6" name="Text Box 4"/>
          <p:cNvSpPr>
            <a:spLocks/>
          </p:cNvSpPr>
          <p:nvPr/>
        </p:nvSpPr>
        <p:spPr bwMode="auto">
          <a:xfrm>
            <a:off x="974725" y="2503487"/>
            <a:ext cx="3408362" cy="946150"/>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sz="2800" b="1"/>
              <a:t>Internal nuclei</a:t>
            </a:r>
            <a:endParaRPr/>
          </a:p>
          <a:p>
            <a:pPr marL="0" lvl="0" indent="0">
              <a:buNone/>
              <a:defRPr/>
            </a:pPr>
            <a:r>
              <a:rPr lang="en-US" sz="2800" b="1"/>
              <a:t>Fiber size variation</a:t>
            </a:r>
            <a:endParaRPr/>
          </a:p>
        </p:txBody>
      </p:sp>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ctrTitle"/>
          </p:nvPr>
        </p:nvSpPr>
        <p:spPr bwMode="auto">
          <a:xfrm>
            <a:off x="520700" y="822325"/>
            <a:ext cx="4119562" cy="4597400"/>
          </a:xfrm>
          <a:prstGeom prst="rect">
            <a:avLst/>
          </a:prstGeom>
        </p:spPr>
        <p:txBody>
          <a:bodyPr lIns="91440" tIns="45720" rIns="91440" bIns="45720" anchor="t"/>
          <a:lstStyle>
            <a:lvl1pPr>
              <a:defRPr/>
            </a:lvl1pPr>
            <a:lvl2pPr>
              <a:defRPr/>
            </a:lvl2pPr>
            <a:lvl3pPr>
              <a:defRPr/>
            </a:lvl3pPr>
            <a:lvl4pPr>
              <a:defRPr/>
            </a:lvl4pPr>
            <a:lvl5pPr>
              <a:defRPr/>
            </a:lvl5pPr>
          </a:lstStyle>
          <a:p>
            <a:pPr marL="0" lvl="0" indent="0" algn="l">
              <a:buNone/>
              <a:defRPr/>
            </a:pPr>
            <a:r>
              <a:rPr sz="5400">
                <a:solidFill>
                  <a:schemeClr val="lt1"/>
                </a:solidFill>
                <a:latin typeface="Reckless"/>
              </a:rPr>
              <a:t>Thank you!</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
          <p:cNvPicPr>
            <a:picLocks noGrp="1" noChangeAspect="1"/>
          </p:cNvPicPr>
          <p:nvPr/>
        </p:nvPicPr>
        <p:blipFill>
          <a:blip r:embed="rId2"/>
          <a:stretch/>
        </p:blipFill>
        <p:spPr bwMode="auto">
          <a:xfrm>
            <a:off x="1841500" y="1600200"/>
            <a:ext cx="5461000" cy="3657600"/>
          </a:xfrm>
          <a:prstGeom prst="rect">
            <a:avLst/>
          </a:prstGeom>
          <a:noFill/>
        </p:spPr>
      </p:pic>
      <p:sp>
        <p:nvSpPr>
          <p:cNvPr id="5"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https://www.aic.cuhk.edu.hk/web8/Hi%20res/muscle.jpg"/>
          <p:cNvPicPr>
            <a:picLocks noGrp="1" noChangeAspect="1"/>
          </p:cNvPicPr>
          <p:nvPr/>
        </p:nvPicPr>
        <p:blipFill>
          <a:blip r:embed="rId2"/>
          <a:srcRect l="6303" t="14745" r="5881" b="15733"/>
          <a:stretch/>
        </p:blipFill>
        <p:spPr bwMode="auto">
          <a:xfrm>
            <a:off x="2895600" y="-152400"/>
            <a:ext cx="3124200" cy="1752599"/>
          </a:xfrm>
          <a:prstGeom prst="rect">
            <a:avLst/>
          </a:prstGeom>
          <a:noFill/>
        </p:spPr>
      </p:pic>
      <p:sp>
        <p:nvSpPr>
          <p:cNvPr id="5" name="AutoShape 4" descr="Image result for septagon"/>
          <p:cNvSpPr>
            <a:spLocks noGrp="1" noChangeShapeType="1"/>
          </p:cNvSpPr>
          <p:nvPr/>
        </p:nvSpPr>
        <p:spPr bwMode="auto">
          <a:xfrm>
            <a:off x="63500" y="-136525"/>
            <a:ext cx="1524000" cy="1524000"/>
          </a:xfrm>
          <a:prstGeom prst="rect">
            <a:avLst/>
          </a:prstGeom>
          <a:noFill/>
        </p:spPr>
        <p:txBody>
          <a:bodyPr lIns="91440" tIns="45720" rIns="91440" bIns="45720"/>
          <a:lstStyle/>
          <a:p>
            <a:pPr>
              <a:defRPr/>
            </a:pPr>
            <a:endParaRPr/>
          </a:p>
        </p:txBody>
      </p:sp>
      <p:pic>
        <p:nvPicPr>
          <p:cNvPr id="6" name="Picture 3"/>
          <p:cNvPicPr>
            <a:picLocks noGrp="1" noChangeAspect="1"/>
          </p:cNvPicPr>
          <p:nvPr/>
        </p:nvPicPr>
        <p:blipFill>
          <a:blip r:embed="rId3"/>
          <a:stretch/>
        </p:blipFill>
        <p:spPr bwMode="auto">
          <a:xfrm>
            <a:off x="2157412" y="1238250"/>
            <a:ext cx="4829175" cy="4387850"/>
          </a:xfrm>
          <a:prstGeom prst="rect">
            <a:avLst/>
          </a:prstGeom>
          <a:noFill/>
        </p:spPr>
      </p:pic>
      <p:pic>
        <p:nvPicPr>
          <p:cNvPr id="7" name="Picture 6" descr="Image result for heart muscle"/>
          <p:cNvPicPr>
            <a:picLocks noGrp="1" noChangeAspect="1"/>
          </p:cNvPicPr>
          <p:nvPr/>
        </p:nvPicPr>
        <p:blipFill>
          <a:blip r:embed="rId4"/>
          <a:srcRect t="8191" r="53002" b="14337"/>
          <a:stretch/>
        </p:blipFill>
        <p:spPr bwMode="auto">
          <a:xfrm>
            <a:off x="1123950" y="3429000"/>
            <a:ext cx="1265237" cy="1736725"/>
          </a:xfrm>
          <a:prstGeom prst="rect">
            <a:avLst/>
          </a:prstGeom>
          <a:noFill/>
        </p:spPr>
      </p:pic>
      <p:pic>
        <p:nvPicPr>
          <p:cNvPr id="8" name="Picture 4"/>
          <p:cNvPicPr>
            <a:picLocks noGrp="1" noChangeAspect="1"/>
          </p:cNvPicPr>
          <p:nvPr/>
        </p:nvPicPr>
        <p:blipFill>
          <a:blip r:embed="rId5"/>
          <a:srcRect t="6144" b="10239"/>
          <a:stretch/>
        </p:blipFill>
        <p:spPr bwMode="auto">
          <a:xfrm>
            <a:off x="5105400" y="5562600"/>
            <a:ext cx="1828800" cy="1219200"/>
          </a:xfrm>
          <a:prstGeom prst="rect">
            <a:avLst/>
          </a:prstGeom>
          <a:noFill/>
        </p:spPr>
      </p:pic>
      <p:pic>
        <p:nvPicPr>
          <p:cNvPr id="9" name="Picture 8" descr="Image result for pancreas"/>
          <p:cNvPicPr>
            <a:picLocks noGrp="1" noChangeAspect="1"/>
          </p:cNvPicPr>
          <p:nvPr/>
        </p:nvPicPr>
        <p:blipFill>
          <a:blip r:embed="rId6"/>
          <a:stretch/>
        </p:blipFill>
        <p:spPr bwMode="auto">
          <a:xfrm>
            <a:off x="6673850" y="3652837"/>
            <a:ext cx="1927225" cy="1554162"/>
          </a:xfrm>
          <a:prstGeom prst="rect">
            <a:avLst/>
          </a:prstGeom>
          <a:noFill/>
        </p:spPr>
      </p:pic>
      <p:pic>
        <p:nvPicPr>
          <p:cNvPr id="10" name="Picture 7"/>
          <p:cNvPicPr>
            <a:picLocks noGrp="1" noChangeAspect="1"/>
          </p:cNvPicPr>
          <p:nvPr/>
        </p:nvPicPr>
        <p:blipFill>
          <a:blip r:embed="rId7"/>
          <a:stretch/>
        </p:blipFill>
        <p:spPr bwMode="auto">
          <a:xfrm>
            <a:off x="6334125" y="971550"/>
            <a:ext cx="1303337" cy="1736725"/>
          </a:xfrm>
          <a:prstGeom prst="rect">
            <a:avLst/>
          </a:prstGeom>
          <a:noFill/>
        </p:spPr>
      </p:pic>
      <p:pic>
        <p:nvPicPr>
          <p:cNvPr id="11" name="Picture 8"/>
          <p:cNvPicPr>
            <a:picLocks noGrp="1" noChangeAspect="1"/>
          </p:cNvPicPr>
          <p:nvPr/>
        </p:nvPicPr>
        <p:blipFill>
          <a:blip r:embed="rId8"/>
          <a:srcRect l="10200" r="10221"/>
          <a:stretch/>
        </p:blipFill>
        <p:spPr bwMode="auto">
          <a:xfrm>
            <a:off x="1035050" y="1050925"/>
            <a:ext cx="1676400" cy="1281112"/>
          </a:xfrm>
          <a:prstGeom prst="rect">
            <a:avLst/>
          </a:prstGeom>
          <a:noFill/>
        </p:spPr>
      </p:pic>
      <p:pic>
        <p:nvPicPr>
          <p:cNvPr id="12" name="Picture 9"/>
          <p:cNvPicPr>
            <a:picLocks noGrp="1" noChangeAspect="1"/>
          </p:cNvPicPr>
          <p:nvPr/>
        </p:nvPicPr>
        <p:blipFill>
          <a:blip r:embed="rId9"/>
          <a:stretch/>
        </p:blipFill>
        <p:spPr bwMode="auto">
          <a:xfrm>
            <a:off x="2514600" y="5535612"/>
            <a:ext cx="1482725" cy="1279525"/>
          </a:xfrm>
          <a:prstGeom prst="rect">
            <a:avLst/>
          </a:prstGeom>
          <a:noFill/>
        </p:spPr>
      </p:pic>
      <p:sp>
        <p:nvSpPr>
          <p:cNvPr id="13" name="TextBox 10"/>
          <p:cNvSpPr>
            <a:spLocks/>
          </p:cNvSpPr>
          <p:nvPr/>
        </p:nvSpPr>
        <p:spPr bwMode="auto">
          <a:xfrm>
            <a:off x="3276600" y="2895600"/>
            <a:ext cx="2466975" cy="1200150"/>
          </a:xfrm>
          <a:prstGeom prst="rect">
            <a:avLst/>
          </a:prstGeom>
          <a:noFill/>
        </p:spPr>
        <p:txBody>
          <a:bodyPr lIns="91440" tIns="45720" rIns="91440" bIns="45720">
            <a:spAutoFit/>
          </a:bodyPr>
          <a:lstStyle/>
          <a:p>
            <a:pPr lvl="0">
              <a:defRPr/>
            </a:pPr>
            <a:r>
              <a:rPr/>
              <a:t> </a:t>
            </a:r>
            <a:r>
              <a:rPr sz="3600" b="1">
                <a:solidFill>
                  <a:srgbClr val="222268"/>
                </a:solidFill>
              </a:rPr>
              <a:t>Myotonic </a:t>
            </a:r>
            <a:endParaRPr/>
          </a:p>
          <a:p>
            <a:pPr lvl="0">
              <a:defRPr/>
            </a:pPr>
            <a:r>
              <a:rPr sz="3600" b="1">
                <a:solidFill>
                  <a:srgbClr val="222268"/>
                </a:solidFill>
              </a:rPr>
              <a:t>Dystrophy</a:t>
            </a:r>
            <a:endParaRPr/>
          </a:p>
        </p:txBody>
      </p:sp>
      <p:sp>
        <p:nvSpPr>
          <p:cNvPr id="14"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lang="en-US"/>
              <a:t>Myotonic Dystrophy Type 1</a:t>
            </a:r>
            <a:endParaRPr/>
          </a:p>
        </p:txBody>
      </p:sp>
      <p:pic>
        <p:nvPicPr>
          <p:cNvPr id="5" name="Picture 3" descr="A long, thin face with hollow temples, drooping eyelids and, in men, balding in the front, is typical in myotonic dystrophy"/>
          <p:cNvPicPr>
            <a:picLocks noGrp="1" noChangeAspect="1"/>
          </p:cNvPicPr>
          <p:nvPr/>
        </p:nvPicPr>
        <p:blipFill>
          <a:blip r:embed="rId3"/>
          <a:stretch/>
        </p:blipFill>
        <p:spPr bwMode="auto">
          <a:xfrm>
            <a:off x="1781175" y="2209800"/>
            <a:ext cx="3171825" cy="3659187"/>
          </a:xfrm>
          <a:prstGeom prst="rect">
            <a:avLst/>
          </a:prstGeom>
          <a:noFill/>
        </p:spPr>
      </p:pic>
      <p:pic>
        <p:nvPicPr>
          <p:cNvPr id="6" name="Picture 4" descr="A cane can provide support when lower leg weakness makes walking hazardous."/>
          <p:cNvPicPr>
            <a:picLocks noGrp="1" noChangeAspect="1"/>
          </p:cNvPicPr>
          <p:nvPr/>
        </p:nvPicPr>
        <p:blipFill>
          <a:blip r:embed="rId4"/>
          <a:stretch/>
        </p:blipFill>
        <p:spPr bwMode="auto">
          <a:xfrm>
            <a:off x="6521450" y="2303462"/>
            <a:ext cx="1905000" cy="3476625"/>
          </a:xfrm>
          <a:prstGeom prst="rect">
            <a:avLst/>
          </a:prstGeom>
          <a:noFill/>
        </p:spPr>
      </p:pic>
      <p:sp>
        <p:nvSpPr>
          <p:cNvPr id="7" name="Text Box 5"/>
          <p:cNvSpPr>
            <a:spLocks/>
          </p:cNvSpPr>
          <p:nvPr/>
        </p:nvSpPr>
        <p:spPr bwMode="auto">
          <a:xfrm>
            <a:off x="307975" y="2744787"/>
            <a:ext cx="1397000" cy="701675"/>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sz="2000" b="1"/>
              <a:t>Temporal </a:t>
            </a:r>
            <a:endParaRPr/>
          </a:p>
          <a:p>
            <a:pPr marL="0" lvl="0" indent="0">
              <a:buNone/>
              <a:defRPr/>
            </a:pPr>
            <a:r>
              <a:rPr lang="en-US" sz="2000" b="1"/>
              <a:t>wasting</a:t>
            </a:r>
            <a:endParaRPr/>
          </a:p>
        </p:txBody>
      </p:sp>
      <p:sp>
        <p:nvSpPr>
          <p:cNvPr id="8" name="Line 6"/>
          <p:cNvSpPr>
            <a:spLocks noGrp="1" noChangeShapeType="1"/>
          </p:cNvSpPr>
          <p:nvPr/>
        </p:nvSpPr>
        <p:spPr bwMode="auto">
          <a:xfrm>
            <a:off x="1608137" y="3095625"/>
            <a:ext cx="914400" cy="304800"/>
          </a:xfrm>
          <a:prstGeom prst="line">
            <a:avLst/>
          </a:prstGeom>
          <a:noFill/>
          <a:ln w="76200">
            <a:solidFill>
              <a:srgbClr val="FFFF00"/>
            </a:solidFill>
            <a:round/>
            <a:headEnd/>
            <a:tailEnd type="triangle" w="med" len="med"/>
          </a:ln>
        </p:spPr>
        <p:txBody>
          <a:bodyPr lIns="91440" tIns="45720" rIns="91440" bIns="45720"/>
          <a:lstStyle/>
          <a:p>
            <a:pPr>
              <a:defRPr/>
            </a:pPr>
            <a:endParaRPr/>
          </a:p>
        </p:txBody>
      </p:sp>
      <p:sp>
        <p:nvSpPr>
          <p:cNvPr id="9" name="Text Box 7"/>
          <p:cNvSpPr>
            <a:spLocks/>
          </p:cNvSpPr>
          <p:nvPr/>
        </p:nvSpPr>
        <p:spPr bwMode="auto">
          <a:xfrm>
            <a:off x="2522537" y="6000750"/>
            <a:ext cx="1936750" cy="400050"/>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sz="2000" b="1"/>
              <a:t>Long thin face</a:t>
            </a:r>
            <a:endParaRPr/>
          </a:p>
        </p:txBody>
      </p:sp>
      <p:sp>
        <p:nvSpPr>
          <p:cNvPr id="10" name="Text Box 8"/>
          <p:cNvSpPr>
            <a:spLocks/>
          </p:cNvSpPr>
          <p:nvPr/>
        </p:nvSpPr>
        <p:spPr bwMode="auto">
          <a:xfrm>
            <a:off x="5005387" y="1935162"/>
            <a:ext cx="1087437" cy="701675"/>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sz="2000" b="1"/>
              <a:t>Frontal</a:t>
            </a:r>
            <a:endParaRPr/>
          </a:p>
          <a:p>
            <a:pPr marL="0" lvl="0" indent="0">
              <a:buNone/>
              <a:defRPr/>
            </a:pPr>
            <a:r>
              <a:rPr lang="en-US" sz="2000" b="1"/>
              <a:t>balding</a:t>
            </a:r>
            <a:endParaRPr/>
          </a:p>
        </p:txBody>
      </p:sp>
      <p:sp>
        <p:nvSpPr>
          <p:cNvPr id="11" name="Line 9"/>
          <p:cNvSpPr>
            <a:spLocks noGrp="1" noChangeShapeType="1"/>
          </p:cNvSpPr>
          <p:nvPr/>
        </p:nvSpPr>
        <p:spPr bwMode="auto">
          <a:xfrm flipH="1">
            <a:off x="3429000" y="2209800"/>
            <a:ext cx="1600200" cy="609600"/>
          </a:xfrm>
          <a:prstGeom prst="line">
            <a:avLst/>
          </a:prstGeom>
          <a:noFill/>
          <a:ln w="76200">
            <a:solidFill>
              <a:srgbClr val="FFFF00"/>
            </a:solidFill>
            <a:round/>
            <a:headEnd/>
            <a:tailEnd type="triangle" w="med" len="med"/>
          </a:ln>
        </p:spPr>
        <p:txBody>
          <a:bodyPr lIns="91440" tIns="45720" rIns="91440" bIns="45720"/>
          <a:lstStyle/>
          <a:p>
            <a:pPr>
              <a:defRPr/>
            </a:pPr>
            <a:endParaRPr/>
          </a:p>
        </p:txBody>
      </p:sp>
      <p:sp>
        <p:nvSpPr>
          <p:cNvPr id="12" name="Text Box 10"/>
          <p:cNvSpPr>
            <a:spLocks/>
          </p:cNvSpPr>
          <p:nvPr/>
        </p:nvSpPr>
        <p:spPr bwMode="auto">
          <a:xfrm>
            <a:off x="136525" y="4632325"/>
            <a:ext cx="1284287" cy="701675"/>
          </a:xfrm>
          <a:prstGeom prst="rect">
            <a:avLst/>
          </a:prstGeom>
          <a:noFill/>
        </p:spPr>
        <p:txBody>
          <a:bodyPr lIns="91440" tIns="45720" rIns="91440" bIns="45720">
            <a:spAutoFit/>
          </a:bodyPr>
          <a:lstStyle>
            <a:lvl1pPr marL="342900" indent="-342900" algn="l" defTabSz="914400">
              <a:lnSpc>
                <a:spcPct val="100000"/>
              </a:lnSpc>
              <a:spcBef>
                <a:spcPts val="0"/>
              </a:spcBef>
              <a:buChar char="•"/>
              <a:defRPr sz="3200">
                <a:solidFill>
                  <a:schemeClr val="dk1"/>
                </a:solidFill>
                <a:latin typeface="Arial"/>
              </a:defRPr>
            </a:lvl1pPr>
            <a:lvl2pPr marL="742950" indent="-285750" algn="l" defTabSz="914400">
              <a:lnSpc>
                <a:spcPct val="100000"/>
              </a:lnSpc>
              <a:spcBef>
                <a:spcPts val="0"/>
              </a:spcBef>
              <a:buChar char="–"/>
              <a:defRPr sz="2800">
                <a:solidFill>
                  <a:schemeClr val="dk1"/>
                </a:solidFill>
                <a:latin typeface="Arial"/>
              </a:defRPr>
            </a:lvl2pPr>
            <a:lvl3pPr marL="1143000" indent="-228600" algn="l" defTabSz="914400">
              <a:lnSpc>
                <a:spcPct val="100000"/>
              </a:lnSpc>
              <a:spcBef>
                <a:spcPts val="0"/>
              </a:spcBef>
              <a:buChar char="•"/>
              <a:defRPr sz="2400">
                <a:solidFill>
                  <a:schemeClr val="dk1"/>
                </a:solidFill>
                <a:latin typeface="Arial"/>
              </a:defRPr>
            </a:lvl3pPr>
            <a:lvl4pPr marL="1600200" indent="-228600" algn="l" defTabSz="914400">
              <a:lnSpc>
                <a:spcPct val="100000"/>
              </a:lnSpc>
              <a:spcBef>
                <a:spcPts val="0"/>
              </a:spcBef>
              <a:buChar char="–"/>
              <a:defRPr sz="2000">
                <a:solidFill>
                  <a:schemeClr val="dk1"/>
                </a:solidFill>
                <a:latin typeface="Arial"/>
              </a:defRPr>
            </a:lvl4pPr>
            <a:lvl5pPr marL="2057400" indent="-228600" algn="l" defTabSz="914400">
              <a:lnSpc>
                <a:spcPct val="100000"/>
              </a:lnSpc>
              <a:spcBef>
                <a:spcPts val="0"/>
              </a:spcBef>
              <a:buChar char="»"/>
              <a:defRPr sz="2000">
                <a:solidFill>
                  <a:schemeClr val="dk1"/>
                </a:solidFill>
                <a:latin typeface="Arial"/>
              </a:defRPr>
            </a:lvl5pPr>
          </a:lstStyle>
          <a:p>
            <a:pPr marL="0" lvl="0" indent="0">
              <a:buNone/>
              <a:defRPr/>
            </a:pPr>
            <a:r>
              <a:rPr lang="en-US" sz="2000" b="1"/>
              <a:t>Masseter</a:t>
            </a:r>
            <a:endParaRPr/>
          </a:p>
          <a:p>
            <a:pPr marL="0" lvl="0" indent="0">
              <a:buNone/>
              <a:defRPr/>
            </a:pPr>
            <a:r>
              <a:rPr lang="en-US" sz="2000" b="1"/>
              <a:t>atrophy</a:t>
            </a:r>
            <a:endParaRPr/>
          </a:p>
        </p:txBody>
      </p:sp>
      <p:sp>
        <p:nvSpPr>
          <p:cNvPr id="13" name="Line 11"/>
          <p:cNvSpPr>
            <a:spLocks noGrp="1" noChangeShapeType="1"/>
          </p:cNvSpPr>
          <p:nvPr/>
        </p:nvSpPr>
        <p:spPr bwMode="auto">
          <a:xfrm flipV="1">
            <a:off x="1268412" y="4678362"/>
            <a:ext cx="1676400" cy="304800"/>
          </a:xfrm>
          <a:prstGeom prst="line">
            <a:avLst/>
          </a:prstGeom>
          <a:noFill/>
          <a:ln w="76200">
            <a:solidFill>
              <a:srgbClr val="FFFF00"/>
            </a:solidFill>
            <a:round/>
            <a:headEnd/>
            <a:tailEnd type="triangle" w="med" len="med"/>
          </a:ln>
        </p:spPr>
        <p:txBody>
          <a:bodyPr lIns="91440" tIns="45720" rIns="91440" bIns="45720"/>
          <a:lstStyle/>
          <a:p>
            <a:pPr>
              <a:defRPr/>
            </a:pPr>
            <a:endParaRPr/>
          </a:p>
        </p:txBody>
      </p:sp>
      <p:sp>
        <p:nvSpPr>
          <p:cNvPr id="14" name="TextBox 1"/>
          <p:cNvSpPr>
            <a:spLocks/>
          </p:cNvSpPr>
          <p:nvPr/>
        </p:nvSpPr>
        <p:spPr bwMode="auto">
          <a:xfrm>
            <a:off x="5370512" y="3962400"/>
            <a:ext cx="954087" cy="400050"/>
          </a:xfrm>
          <a:prstGeom prst="rect">
            <a:avLst/>
          </a:prstGeom>
          <a:noFill/>
        </p:spPr>
        <p:txBody>
          <a:bodyPr lIns="91440" tIns="45720" rIns="91440" bIns="45720">
            <a:spAutoFit/>
          </a:bodyPr>
          <a:lstStyle/>
          <a:p>
            <a:pPr lvl="0">
              <a:defRPr/>
            </a:pPr>
            <a:r>
              <a:rPr sz="2000" b="1"/>
              <a:t>Ptosis</a:t>
            </a:r>
            <a:endParaRPr/>
          </a:p>
        </p:txBody>
      </p:sp>
      <p:sp>
        <p:nvSpPr>
          <p:cNvPr id="15" name="Straight Arrow Connector 5"/>
          <p:cNvSpPr>
            <a:spLocks noGrp="1" noChangeShapeType="1"/>
          </p:cNvSpPr>
          <p:nvPr/>
        </p:nvSpPr>
        <p:spPr bwMode="auto">
          <a:xfrm flipH="1" flipV="1">
            <a:off x="4264025" y="3646487"/>
            <a:ext cx="1143000" cy="381000"/>
          </a:xfrm>
          <a:custGeom>
            <a:avLst/>
            <a:gdLst>
              <a:gd name="gd0" fmla="val 65536"/>
              <a:gd name="gd1" fmla="val 0"/>
              <a:gd name="gd2" fmla="val 0"/>
              <a:gd name="gd3" fmla="val 21600"/>
              <a:gd name="gd4" fmla="val 21600"/>
              <a:gd name="gd5" fmla="*/ w 0 21600"/>
              <a:gd name="gd6" fmla="*/ h 0 21600"/>
              <a:gd name="gd7" fmla="*/ w 21600 21600"/>
              <a:gd name="gd8" fmla="*/ h 21600 21600"/>
            </a:gdLst>
            <a:ahLst/>
            <a:cxnLst/>
            <a:rect l="gd5" t="gd6" r="gd7" b="gd8"/>
            <a:pathLst>
              <a:path w="21600" h="21600" extrusionOk="0">
                <a:moveTo>
                  <a:pt x="gd1" y="gd2"/>
                </a:moveTo>
                <a:lnTo>
                  <a:pt x="gd3" y="gd4"/>
                </a:lnTo>
              </a:path>
              <a:path w="21600" h="21600" extrusionOk="0"/>
            </a:pathLst>
          </a:custGeom>
          <a:noFill/>
          <a:ln w="76200">
            <a:solidFill>
              <a:srgbClr val="FFFF00"/>
            </a:solidFill>
            <a:miter/>
            <a:headEnd/>
            <a:tailEnd type="triangle" w="med" len="med"/>
          </a:ln>
        </p:spPr>
        <p:txBody>
          <a:bodyPr lIns="91440" tIns="45720" rIns="91440" bIns="45720"/>
          <a:lstStyle/>
          <a:p>
            <a:pPr>
              <a:defRPr/>
            </a:pPr>
            <a:endParaRPr/>
          </a:p>
        </p:txBody>
      </p:sp>
      <p:sp>
        <p:nvSpPr>
          <p:cNvPr id="16" name="TextBox 8"/>
          <p:cNvSpPr>
            <a:spLocks/>
          </p:cNvSpPr>
          <p:nvPr/>
        </p:nvSpPr>
        <p:spPr bwMode="auto">
          <a:xfrm>
            <a:off x="6521450" y="5868986"/>
            <a:ext cx="1903412" cy="400050"/>
          </a:xfrm>
          <a:prstGeom prst="rect">
            <a:avLst/>
          </a:prstGeom>
          <a:noFill/>
        </p:spPr>
        <p:txBody>
          <a:bodyPr lIns="91440" tIns="45720" rIns="91440" bIns="45720">
            <a:spAutoFit/>
          </a:bodyPr>
          <a:lstStyle/>
          <a:p>
            <a:pPr lvl="0">
              <a:defRPr/>
            </a:pPr>
            <a:r>
              <a:rPr sz="2000" b="1"/>
              <a:t>Tapered limbs</a:t>
            </a:r>
            <a:endParaRPr/>
          </a:p>
        </p:txBody>
      </p:sp>
      <p:sp>
        <p:nvSpPr>
          <p:cNvPr id="1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a:t>DM1 - Weakness</a:t>
            </a:r>
          </a:p>
        </p:txBody>
      </p:sp>
      <p:pic>
        <p:nvPicPr>
          <p:cNvPr id="5" name="Picture 2"/>
          <p:cNvPicPr>
            <a:picLocks noGrp="1" noChangeAspect="1"/>
          </p:cNvPicPr>
          <p:nvPr/>
        </p:nvPicPr>
        <p:blipFill>
          <a:blip r:embed="rId2"/>
          <a:stretch/>
        </p:blipFill>
        <p:spPr bwMode="auto">
          <a:xfrm>
            <a:off x="1157287" y="1987550"/>
            <a:ext cx="6829425" cy="3346450"/>
          </a:xfrm>
          <a:prstGeom prst="rect">
            <a:avLst/>
          </a:prstGeom>
          <a:noFill/>
        </p:spPr>
      </p:pic>
      <p:pic>
        <p:nvPicPr>
          <p:cNvPr id="6" name="Picture 2" descr="https://www.aic.cuhk.edu.hk/web8/Hi%20res/muscle.jpg"/>
          <p:cNvPicPr>
            <a:picLocks noGrp="1" noChangeAspect="1"/>
          </p:cNvPicPr>
          <p:nvPr/>
        </p:nvPicPr>
        <p:blipFill>
          <a:blip r:embed="rId3"/>
          <a:srcRect l="6303" t="14745" r="5881" b="15733"/>
          <a:stretch/>
        </p:blipFill>
        <p:spPr bwMode="auto">
          <a:xfrm>
            <a:off x="7543800" y="60325"/>
            <a:ext cx="1463675" cy="820737"/>
          </a:xfrm>
          <a:prstGeom prst="rect">
            <a:avLst/>
          </a:prstGeom>
          <a:noFill/>
        </p:spPr>
      </p:pic>
      <p:sp>
        <p:nvSpPr>
          <p:cNvPr id="7" name="TextBox 4"/>
          <p:cNvSpPr>
            <a:spLocks/>
          </p:cNvSpPr>
          <p:nvPr/>
        </p:nvSpPr>
        <p:spPr bwMode="auto">
          <a:xfrm>
            <a:off x="2451100" y="6096000"/>
            <a:ext cx="4241800" cy="400050"/>
          </a:xfrm>
          <a:prstGeom prst="rect">
            <a:avLst/>
          </a:prstGeom>
          <a:noFill/>
        </p:spPr>
        <p:txBody>
          <a:bodyPr lIns="91440" tIns="45720" rIns="91440" bIns="45720">
            <a:spAutoFit/>
          </a:bodyPr>
          <a:lstStyle/>
          <a:p>
            <a:pPr lvl="0">
              <a:defRPr/>
            </a:pPr>
            <a:r>
              <a:rPr sz="2000" b="1"/>
              <a:t>Early weakness is mild and distal</a:t>
            </a:r>
            <a:endParaRPr/>
          </a:p>
        </p:txBody>
      </p:sp>
      <p:sp>
        <p:nvSpPr>
          <p:cNvPr id="8"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p:nvPr>
        </p:nvSpPr>
        <p:spPr bwMode="auto">
          <a:xfrm>
            <a:off x="457200" y="274637"/>
            <a:ext cx="8229600" cy="1143000"/>
          </a:xfrm>
          <a:prstGeom prst="rect">
            <a:avLst/>
          </a:prstGeom>
        </p:spPr>
        <p:txBody>
          <a:bodyPr lIns="91440" tIns="45720" rIns="91440" bIns="45720" anchor="ctr" anchorCtr="0"/>
          <a:lstStyle>
            <a:lvl1pPr marL="0" indent="0" algn="ctr" defTabSz="914400">
              <a:lnSpc>
                <a:spcPct val="100000"/>
              </a:lnSpc>
              <a:buNone/>
              <a:defRPr sz="4400">
                <a:solidFill>
                  <a:schemeClr val="dk2"/>
                </a:solidFill>
                <a:latin typeface="Arial"/>
              </a:defRPr>
            </a:lvl1pPr>
            <a:lvl2pPr marL="0" indent="0" algn="ctr" defTabSz="914400">
              <a:lnSpc>
                <a:spcPct val="100000"/>
              </a:lnSpc>
              <a:buNone/>
              <a:defRPr sz="4400">
                <a:solidFill>
                  <a:schemeClr val="dk2"/>
                </a:solidFill>
                <a:latin typeface="Arial"/>
              </a:defRPr>
            </a:lvl2pPr>
            <a:lvl3pPr marL="0" indent="0" algn="ctr" defTabSz="914400">
              <a:lnSpc>
                <a:spcPct val="100000"/>
              </a:lnSpc>
              <a:buNone/>
              <a:defRPr sz="4400">
                <a:solidFill>
                  <a:schemeClr val="dk2"/>
                </a:solidFill>
                <a:latin typeface="Arial"/>
              </a:defRPr>
            </a:lvl3pPr>
            <a:lvl4pPr marL="0" indent="0" algn="ctr" defTabSz="914400">
              <a:lnSpc>
                <a:spcPct val="100000"/>
              </a:lnSpc>
              <a:buNone/>
              <a:defRPr sz="4400">
                <a:solidFill>
                  <a:schemeClr val="dk2"/>
                </a:solidFill>
                <a:latin typeface="Arial"/>
              </a:defRPr>
            </a:lvl4pPr>
            <a:lvl5pPr marL="0" indent="0" algn="ctr" defTabSz="914400">
              <a:lnSpc>
                <a:spcPct val="100000"/>
              </a:lnSpc>
              <a:buNone/>
              <a:defRPr sz="4400">
                <a:solidFill>
                  <a:schemeClr val="dk2"/>
                </a:solidFill>
                <a:latin typeface="Arial"/>
              </a:defRPr>
            </a:lvl5pPr>
          </a:lstStyle>
          <a:p>
            <a:pPr marL="0" lvl="0" indent="0">
              <a:buNone/>
              <a:defRPr/>
            </a:pPr>
            <a:r>
              <a:rPr/>
              <a:t>Myotonia</a:t>
            </a:r>
          </a:p>
        </p:txBody>
      </p:sp>
      <p:pic>
        <p:nvPicPr>
          <p:cNvPr id="5" name="Picture 2" descr="Image result for myotonic dystrophy hands"/>
          <p:cNvPicPr>
            <a:picLocks noGrp="1" noChangeAspect="1"/>
          </p:cNvPicPr>
          <p:nvPr/>
        </p:nvPicPr>
        <p:blipFill>
          <a:blip r:embed="rId2"/>
          <a:stretch/>
        </p:blipFill>
        <p:spPr bwMode="auto">
          <a:xfrm>
            <a:off x="1604962" y="1933575"/>
            <a:ext cx="5934075" cy="3933824"/>
          </a:xfrm>
          <a:prstGeom prst="rect">
            <a:avLst/>
          </a:prstGeom>
          <a:noFill/>
        </p:spPr>
      </p:pic>
      <p:pic>
        <p:nvPicPr>
          <p:cNvPr id="6" name="Picture 2" descr="https://www.aic.cuhk.edu.hk/web8/Hi%20res/muscle.jpg"/>
          <p:cNvPicPr>
            <a:picLocks noGrp="1" noChangeAspect="1"/>
          </p:cNvPicPr>
          <p:nvPr/>
        </p:nvPicPr>
        <p:blipFill>
          <a:blip r:embed="rId3"/>
          <a:srcRect l="6303" t="14745" r="5881" b="15733"/>
          <a:stretch/>
        </p:blipFill>
        <p:spPr bwMode="auto">
          <a:xfrm>
            <a:off x="7543800" y="60325"/>
            <a:ext cx="1463675" cy="820737"/>
          </a:xfrm>
          <a:prstGeom prst="rect">
            <a:avLst/>
          </a:prstGeom>
          <a:noFill/>
        </p:spPr>
      </p:pic>
      <p:sp>
        <p:nvSpPr>
          <p:cNvPr id="7" name="Shape 1028"/>
          <p:cNvSpPr>
            <a:spLocks noGrp="1" noChangeShapeType="1"/>
          </p:cNvSpPr>
          <p:nvPr>
            <p:ph type="dt" idx="2"/>
          </p:nvPr>
        </p:nvSpPr>
        <p:spPr bwMode="auto">
          <a:xfrm>
            <a:off x="457200" y="6245225"/>
            <a:ext cx="2133600" cy="476250"/>
          </a:xfrm>
          <a:prstGeom prst="rect">
            <a:avLst/>
          </a:prstGeom>
          <a:noFill/>
        </p:spPr>
        <p:txBody>
          <a:bodyPr lIns="91440" tIns="45720" rIns="91440" bIns="45720"/>
          <a:lstStyle/>
          <a:p>
            <a:pPr>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Default Design">
  <a:themeElements>
    <a:clrScheme name="Default">
      <a:dk1>
        <a:srgbClr val="000000"/>
      </a:dk1>
      <a:lt1>
        <a:srgbClr val="FFFFFF"/>
      </a:lt1>
      <a:dk2>
        <a:srgbClr val="000000"/>
      </a:dk2>
      <a:lt2>
        <a:srgbClr val="808080"/>
      </a:lt2>
      <a:accent1>
        <a:srgbClr val="BBE0E3"/>
      </a:accent1>
      <a:accent2>
        <a:srgbClr val="333399"/>
      </a:accent2>
      <a:accent3>
        <a:srgbClr val="AAAAAA"/>
      </a:accent3>
      <a:accent4>
        <a:srgbClr val="DCDCDC"/>
      </a:accent4>
      <a:accent5>
        <a:srgbClr val="DBF1FA"/>
      </a:accent5>
      <a:accent6>
        <a:srgbClr val="4B9DCA"/>
      </a:accent6>
      <a:hlink>
        <a:srgbClr val="009999"/>
      </a:hlink>
      <a:folHlink>
        <a:srgbClr val="99CC00"/>
      </a:folHlink>
    </a:clrScheme>
    <a:fontScheme name="default">
      <a:majorFont>
        <a:latin typeface="Arial"/>
        <a:ea typeface="Arial"/>
        <a:cs typeface="Arial"/>
      </a:majorFont>
      <a:minorFont>
        <a:latin typeface="Reckless"/>
        <a:ea typeface="Arial"/>
        <a:cs typeface="Arial"/>
      </a:minorFont>
    </a:fontScheme>
    <a:fmtScheme name="Defaul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AAAAAA"/>
        </a:accent3>
        <a:accent4>
          <a:srgbClr val="DCDCDC"/>
        </a:accent4>
        <a:accent5>
          <a:srgbClr val="DBF1FA"/>
        </a:accent5>
        <a:accent6>
          <a:srgbClr val="4B9DC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AAAAAA"/>
        </a:accent3>
        <a:accent4>
          <a:srgbClr val="DCDCDC"/>
        </a:accent4>
        <a:accent5>
          <a:srgbClr val="DBF1FA"/>
        </a:accent5>
        <a:accent6>
          <a:srgbClr val="4B9DCA"/>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AAAAAA"/>
        </a:accent3>
        <a:accent4>
          <a:srgbClr val="DCDCDC"/>
        </a:accent4>
        <a:accent5>
          <a:srgbClr val="DBF1FA"/>
        </a:accent5>
        <a:accent6>
          <a:srgbClr val="4B9DCA"/>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AAAAAA"/>
        </a:accent3>
        <a:accent4>
          <a:srgbClr val="DCDCDC"/>
        </a:accent4>
        <a:accent5>
          <a:srgbClr val="DBF1FA"/>
        </a:accent5>
        <a:accent6>
          <a:srgbClr val="4B9DCA"/>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AAAAAA"/>
        </a:accent3>
        <a:accent4>
          <a:srgbClr val="DCDCDC"/>
        </a:accent4>
        <a:accent5>
          <a:srgbClr val="DBF1FA"/>
        </a:accent5>
        <a:accent6>
          <a:srgbClr val="4B9DCA"/>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FFFFFF"/>
        </a:dk1>
        <a:lt1>
          <a:srgbClr val="008080"/>
        </a:lt1>
        <a:dk2>
          <a:srgbClr val="FFFF99"/>
        </a:dk2>
        <a:lt2>
          <a:srgbClr val="005A58"/>
        </a:lt2>
        <a:accent1>
          <a:srgbClr val="006462"/>
        </a:accent1>
        <a:accent2>
          <a:srgbClr val="6D6FC7"/>
        </a:accent2>
        <a:accent3>
          <a:srgbClr val="AAAAAA"/>
        </a:accent3>
        <a:accent4>
          <a:srgbClr val="DCDCDC"/>
        </a:accent4>
        <a:accent5>
          <a:srgbClr val="DBF1FA"/>
        </a:accent5>
        <a:accent6>
          <a:srgbClr val="4B9DCA"/>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Default Design 7">
        <a:dk1>
          <a:srgbClr val="FFFFFF"/>
        </a:dk1>
        <a:lt1>
          <a:srgbClr val="800000"/>
        </a:lt1>
        <a:dk2>
          <a:srgbClr val="DFD293"/>
        </a:dk2>
        <a:lt2>
          <a:srgbClr val="5C1F00"/>
        </a:lt2>
        <a:accent1>
          <a:srgbClr val="CC3300"/>
        </a:accent1>
        <a:accent2>
          <a:srgbClr val="BE7960"/>
        </a:accent2>
        <a:accent3>
          <a:srgbClr val="AAAAAA"/>
        </a:accent3>
        <a:accent4>
          <a:srgbClr val="DCDCDC"/>
        </a:accent4>
        <a:accent5>
          <a:srgbClr val="DBF1FA"/>
        </a:accent5>
        <a:accent6>
          <a:srgbClr val="4B9DCA"/>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Default Design 8">
        <a:dk1>
          <a:srgbClr val="FFFFFF"/>
        </a:dk1>
        <a:lt1>
          <a:srgbClr val="000099"/>
        </a:lt1>
        <a:dk2>
          <a:srgbClr val="CCFFFF"/>
        </a:dk2>
        <a:lt2>
          <a:srgbClr val="003366"/>
        </a:lt2>
        <a:accent1>
          <a:srgbClr val="3366CC"/>
        </a:accent1>
        <a:accent2>
          <a:srgbClr val="00B000"/>
        </a:accent2>
        <a:accent3>
          <a:srgbClr val="AAAAAA"/>
        </a:accent3>
        <a:accent4>
          <a:srgbClr val="DCDCDC"/>
        </a:accent4>
        <a:accent5>
          <a:srgbClr val="DBF1FA"/>
        </a:accent5>
        <a:accent6>
          <a:srgbClr val="4B9DCA"/>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fault Design 9">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DBF1FA"/>
        </a:accent5>
        <a:accent6>
          <a:srgbClr val="4B9DCA"/>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Default Design 10">
        <a:dk1>
          <a:srgbClr val="FFFFFF"/>
        </a:dk1>
        <a:lt1>
          <a:srgbClr val="686B5D"/>
        </a:lt1>
        <a:dk2>
          <a:srgbClr val="D1D1CB"/>
        </a:dk2>
        <a:lt2>
          <a:srgbClr val="777777"/>
        </a:lt2>
        <a:accent1>
          <a:srgbClr val="909082"/>
        </a:accent1>
        <a:accent2>
          <a:srgbClr val="809EA8"/>
        </a:accent2>
        <a:accent3>
          <a:srgbClr val="AAAAAA"/>
        </a:accent3>
        <a:accent4>
          <a:srgbClr val="DCDCDC"/>
        </a:accent4>
        <a:accent5>
          <a:srgbClr val="DBF1FA"/>
        </a:accent5>
        <a:accent6>
          <a:srgbClr val="4B9DCA"/>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1">
        <a:dk1>
          <a:srgbClr val="FFFFFF"/>
        </a:dk1>
        <a:lt1>
          <a:srgbClr val="666699"/>
        </a:lt1>
        <a:dk2>
          <a:srgbClr val="FFFFFF"/>
        </a:dk2>
        <a:lt2>
          <a:srgbClr val="3E3E5C"/>
        </a:lt2>
        <a:accent1>
          <a:srgbClr val="60597B"/>
        </a:accent1>
        <a:accent2>
          <a:srgbClr val="6666FF"/>
        </a:accent2>
        <a:accent3>
          <a:srgbClr val="AAAAAA"/>
        </a:accent3>
        <a:accent4>
          <a:srgbClr val="DCDCDC"/>
        </a:accent4>
        <a:accent5>
          <a:srgbClr val="DBF1FA"/>
        </a:accent5>
        <a:accent6>
          <a:srgbClr val="4B9DCA"/>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Design 12">
        <a:dk1>
          <a:srgbClr val="FFFFFF"/>
        </a:dk1>
        <a:lt1>
          <a:srgbClr val="523E26"/>
        </a:lt1>
        <a:dk2>
          <a:srgbClr val="DFC08D"/>
        </a:dk2>
        <a:lt2>
          <a:srgbClr val="2D2015"/>
        </a:lt2>
        <a:accent1>
          <a:srgbClr val="8C7B70"/>
        </a:accent1>
        <a:accent2>
          <a:srgbClr val="8F5F2F"/>
        </a:accent2>
        <a:accent3>
          <a:srgbClr val="AAAAAA"/>
        </a:accent3>
        <a:accent4>
          <a:srgbClr val="DCDCDC"/>
        </a:accent4>
        <a:accent5>
          <a:srgbClr val="DBF1FA"/>
        </a:accent5>
        <a:accent6>
          <a:srgbClr val="4B9DC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a:dk1>
        <a:srgbClr val="000000"/>
      </a:dk1>
      <a:lt1>
        <a:srgbClr val="FFFFFF"/>
      </a:lt1>
      <a:dk2>
        <a:srgbClr val="000000"/>
      </a:dk2>
      <a:lt2>
        <a:srgbClr val="808080"/>
      </a:lt2>
      <a:accent1>
        <a:srgbClr val="BBE0E3"/>
      </a:accent1>
      <a:accent2>
        <a:srgbClr val="333399"/>
      </a:accent2>
      <a:accent3>
        <a:srgbClr val="AAAAAA"/>
      </a:accent3>
      <a:accent4>
        <a:srgbClr val="DCDCDC"/>
      </a:accent4>
      <a:accent5>
        <a:srgbClr val="DBF1FA"/>
      </a:accent5>
      <a:accent6>
        <a:srgbClr val="4B9DCA"/>
      </a:accent6>
      <a:hlink>
        <a:srgbClr val="009999"/>
      </a:hlink>
      <a:folHlink>
        <a:srgbClr val="99CC00"/>
      </a:folHlink>
    </a:clrScheme>
    <a:fontScheme name="default">
      <a:majorFont>
        <a:latin typeface="Arial"/>
        <a:ea typeface="Arial"/>
        <a:cs typeface="Arial"/>
      </a:majorFont>
      <a:minorFont>
        <a:latin typeface="Reckless"/>
        <a:ea typeface="Arial"/>
        <a:cs typeface="Arial"/>
      </a:minorFont>
    </a:fontScheme>
    <a:fmtScheme name="Defaul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1613</Words>
  <Application>Microsoft Office PowerPoint</Application>
  <DocSecurity>0</DocSecurity>
  <PresentationFormat>On-screen Show (4:3)</PresentationFormat>
  <Paragraphs>211</Paragraphs>
  <Slides>40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Post Grotesk Book</vt:lpstr>
      <vt:lpstr>Reckless</vt:lpstr>
      <vt:lpstr>Default Design</vt:lpstr>
      <vt:lpstr>2019 Myotonic Annual Conference</vt:lpstr>
      <vt:lpstr>Myotonic Dystrophy 101</vt:lpstr>
      <vt:lpstr>Epidemiology</vt:lpstr>
      <vt:lpstr>DM1 - Pathology</vt:lpstr>
      <vt:lpstr>PowerPoint Presentation</vt:lpstr>
      <vt:lpstr>PowerPoint Presentation</vt:lpstr>
      <vt:lpstr>Myotonic Dystrophy Type 1</vt:lpstr>
      <vt:lpstr>DM1 - Weakness</vt:lpstr>
      <vt:lpstr>Myotonia</vt:lpstr>
      <vt:lpstr>Myotonia</vt:lpstr>
      <vt:lpstr>Cardiac Manifestations</vt:lpstr>
      <vt:lpstr>Cardiac Manifestations</vt:lpstr>
      <vt:lpstr>Anesthesia Considerations</vt:lpstr>
      <vt:lpstr>Pulmonary Manifestations</vt:lpstr>
      <vt:lpstr>Christmas Tree Cataracts</vt:lpstr>
      <vt:lpstr>GI Manifestations</vt:lpstr>
      <vt:lpstr>Neuropsychiatric</vt:lpstr>
      <vt:lpstr>Endocrine Issues</vt:lpstr>
      <vt:lpstr>Pilomatricoma</vt:lpstr>
      <vt:lpstr>Pregestational Diagnosis</vt:lpstr>
      <vt:lpstr>Clinical Differences Between DM1 and DM2</vt:lpstr>
      <vt:lpstr>Clinical Similarities Between DM1 and DM2</vt:lpstr>
      <vt:lpstr>Myotonic Dystrophy</vt:lpstr>
      <vt:lpstr>DM1 is a Trinucleotide Repeat Disorder</vt:lpstr>
      <vt:lpstr>DM1</vt:lpstr>
      <vt:lpstr>Anticipation in DM1</vt:lpstr>
      <vt:lpstr>Anticipation</vt:lpstr>
      <vt:lpstr>Population Genetics</vt:lpstr>
      <vt:lpstr>Population Genetics</vt:lpstr>
      <vt:lpstr>Parental Bias in DM1</vt:lpstr>
      <vt:lpstr>Congenital Myotonic Dystrophy</vt:lpstr>
      <vt:lpstr>Pathogenesis</vt:lpstr>
      <vt:lpstr>Digression – DM2</vt:lpstr>
      <vt:lpstr>DM2</vt:lpstr>
      <vt:lpstr>Pathogenesis of DM1 and DM2</vt:lpstr>
      <vt:lpstr>RNA Processing</vt:lpstr>
      <vt:lpstr>RNA Processing Explains Symptoms</vt:lpstr>
      <vt:lpstr>RNA Binding Proteins Are The Culprits</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Kleed Cumming</dc:creator>
  <cp:keywords/>
  <dc:description/>
  <cp:lastModifiedBy>Kleed Cumming</cp:lastModifiedBy>
  <cp:revision>3</cp:revision>
  <dcterms:modified xsi:type="dcterms:W3CDTF">2019-09-13T14:33:49Z</dcterms:modified>
  <cp:category/>
  <dc:identifier/>
  <cp:contentStatus/>
  <dc:language/>
  <cp:version/>
</cp:coreProperties>
</file>