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5"/>
  </p:notesMasterIdLst>
  <p:sldIdLst>
    <p:sldId id="2066" r:id="rId2"/>
    <p:sldId id="2135" r:id="rId3"/>
    <p:sldId id="2059" r:id="rId4"/>
    <p:sldId id="348" r:id="rId5"/>
    <p:sldId id="272" r:id="rId6"/>
    <p:sldId id="2116" r:id="rId7"/>
    <p:sldId id="2065" r:id="rId8"/>
    <p:sldId id="2129" r:id="rId9"/>
    <p:sldId id="2137" r:id="rId10"/>
    <p:sldId id="2136" r:id="rId11"/>
    <p:sldId id="420" r:id="rId12"/>
    <p:sldId id="349" r:id="rId13"/>
    <p:sldId id="2093" r:id="rId14"/>
  </p:sldIdLst>
  <p:sldSz cx="9144000" cy="6858000" type="screen4x3"/>
  <p:notesSz cx="6858000" cy="9144000"/>
  <p:custShowLst>
    <p:custShow name="System-wide effects" id="0">
      <p:sldLst/>
    </p:custShow>
    <p:custShow name="Criteria DM1 detail" id="1">
      <p:sldLst/>
    </p:custShow>
    <p:custShow name="Dev Op Plan" id="2">
      <p:sldLst/>
    </p:custShow>
    <p:custShow name="Antisense approaches" id="3">
      <p:sldLst/>
    </p:custShow>
    <p:custShow name="Small Molecule Approaches" id="4">
      <p:sldLst/>
    </p:custShow>
    <p:custShow name="Platform approaches" id="5">
      <p:sldLst/>
    </p:custShow>
    <p:custShow name="Safety" id="6">
      <p:sldLst/>
    </p:custShow>
    <p:custShow name="44 screen" id="7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4CD2A1A-6561-43B1-9246-2F90A1F6F916}">
          <p14:sldIdLst>
            <p14:sldId id="2066"/>
            <p14:sldId id="2135"/>
            <p14:sldId id="2059"/>
            <p14:sldId id="348"/>
            <p14:sldId id="272"/>
            <p14:sldId id="2116"/>
            <p14:sldId id="2065"/>
            <p14:sldId id="2129"/>
            <p14:sldId id="2137"/>
            <p14:sldId id="2136"/>
            <p14:sldId id="420"/>
            <p14:sldId id="349"/>
            <p14:sldId id="2093"/>
          </p14:sldIdLst>
        </p14:section>
        <p14:section name="Untitled Section" id="{D26BCE11-9A6A-4D22-B23F-9E977D562A4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36">
          <p15:clr>
            <a:srgbClr val="A4A3A4"/>
          </p15:clr>
        </p15:guide>
        <p15:guide id="2" orient="horz" pos="2424" userDrawn="1">
          <p15:clr>
            <a:srgbClr val="A4A3A4"/>
          </p15:clr>
        </p15:guide>
        <p15:guide id="3" orient="horz" pos="2302">
          <p15:clr>
            <a:srgbClr val="A4A3A4"/>
          </p15:clr>
        </p15:guide>
        <p15:guide id="4" orient="horz" pos="612">
          <p15:clr>
            <a:srgbClr val="A4A3A4"/>
          </p15:clr>
        </p15:guide>
        <p15:guide id="5" pos="190">
          <p15:clr>
            <a:srgbClr val="A4A3A4"/>
          </p15:clr>
        </p15:guide>
        <p15:guide id="6" pos="5616" userDrawn="1">
          <p15:clr>
            <a:srgbClr val="A4A3A4"/>
          </p15:clr>
        </p15:guide>
        <p15:guide id="7" pos="2040" userDrawn="1">
          <p15:clr>
            <a:srgbClr val="A4A3A4"/>
          </p15:clr>
        </p15:guide>
        <p15:guide id="8" pos="3905">
          <p15:clr>
            <a:srgbClr val="A4A3A4"/>
          </p15:clr>
        </p15:guide>
        <p15:guide id="9" pos="3734">
          <p15:clr>
            <a:srgbClr val="A4A3A4"/>
          </p15:clr>
        </p15:guide>
        <p15:guide id="10" pos="18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9E"/>
    <a:srgbClr val="FF6600"/>
    <a:srgbClr val="FF00FF"/>
    <a:srgbClr val="0070C0"/>
    <a:srgbClr val="E6E6E6"/>
    <a:srgbClr val="FFFFFF"/>
    <a:srgbClr val="000000"/>
    <a:srgbClr val="008000"/>
    <a:srgbClr val="ECECEC"/>
    <a:srgbClr val="BD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7" autoAdjust="0"/>
    <p:restoredTop sz="96036" autoAdjust="0"/>
  </p:normalViewPr>
  <p:slideViewPr>
    <p:cSldViewPr snapToGrid="0">
      <p:cViewPr varScale="1">
        <p:scale>
          <a:sx n="103" d="100"/>
          <a:sy n="103" d="100"/>
        </p:scale>
        <p:origin x="936" y="57"/>
      </p:cViewPr>
      <p:guideLst>
        <p:guide orient="horz" pos="4136"/>
        <p:guide orient="horz" pos="2424"/>
        <p:guide orient="horz" pos="2302"/>
        <p:guide orient="horz" pos="612"/>
        <p:guide pos="190"/>
        <p:guide pos="5616"/>
        <p:guide pos="2040"/>
        <p:guide pos="3905"/>
        <p:guide pos="3734"/>
        <p:guide pos="18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9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FD0ACD-7917-B24C-BA0E-8B9DCE648334}" type="doc">
      <dgm:prSet loTypeId="urn:microsoft.com/office/officeart/2005/8/layout/cycle5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1F6DE4-61C8-7445-AD44-326BE7AE7283}">
      <dgm:prSet phldrT="[Text]" custT="1"/>
      <dgm:spPr/>
      <dgm:t>
        <a:bodyPr/>
        <a:lstStyle/>
        <a:p>
          <a:r>
            <a:rPr lang="en-US" sz="2200" dirty="0"/>
            <a:t>Drug Design</a:t>
          </a:r>
        </a:p>
      </dgm:t>
    </dgm:pt>
    <dgm:pt modelId="{48B5FA90-E0CE-E34A-8FE6-F539C1D0F3A0}" type="parTrans" cxnId="{808415A9-5BB1-A24C-AE6D-D41C1ABFFE10}">
      <dgm:prSet/>
      <dgm:spPr/>
      <dgm:t>
        <a:bodyPr/>
        <a:lstStyle/>
        <a:p>
          <a:endParaRPr lang="en-US" sz="2200"/>
        </a:p>
      </dgm:t>
    </dgm:pt>
    <dgm:pt modelId="{B6FEDE58-133E-B341-B415-ED26EF24C1E8}" type="sibTrans" cxnId="{808415A9-5BB1-A24C-AE6D-D41C1ABFFE10}">
      <dgm:prSet/>
      <dgm:spPr/>
      <dgm:t>
        <a:bodyPr/>
        <a:lstStyle/>
        <a:p>
          <a:endParaRPr lang="en-US" sz="2200"/>
        </a:p>
      </dgm:t>
    </dgm:pt>
    <dgm:pt modelId="{B3D8462C-D24B-754C-B29A-2B0B8DA8F640}">
      <dgm:prSet phldrT="[Text]" custT="1"/>
      <dgm:spPr/>
      <dgm:t>
        <a:bodyPr/>
        <a:lstStyle/>
        <a:p>
          <a:r>
            <a:rPr lang="en-US" sz="2200" dirty="0"/>
            <a:t>Make the drug</a:t>
          </a:r>
        </a:p>
      </dgm:t>
    </dgm:pt>
    <dgm:pt modelId="{58813F30-15A4-A141-B8F7-36204A57624B}" type="parTrans" cxnId="{5CEB9A76-C1DE-E540-831A-0A046EBB0C24}">
      <dgm:prSet/>
      <dgm:spPr/>
      <dgm:t>
        <a:bodyPr/>
        <a:lstStyle/>
        <a:p>
          <a:endParaRPr lang="en-US" sz="2200"/>
        </a:p>
      </dgm:t>
    </dgm:pt>
    <dgm:pt modelId="{55A24AA1-8EFE-B141-A481-250E588F57F5}" type="sibTrans" cxnId="{5CEB9A76-C1DE-E540-831A-0A046EBB0C24}">
      <dgm:prSet/>
      <dgm:spPr/>
      <dgm:t>
        <a:bodyPr/>
        <a:lstStyle/>
        <a:p>
          <a:endParaRPr lang="en-US" sz="2200"/>
        </a:p>
      </dgm:t>
    </dgm:pt>
    <dgm:pt modelId="{675347D6-6AC6-DB4E-82C4-44360468C836}">
      <dgm:prSet phldrT="[Text]" custT="1"/>
      <dgm:spPr/>
      <dgm:t>
        <a:bodyPr/>
        <a:lstStyle/>
        <a:p>
          <a:r>
            <a:rPr lang="en-US" sz="2200" dirty="0"/>
            <a:t>Test in cells</a:t>
          </a:r>
        </a:p>
      </dgm:t>
    </dgm:pt>
    <dgm:pt modelId="{FF0A1306-57B7-E94D-9558-A902D2F9C75F}" type="parTrans" cxnId="{97985AB3-DEF1-1E4D-81FD-8436EC20A57E}">
      <dgm:prSet/>
      <dgm:spPr/>
      <dgm:t>
        <a:bodyPr/>
        <a:lstStyle/>
        <a:p>
          <a:endParaRPr lang="en-US" sz="2200"/>
        </a:p>
      </dgm:t>
    </dgm:pt>
    <dgm:pt modelId="{2844F9B0-8EFE-0343-B9C1-66820C3D25C2}" type="sibTrans" cxnId="{97985AB3-DEF1-1E4D-81FD-8436EC20A57E}">
      <dgm:prSet/>
      <dgm:spPr/>
      <dgm:t>
        <a:bodyPr/>
        <a:lstStyle/>
        <a:p>
          <a:endParaRPr lang="en-US" sz="2200"/>
        </a:p>
      </dgm:t>
    </dgm:pt>
    <dgm:pt modelId="{AD65F93B-F4F8-2843-A6CD-7B786B5C1A24}">
      <dgm:prSet phldrT="[Text]" custT="1"/>
      <dgm:spPr/>
      <dgm:t>
        <a:bodyPr/>
        <a:lstStyle/>
        <a:p>
          <a:r>
            <a:rPr lang="en-US" sz="2200" dirty="0"/>
            <a:t>Test in animals</a:t>
          </a:r>
        </a:p>
      </dgm:t>
    </dgm:pt>
    <dgm:pt modelId="{509035FF-B01A-4A48-A8F3-FD5C3F9AFAB4}" type="parTrans" cxnId="{61994570-6FEF-7941-96A9-39D916B98FE5}">
      <dgm:prSet/>
      <dgm:spPr/>
      <dgm:t>
        <a:bodyPr/>
        <a:lstStyle/>
        <a:p>
          <a:endParaRPr lang="en-US" sz="2200"/>
        </a:p>
      </dgm:t>
    </dgm:pt>
    <dgm:pt modelId="{9564D890-07B2-FE42-9A47-FDB6B07A6CEF}" type="sibTrans" cxnId="{61994570-6FEF-7941-96A9-39D916B98FE5}">
      <dgm:prSet/>
      <dgm:spPr/>
      <dgm:t>
        <a:bodyPr/>
        <a:lstStyle/>
        <a:p>
          <a:endParaRPr lang="en-US" sz="2200"/>
        </a:p>
      </dgm:t>
    </dgm:pt>
    <dgm:pt modelId="{2AB913AE-6BC2-BF4F-8DC1-4D1693D39CB3}">
      <dgm:prSet phldrT="[Text]" custT="1"/>
      <dgm:spPr/>
      <dgm:t>
        <a:bodyPr/>
        <a:lstStyle/>
        <a:p>
          <a:r>
            <a:rPr lang="en-US" sz="2200" dirty="0"/>
            <a:t>Ensure the drug is safe</a:t>
          </a:r>
        </a:p>
      </dgm:t>
    </dgm:pt>
    <dgm:pt modelId="{87BE14DD-6793-ED43-ACD8-29F9C24BF898}" type="parTrans" cxnId="{C84E7FFD-5593-304F-8C1E-5CC049F70346}">
      <dgm:prSet/>
      <dgm:spPr/>
      <dgm:t>
        <a:bodyPr/>
        <a:lstStyle/>
        <a:p>
          <a:endParaRPr lang="en-US" sz="2200"/>
        </a:p>
      </dgm:t>
    </dgm:pt>
    <dgm:pt modelId="{E0D7ED30-9AEA-DD4F-AF93-B7EA85254156}" type="sibTrans" cxnId="{C84E7FFD-5593-304F-8C1E-5CC049F70346}">
      <dgm:prSet/>
      <dgm:spPr/>
      <dgm:t>
        <a:bodyPr/>
        <a:lstStyle/>
        <a:p>
          <a:endParaRPr lang="en-US" sz="2200"/>
        </a:p>
      </dgm:t>
    </dgm:pt>
    <dgm:pt modelId="{15776773-058C-5041-91F5-338A0D4B0669}">
      <dgm:prSet phldrT="[Text]" custT="1"/>
      <dgm:spPr/>
      <dgm:t>
        <a:bodyPr/>
        <a:lstStyle/>
        <a:p>
          <a:r>
            <a:rPr lang="en-US" sz="2200" dirty="0"/>
            <a:t>Test in test tube</a:t>
          </a:r>
        </a:p>
      </dgm:t>
    </dgm:pt>
    <dgm:pt modelId="{507B8F3E-2F7C-134F-94C9-8F6A51D12FD7}" type="parTrans" cxnId="{B23C5F81-999B-874C-871E-BCD875F5EABB}">
      <dgm:prSet/>
      <dgm:spPr/>
      <dgm:t>
        <a:bodyPr/>
        <a:lstStyle/>
        <a:p>
          <a:endParaRPr lang="en-US" sz="2200"/>
        </a:p>
      </dgm:t>
    </dgm:pt>
    <dgm:pt modelId="{91165BE9-9F82-7344-BE3A-77228975576F}" type="sibTrans" cxnId="{B23C5F81-999B-874C-871E-BCD875F5EABB}">
      <dgm:prSet/>
      <dgm:spPr/>
      <dgm:t>
        <a:bodyPr/>
        <a:lstStyle/>
        <a:p>
          <a:endParaRPr lang="en-US" sz="2200"/>
        </a:p>
      </dgm:t>
    </dgm:pt>
    <dgm:pt modelId="{992A8916-C6E5-7443-9416-9A5F0C6244D2}" type="pres">
      <dgm:prSet presAssocID="{53FD0ACD-7917-B24C-BA0E-8B9DCE64833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6E171F-4B8C-1241-910A-DA01479064A1}" type="pres">
      <dgm:prSet presAssocID="{851F6DE4-61C8-7445-AD44-326BE7AE728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F8A93-BAEF-DA42-80E0-58D4D8BAC468}" type="pres">
      <dgm:prSet presAssocID="{851F6DE4-61C8-7445-AD44-326BE7AE7283}" presName="spNode" presStyleCnt="0"/>
      <dgm:spPr/>
    </dgm:pt>
    <dgm:pt modelId="{70E3D13A-BCD4-2842-9CE1-E7953F236201}" type="pres">
      <dgm:prSet presAssocID="{B6FEDE58-133E-B341-B415-ED26EF24C1E8}" presName="sibTrans" presStyleLbl="sibTrans1D1" presStyleIdx="0" presStyleCnt="6"/>
      <dgm:spPr/>
      <dgm:t>
        <a:bodyPr/>
        <a:lstStyle/>
        <a:p>
          <a:endParaRPr lang="en-US"/>
        </a:p>
      </dgm:t>
    </dgm:pt>
    <dgm:pt modelId="{73E56971-F5C6-F948-8D48-566EBCACC897}" type="pres">
      <dgm:prSet presAssocID="{B3D8462C-D24B-754C-B29A-2B0B8DA8F64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E5D010-1D8C-A348-A765-4BDD84FC6235}" type="pres">
      <dgm:prSet presAssocID="{B3D8462C-D24B-754C-B29A-2B0B8DA8F640}" presName="spNode" presStyleCnt="0"/>
      <dgm:spPr/>
    </dgm:pt>
    <dgm:pt modelId="{31C81D16-71AB-CE41-99F3-91B5D855A0EE}" type="pres">
      <dgm:prSet presAssocID="{55A24AA1-8EFE-B141-A481-250E588F57F5}" presName="sibTrans" presStyleLbl="sibTrans1D1" presStyleIdx="1" presStyleCnt="6"/>
      <dgm:spPr/>
      <dgm:t>
        <a:bodyPr/>
        <a:lstStyle/>
        <a:p>
          <a:endParaRPr lang="en-US"/>
        </a:p>
      </dgm:t>
    </dgm:pt>
    <dgm:pt modelId="{2CFCBF8D-DA76-A540-BD7C-161AC7E7FC53}" type="pres">
      <dgm:prSet presAssocID="{15776773-058C-5041-91F5-338A0D4B066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FCDA3D-3EFB-8643-B0D1-9814A0CF4581}" type="pres">
      <dgm:prSet presAssocID="{15776773-058C-5041-91F5-338A0D4B0669}" presName="spNode" presStyleCnt="0"/>
      <dgm:spPr/>
    </dgm:pt>
    <dgm:pt modelId="{C2428A98-AF6D-3940-A70C-7B7457CC57EA}" type="pres">
      <dgm:prSet presAssocID="{91165BE9-9F82-7344-BE3A-77228975576F}" presName="sibTrans" presStyleLbl="sibTrans1D1" presStyleIdx="2" presStyleCnt="6"/>
      <dgm:spPr/>
      <dgm:t>
        <a:bodyPr/>
        <a:lstStyle/>
        <a:p>
          <a:endParaRPr lang="en-US"/>
        </a:p>
      </dgm:t>
    </dgm:pt>
    <dgm:pt modelId="{96D1AD81-2EEA-5649-9758-2604E3EE6A14}" type="pres">
      <dgm:prSet presAssocID="{675347D6-6AC6-DB4E-82C4-44360468C83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6BAF3C-F139-3A47-B399-20F51B7A084D}" type="pres">
      <dgm:prSet presAssocID="{675347D6-6AC6-DB4E-82C4-44360468C836}" presName="spNode" presStyleCnt="0"/>
      <dgm:spPr/>
    </dgm:pt>
    <dgm:pt modelId="{6747E3FB-70BE-7345-AA1E-0789C1250A5C}" type="pres">
      <dgm:prSet presAssocID="{2844F9B0-8EFE-0343-B9C1-66820C3D25C2}" presName="sibTrans" presStyleLbl="sibTrans1D1" presStyleIdx="3" presStyleCnt="6"/>
      <dgm:spPr/>
      <dgm:t>
        <a:bodyPr/>
        <a:lstStyle/>
        <a:p>
          <a:endParaRPr lang="en-US"/>
        </a:p>
      </dgm:t>
    </dgm:pt>
    <dgm:pt modelId="{F350D74C-CDF3-B440-A116-B5F9A5732201}" type="pres">
      <dgm:prSet presAssocID="{AD65F93B-F4F8-2843-A6CD-7B786B5C1A2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A68C0-65E6-BD47-8424-10198167E03E}" type="pres">
      <dgm:prSet presAssocID="{AD65F93B-F4F8-2843-A6CD-7B786B5C1A24}" presName="spNode" presStyleCnt="0"/>
      <dgm:spPr/>
    </dgm:pt>
    <dgm:pt modelId="{B05E2FAC-F8C5-F54D-BBCC-7CF93229EE99}" type="pres">
      <dgm:prSet presAssocID="{9564D890-07B2-FE42-9A47-FDB6B07A6CEF}" presName="sibTrans" presStyleLbl="sibTrans1D1" presStyleIdx="4" presStyleCnt="6"/>
      <dgm:spPr/>
      <dgm:t>
        <a:bodyPr/>
        <a:lstStyle/>
        <a:p>
          <a:endParaRPr lang="en-US"/>
        </a:p>
      </dgm:t>
    </dgm:pt>
    <dgm:pt modelId="{255DE7B3-AD7A-7B4A-A0E9-6B2D6981D085}" type="pres">
      <dgm:prSet presAssocID="{2AB913AE-6BC2-BF4F-8DC1-4D1693D39CB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5E3A33-DA26-6346-B910-97C22C876C75}" type="pres">
      <dgm:prSet presAssocID="{2AB913AE-6BC2-BF4F-8DC1-4D1693D39CB3}" presName="spNode" presStyleCnt="0"/>
      <dgm:spPr/>
    </dgm:pt>
    <dgm:pt modelId="{6C38AA26-714E-0E46-B103-D13D17F3A974}" type="pres">
      <dgm:prSet presAssocID="{E0D7ED30-9AEA-DD4F-AF93-B7EA85254156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D165FBB3-8554-EB4D-9F0C-720C55736250}" type="presOf" srcId="{B3D8462C-D24B-754C-B29A-2B0B8DA8F640}" destId="{73E56971-F5C6-F948-8D48-566EBCACC897}" srcOrd="0" destOrd="0" presId="urn:microsoft.com/office/officeart/2005/8/layout/cycle5"/>
    <dgm:cxn modelId="{4D6A78AE-02E4-B148-9A76-11F460838C8B}" type="presOf" srcId="{53FD0ACD-7917-B24C-BA0E-8B9DCE648334}" destId="{992A8916-C6E5-7443-9416-9A5F0C6244D2}" srcOrd="0" destOrd="0" presId="urn:microsoft.com/office/officeart/2005/8/layout/cycle5"/>
    <dgm:cxn modelId="{C84E7FFD-5593-304F-8C1E-5CC049F70346}" srcId="{53FD0ACD-7917-B24C-BA0E-8B9DCE648334}" destId="{2AB913AE-6BC2-BF4F-8DC1-4D1693D39CB3}" srcOrd="5" destOrd="0" parTransId="{87BE14DD-6793-ED43-ACD8-29F9C24BF898}" sibTransId="{E0D7ED30-9AEA-DD4F-AF93-B7EA85254156}"/>
    <dgm:cxn modelId="{97985AB3-DEF1-1E4D-81FD-8436EC20A57E}" srcId="{53FD0ACD-7917-B24C-BA0E-8B9DCE648334}" destId="{675347D6-6AC6-DB4E-82C4-44360468C836}" srcOrd="3" destOrd="0" parTransId="{FF0A1306-57B7-E94D-9558-A902D2F9C75F}" sibTransId="{2844F9B0-8EFE-0343-B9C1-66820C3D25C2}"/>
    <dgm:cxn modelId="{B23C5F81-999B-874C-871E-BCD875F5EABB}" srcId="{53FD0ACD-7917-B24C-BA0E-8B9DCE648334}" destId="{15776773-058C-5041-91F5-338A0D4B0669}" srcOrd="2" destOrd="0" parTransId="{507B8F3E-2F7C-134F-94C9-8F6A51D12FD7}" sibTransId="{91165BE9-9F82-7344-BE3A-77228975576F}"/>
    <dgm:cxn modelId="{1FEEA0B4-CD8A-2E49-8619-AD54077DCBDB}" type="presOf" srcId="{55A24AA1-8EFE-B141-A481-250E588F57F5}" destId="{31C81D16-71AB-CE41-99F3-91B5D855A0EE}" srcOrd="0" destOrd="0" presId="urn:microsoft.com/office/officeart/2005/8/layout/cycle5"/>
    <dgm:cxn modelId="{10D6D0FC-D8A9-304A-AA30-473F9B31AB0B}" type="presOf" srcId="{15776773-058C-5041-91F5-338A0D4B0669}" destId="{2CFCBF8D-DA76-A540-BD7C-161AC7E7FC53}" srcOrd="0" destOrd="0" presId="urn:microsoft.com/office/officeart/2005/8/layout/cycle5"/>
    <dgm:cxn modelId="{D6B69EEB-F1C7-9F47-BBF7-7AD05B95D528}" type="presOf" srcId="{E0D7ED30-9AEA-DD4F-AF93-B7EA85254156}" destId="{6C38AA26-714E-0E46-B103-D13D17F3A974}" srcOrd="0" destOrd="0" presId="urn:microsoft.com/office/officeart/2005/8/layout/cycle5"/>
    <dgm:cxn modelId="{5CEB9A76-C1DE-E540-831A-0A046EBB0C24}" srcId="{53FD0ACD-7917-B24C-BA0E-8B9DCE648334}" destId="{B3D8462C-D24B-754C-B29A-2B0B8DA8F640}" srcOrd="1" destOrd="0" parTransId="{58813F30-15A4-A141-B8F7-36204A57624B}" sibTransId="{55A24AA1-8EFE-B141-A481-250E588F57F5}"/>
    <dgm:cxn modelId="{5B37F6C5-4211-BC46-AC9D-292AEDF847D5}" type="presOf" srcId="{675347D6-6AC6-DB4E-82C4-44360468C836}" destId="{96D1AD81-2EEA-5649-9758-2604E3EE6A14}" srcOrd="0" destOrd="0" presId="urn:microsoft.com/office/officeart/2005/8/layout/cycle5"/>
    <dgm:cxn modelId="{9724C7BD-8B0B-EB43-AFEC-FB2A3FF1AC55}" type="presOf" srcId="{851F6DE4-61C8-7445-AD44-326BE7AE7283}" destId="{BA6E171F-4B8C-1241-910A-DA01479064A1}" srcOrd="0" destOrd="0" presId="urn:microsoft.com/office/officeart/2005/8/layout/cycle5"/>
    <dgm:cxn modelId="{808415A9-5BB1-A24C-AE6D-D41C1ABFFE10}" srcId="{53FD0ACD-7917-B24C-BA0E-8B9DCE648334}" destId="{851F6DE4-61C8-7445-AD44-326BE7AE7283}" srcOrd="0" destOrd="0" parTransId="{48B5FA90-E0CE-E34A-8FE6-F539C1D0F3A0}" sibTransId="{B6FEDE58-133E-B341-B415-ED26EF24C1E8}"/>
    <dgm:cxn modelId="{4F1F4FD5-45C6-DC45-B16B-296408E03C1B}" type="presOf" srcId="{2844F9B0-8EFE-0343-B9C1-66820C3D25C2}" destId="{6747E3FB-70BE-7345-AA1E-0789C1250A5C}" srcOrd="0" destOrd="0" presId="urn:microsoft.com/office/officeart/2005/8/layout/cycle5"/>
    <dgm:cxn modelId="{61994570-6FEF-7941-96A9-39D916B98FE5}" srcId="{53FD0ACD-7917-B24C-BA0E-8B9DCE648334}" destId="{AD65F93B-F4F8-2843-A6CD-7B786B5C1A24}" srcOrd="4" destOrd="0" parTransId="{509035FF-B01A-4A48-A8F3-FD5C3F9AFAB4}" sibTransId="{9564D890-07B2-FE42-9A47-FDB6B07A6CEF}"/>
    <dgm:cxn modelId="{F617178F-C7EC-9141-9A00-15FFD9B6672E}" type="presOf" srcId="{B6FEDE58-133E-B341-B415-ED26EF24C1E8}" destId="{70E3D13A-BCD4-2842-9CE1-E7953F236201}" srcOrd="0" destOrd="0" presId="urn:microsoft.com/office/officeart/2005/8/layout/cycle5"/>
    <dgm:cxn modelId="{A32FAE75-84F7-C143-851E-7611DE52BBF7}" type="presOf" srcId="{91165BE9-9F82-7344-BE3A-77228975576F}" destId="{C2428A98-AF6D-3940-A70C-7B7457CC57EA}" srcOrd="0" destOrd="0" presId="urn:microsoft.com/office/officeart/2005/8/layout/cycle5"/>
    <dgm:cxn modelId="{F3636D7E-77F0-9348-9B13-8C0EAF84A700}" type="presOf" srcId="{9564D890-07B2-FE42-9A47-FDB6B07A6CEF}" destId="{B05E2FAC-F8C5-F54D-BBCC-7CF93229EE99}" srcOrd="0" destOrd="0" presId="urn:microsoft.com/office/officeart/2005/8/layout/cycle5"/>
    <dgm:cxn modelId="{9190D338-3D90-F84E-BE27-D8ABD44C33C6}" type="presOf" srcId="{AD65F93B-F4F8-2843-A6CD-7B786B5C1A24}" destId="{F350D74C-CDF3-B440-A116-B5F9A5732201}" srcOrd="0" destOrd="0" presId="urn:microsoft.com/office/officeart/2005/8/layout/cycle5"/>
    <dgm:cxn modelId="{34D71397-503D-7447-86AE-54AE7B160B9E}" type="presOf" srcId="{2AB913AE-6BC2-BF4F-8DC1-4D1693D39CB3}" destId="{255DE7B3-AD7A-7B4A-A0E9-6B2D6981D085}" srcOrd="0" destOrd="0" presId="urn:microsoft.com/office/officeart/2005/8/layout/cycle5"/>
    <dgm:cxn modelId="{EEB87C41-2C32-8446-A619-AF65E3D07CB8}" type="presParOf" srcId="{992A8916-C6E5-7443-9416-9A5F0C6244D2}" destId="{BA6E171F-4B8C-1241-910A-DA01479064A1}" srcOrd="0" destOrd="0" presId="urn:microsoft.com/office/officeart/2005/8/layout/cycle5"/>
    <dgm:cxn modelId="{60A35846-4DDD-654C-81EA-6BE4A91B5A11}" type="presParOf" srcId="{992A8916-C6E5-7443-9416-9A5F0C6244D2}" destId="{381F8A93-BAEF-DA42-80E0-58D4D8BAC468}" srcOrd="1" destOrd="0" presId="urn:microsoft.com/office/officeart/2005/8/layout/cycle5"/>
    <dgm:cxn modelId="{3448C4BD-F611-3745-9026-FEED5F4BAA6A}" type="presParOf" srcId="{992A8916-C6E5-7443-9416-9A5F0C6244D2}" destId="{70E3D13A-BCD4-2842-9CE1-E7953F236201}" srcOrd="2" destOrd="0" presId="urn:microsoft.com/office/officeart/2005/8/layout/cycle5"/>
    <dgm:cxn modelId="{8427FF78-7995-0740-9E1B-110C8EE1D2F7}" type="presParOf" srcId="{992A8916-C6E5-7443-9416-9A5F0C6244D2}" destId="{73E56971-F5C6-F948-8D48-566EBCACC897}" srcOrd="3" destOrd="0" presId="urn:microsoft.com/office/officeart/2005/8/layout/cycle5"/>
    <dgm:cxn modelId="{A35DD873-FA68-584D-8360-739688DFE7D0}" type="presParOf" srcId="{992A8916-C6E5-7443-9416-9A5F0C6244D2}" destId="{F9E5D010-1D8C-A348-A765-4BDD84FC6235}" srcOrd="4" destOrd="0" presId="urn:microsoft.com/office/officeart/2005/8/layout/cycle5"/>
    <dgm:cxn modelId="{15C064FC-58FB-7044-AAA4-9AE10269326C}" type="presParOf" srcId="{992A8916-C6E5-7443-9416-9A5F0C6244D2}" destId="{31C81D16-71AB-CE41-99F3-91B5D855A0EE}" srcOrd="5" destOrd="0" presId="urn:microsoft.com/office/officeart/2005/8/layout/cycle5"/>
    <dgm:cxn modelId="{4A047798-A03E-D842-97D9-D3A134A1C472}" type="presParOf" srcId="{992A8916-C6E5-7443-9416-9A5F0C6244D2}" destId="{2CFCBF8D-DA76-A540-BD7C-161AC7E7FC53}" srcOrd="6" destOrd="0" presId="urn:microsoft.com/office/officeart/2005/8/layout/cycle5"/>
    <dgm:cxn modelId="{1FAFC377-D7D8-984B-8B64-232D73C5F57C}" type="presParOf" srcId="{992A8916-C6E5-7443-9416-9A5F0C6244D2}" destId="{AAFCDA3D-3EFB-8643-B0D1-9814A0CF4581}" srcOrd="7" destOrd="0" presId="urn:microsoft.com/office/officeart/2005/8/layout/cycle5"/>
    <dgm:cxn modelId="{4EC3ED92-4B66-824B-BF14-7B6A522A7B15}" type="presParOf" srcId="{992A8916-C6E5-7443-9416-9A5F0C6244D2}" destId="{C2428A98-AF6D-3940-A70C-7B7457CC57EA}" srcOrd="8" destOrd="0" presId="urn:microsoft.com/office/officeart/2005/8/layout/cycle5"/>
    <dgm:cxn modelId="{67B0EC9B-024F-0D43-817A-FB1C1C69E675}" type="presParOf" srcId="{992A8916-C6E5-7443-9416-9A5F0C6244D2}" destId="{96D1AD81-2EEA-5649-9758-2604E3EE6A14}" srcOrd="9" destOrd="0" presId="urn:microsoft.com/office/officeart/2005/8/layout/cycle5"/>
    <dgm:cxn modelId="{7AF227FF-B9D2-2649-B7EB-53024022BCE3}" type="presParOf" srcId="{992A8916-C6E5-7443-9416-9A5F0C6244D2}" destId="{246BAF3C-F139-3A47-B399-20F51B7A084D}" srcOrd="10" destOrd="0" presId="urn:microsoft.com/office/officeart/2005/8/layout/cycle5"/>
    <dgm:cxn modelId="{7634CA52-9EE5-2841-B9D4-73DD83DCE236}" type="presParOf" srcId="{992A8916-C6E5-7443-9416-9A5F0C6244D2}" destId="{6747E3FB-70BE-7345-AA1E-0789C1250A5C}" srcOrd="11" destOrd="0" presId="urn:microsoft.com/office/officeart/2005/8/layout/cycle5"/>
    <dgm:cxn modelId="{E90E92E4-CC0D-834F-A00E-6075361E48CA}" type="presParOf" srcId="{992A8916-C6E5-7443-9416-9A5F0C6244D2}" destId="{F350D74C-CDF3-B440-A116-B5F9A5732201}" srcOrd="12" destOrd="0" presId="urn:microsoft.com/office/officeart/2005/8/layout/cycle5"/>
    <dgm:cxn modelId="{AFF8F1F3-3E76-E345-A188-D347EB09CE29}" type="presParOf" srcId="{992A8916-C6E5-7443-9416-9A5F0C6244D2}" destId="{F32A68C0-65E6-BD47-8424-10198167E03E}" srcOrd="13" destOrd="0" presId="urn:microsoft.com/office/officeart/2005/8/layout/cycle5"/>
    <dgm:cxn modelId="{62289919-197B-5F4C-87D7-2E7534BD02A5}" type="presParOf" srcId="{992A8916-C6E5-7443-9416-9A5F0C6244D2}" destId="{B05E2FAC-F8C5-F54D-BBCC-7CF93229EE99}" srcOrd="14" destOrd="0" presId="urn:microsoft.com/office/officeart/2005/8/layout/cycle5"/>
    <dgm:cxn modelId="{6B037369-98A2-684A-AFB3-FC75B2D84585}" type="presParOf" srcId="{992A8916-C6E5-7443-9416-9A5F0C6244D2}" destId="{255DE7B3-AD7A-7B4A-A0E9-6B2D6981D085}" srcOrd="15" destOrd="0" presId="urn:microsoft.com/office/officeart/2005/8/layout/cycle5"/>
    <dgm:cxn modelId="{6E7BDC81-5B7C-AF47-96D9-6EEBE8038311}" type="presParOf" srcId="{992A8916-C6E5-7443-9416-9A5F0C6244D2}" destId="{0D5E3A33-DA26-6346-B910-97C22C876C75}" srcOrd="16" destOrd="0" presId="urn:microsoft.com/office/officeart/2005/8/layout/cycle5"/>
    <dgm:cxn modelId="{DA47518C-A011-E84E-BB6B-C1D7C16AB7C2}" type="presParOf" srcId="{992A8916-C6E5-7443-9416-9A5F0C6244D2}" destId="{6C38AA26-714E-0E46-B103-D13D17F3A974}" srcOrd="17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6E171F-4B8C-1241-910A-DA01479064A1}">
      <dsp:nvSpPr>
        <dsp:cNvPr id="0" name=""/>
        <dsp:cNvSpPr/>
      </dsp:nvSpPr>
      <dsp:spPr>
        <a:xfrm>
          <a:off x="1879791" y="777279"/>
          <a:ext cx="1414896" cy="919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Drug Design</a:t>
          </a:r>
        </a:p>
      </dsp:txBody>
      <dsp:txXfrm>
        <a:off x="1924686" y="822174"/>
        <a:ext cx="1325106" cy="829892"/>
      </dsp:txXfrm>
    </dsp:sp>
    <dsp:sp modelId="{70E3D13A-BCD4-2842-9CE1-E7953F236201}">
      <dsp:nvSpPr>
        <dsp:cNvPr id="0" name=""/>
        <dsp:cNvSpPr/>
      </dsp:nvSpPr>
      <dsp:spPr>
        <a:xfrm>
          <a:off x="418133" y="1237121"/>
          <a:ext cx="4338212" cy="4338212"/>
        </a:xfrm>
        <a:custGeom>
          <a:avLst/>
          <a:gdLst/>
          <a:ahLst/>
          <a:cxnLst/>
          <a:rect l="0" t="0" r="0" b="0"/>
          <a:pathLst>
            <a:path>
              <a:moveTo>
                <a:pt x="3055034" y="189168"/>
              </a:moveTo>
              <a:arcTo wR="2169106" hR="2169106" stAng="17646375" swAng="9255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E56971-F5C6-F948-8D48-566EBCACC897}">
      <dsp:nvSpPr>
        <dsp:cNvPr id="0" name=""/>
        <dsp:cNvSpPr/>
      </dsp:nvSpPr>
      <dsp:spPr>
        <a:xfrm>
          <a:off x="3758292" y="1861832"/>
          <a:ext cx="1414896" cy="919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Make the drug</a:t>
          </a:r>
        </a:p>
      </dsp:txBody>
      <dsp:txXfrm>
        <a:off x="3803187" y="1906727"/>
        <a:ext cx="1325106" cy="829892"/>
      </dsp:txXfrm>
    </dsp:sp>
    <dsp:sp modelId="{31C81D16-71AB-CE41-99F3-91B5D855A0EE}">
      <dsp:nvSpPr>
        <dsp:cNvPr id="0" name=""/>
        <dsp:cNvSpPr/>
      </dsp:nvSpPr>
      <dsp:spPr>
        <a:xfrm>
          <a:off x="418133" y="1237121"/>
          <a:ext cx="4338212" cy="4338212"/>
        </a:xfrm>
        <a:custGeom>
          <a:avLst/>
          <a:gdLst/>
          <a:ahLst/>
          <a:cxnLst/>
          <a:rect l="0" t="0" r="0" b="0"/>
          <a:pathLst>
            <a:path>
              <a:moveTo>
                <a:pt x="4304346" y="1787303"/>
              </a:moveTo>
              <a:arcTo wR="2169106" hR="2169106" stAng="20991724" swAng="121655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FCBF8D-DA76-A540-BD7C-161AC7E7FC53}">
      <dsp:nvSpPr>
        <dsp:cNvPr id="0" name=""/>
        <dsp:cNvSpPr/>
      </dsp:nvSpPr>
      <dsp:spPr>
        <a:xfrm>
          <a:off x="3758292" y="4030939"/>
          <a:ext cx="1414896" cy="919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Test in test tube</a:t>
          </a:r>
        </a:p>
      </dsp:txBody>
      <dsp:txXfrm>
        <a:off x="3803187" y="4075834"/>
        <a:ext cx="1325106" cy="829892"/>
      </dsp:txXfrm>
    </dsp:sp>
    <dsp:sp modelId="{C2428A98-AF6D-3940-A70C-7B7457CC57EA}">
      <dsp:nvSpPr>
        <dsp:cNvPr id="0" name=""/>
        <dsp:cNvSpPr/>
      </dsp:nvSpPr>
      <dsp:spPr>
        <a:xfrm>
          <a:off x="418133" y="1237121"/>
          <a:ext cx="4338212" cy="4338212"/>
        </a:xfrm>
        <a:custGeom>
          <a:avLst/>
          <a:gdLst/>
          <a:ahLst/>
          <a:cxnLst/>
          <a:rect l="0" t="0" r="0" b="0"/>
          <a:pathLst>
            <a:path>
              <a:moveTo>
                <a:pt x="3549742" y="3842087"/>
              </a:moveTo>
              <a:arcTo wR="2169106" hR="2169106" stAng="3028121" swAng="9255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1AD81-2EEA-5649-9758-2604E3EE6A14}">
      <dsp:nvSpPr>
        <dsp:cNvPr id="0" name=""/>
        <dsp:cNvSpPr/>
      </dsp:nvSpPr>
      <dsp:spPr>
        <a:xfrm>
          <a:off x="1879791" y="5115492"/>
          <a:ext cx="1414896" cy="919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Test in cells</a:t>
          </a:r>
        </a:p>
      </dsp:txBody>
      <dsp:txXfrm>
        <a:off x="1924686" y="5160387"/>
        <a:ext cx="1325106" cy="829892"/>
      </dsp:txXfrm>
    </dsp:sp>
    <dsp:sp modelId="{6747E3FB-70BE-7345-AA1E-0789C1250A5C}">
      <dsp:nvSpPr>
        <dsp:cNvPr id="0" name=""/>
        <dsp:cNvSpPr/>
      </dsp:nvSpPr>
      <dsp:spPr>
        <a:xfrm>
          <a:off x="418133" y="1237121"/>
          <a:ext cx="4338212" cy="4338212"/>
        </a:xfrm>
        <a:custGeom>
          <a:avLst/>
          <a:gdLst/>
          <a:ahLst/>
          <a:cxnLst/>
          <a:rect l="0" t="0" r="0" b="0"/>
          <a:pathLst>
            <a:path>
              <a:moveTo>
                <a:pt x="1283178" y="4149044"/>
              </a:moveTo>
              <a:arcTo wR="2169106" hR="2169106" stAng="6846375" swAng="9255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50D74C-CDF3-B440-A116-B5F9A5732201}">
      <dsp:nvSpPr>
        <dsp:cNvPr id="0" name=""/>
        <dsp:cNvSpPr/>
      </dsp:nvSpPr>
      <dsp:spPr>
        <a:xfrm>
          <a:off x="1289" y="4030939"/>
          <a:ext cx="1414896" cy="919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Test in animals</a:t>
          </a:r>
        </a:p>
      </dsp:txBody>
      <dsp:txXfrm>
        <a:off x="46184" y="4075834"/>
        <a:ext cx="1325106" cy="829892"/>
      </dsp:txXfrm>
    </dsp:sp>
    <dsp:sp modelId="{B05E2FAC-F8C5-F54D-BBCC-7CF93229EE99}">
      <dsp:nvSpPr>
        <dsp:cNvPr id="0" name=""/>
        <dsp:cNvSpPr/>
      </dsp:nvSpPr>
      <dsp:spPr>
        <a:xfrm>
          <a:off x="418133" y="1237121"/>
          <a:ext cx="4338212" cy="4338212"/>
        </a:xfrm>
        <a:custGeom>
          <a:avLst/>
          <a:gdLst/>
          <a:ahLst/>
          <a:cxnLst/>
          <a:rect l="0" t="0" r="0" b="0"/>
          <a:pathLst>
            <a:path>
              <a:moveTo>
                <a:pt x="33866" y="2550909"/>
              </a:moveTo>
              <a:arcTo wR="2169106" hR="2169106" stAng="10191724" swAng="121655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DE7B3-AD7A-7B4A-A0E9-6B2D6981D085}">
      <dsp:nvSpPr>
        <dsp:cNvPr id="0" name=""/>
        <dsp:cNvSpPr/>
      </dsp:nvSpPr>
      <dsp:spPr>
        <a:xfrm>
          <a:off x="1289" y="1861832"/>
          <a:ext cx="1414896" cy="919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Ensure the drug is safe</a:t>
          </a:r>
        </a:p>
      </dsp:txBody>
      <dsp:txXfrm>
        <a:off x="46184" y="1906727"/>
        <a:ext cx="1325106" cy="829892"/>
      </dsp:txXfrm>
    </dsp:sp>
    <dsp:sp modelId="{6C38AA26-714E-0E46-B103-D13D17F3A974}">
      <dsp:nvSpPr>
        <dsp:cNvPr id="0" name=""/>
        <dsp:cNvSpPr/>
      </dsp:nvSpPr>
      <dsp:spPr>
        <a:xfrm>
          <a:off x="418133" y="1237121"/>
          <a:ext cx="4338212" cy="4338212"/>
        </a:xfrm>
        <a:custGeom>
          <a:avLst/>
          <a:gdLst/>
          <a:ahLst/>
          <a:cxnLst/>
          <a:rect l="0" t="0" r="0" b="0"/>
          <a:pathLst>
            <a:path>
              <a:moveTo>
                <a:pt x="788470" y="496124"/>
              </a:moveTo>
              <a:arcTo wR="2169106" hR="2169106" stAng="13828121" swAng="9255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30FA223-FBCD-431B-8650-50752D86B79B}" type="datetimeFigureOut">
              <a:rPr lang="en-US" smtClean="0"/>
              <a:pPr/>
              <a:t>10/3/2019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0C222C1-5EDD-4526-BC6C-AFAA190E4E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091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interested in </a:t>
            </a:r>
          </a:p>
          <a:p>
            <a:r>
              <a:rPr lang="en-US" dirty="0" err="1"/>
              <a:t>Alzheimers</a:t>
            </a:r>
            <a:r>
              <a:rPr lang="en-US" dirty="0"/>
              <a:t> and </a:t>
            </a:r>
            <a:r>
              <a:rPr lang="en-US" dirty="0" err="1"/>
              <a:t>parkinsons</a:t>
            </a:r>
            <a:r>
              <a:rPr lang="en-US" dirty="0"/>
              <a:t>.</a:t>
            </a:r>
          </a:p>
          <a:p>
            <a:r>
              <a:rPr lang="en-US" dirty="0"/>
              <a:t>Modulate those pathways. </a:t>
            </a:r>
          </a:p>
          <a:p>
            <a:r>
              <a:rPr lang="en-US" dirty="0"/>
              <a:t>Alpha synuclein; </a:t>
            </a:r>
            <a:r>
              <a:rPr lang="en-US" dirty="0" err="1"/>
              <a:t>tao</a:t>
            </a:r>
            <a:r>
              <a:rPr lang="en-US" dirty="0"/>
              <a:t>; flush out thinking.</a:t>
            </a:r>
          </a:p>
          <a:p>
            <a:r>
              <a:rPr lang="en-US"/>
              <a:t>ADPD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222C1-5EDD-4526-BC6C-AFAA190E4E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0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01625" y="2096072"/>
            <a:ext cx="8569353" cy="11392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presentation title (one line only)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01626" y="3878263"/>
            <a:ext cx="8577262" cy="89217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</a:t>
            </a:r>
            <a:br>
              <a:rPr lang="en-US" dirty="0"/>
            </a:br>
            <a:r>
              <a:rPr lang="en-US" dirty="0"/>
              <a:t>Location and date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" y="6761747"/>
            <a:ext cx="9144000" cy="96253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Freeform 18"/>
          <p:cNvSpPr/>
          <p:nvPr userDrawn="1"/>
        </p:nvSpPr>
        <p:spPr>
          <a:xfrm>
            <a:off x="2462551" y="6603552"/>
            <a:ext cx="416324" cy="164566"/>
          </a:xfrm>
          <a:custGeom>
            <a:avLst/>
            <a:gdLst>
              <a:gd name="connsiteX0" fmla="*/ 0 w 814388"/>
              <a:gd name="connsiteY0" fmla="*/ 350054 h 359579"/>
              <a:gd name="connsiteX1" fmla="*/ 404813 w 814388"/>
              <a:gd name="connsiteY1" fmla="*/ 10 h 359579"/>
              <a:gd name="connsiteX2" fmla="*/ 814388 w 814388"/>
              <a:gd name="connsiteY2" fmla="*/ 359579 h 359579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14330 h 314330"/>
              <a:gd name="connsiteX1" fmla="*/ 400050 w 814388"/>
              <a:gd name="connsiteY1" fmla="*/ 4 h 314330"/>
              <a:gd name="connsiteX2" fmla="*/ 814388 w 814388"/>
              <a:gd name="connsiteY2" fmla="*/ 309567 h 314330"/>
              <a:gd name="connsiteX0" fmla="*/ 0 w 814388"/>
              <a:gd name="connsiteY0" fmla="*/ 314329 h 314329"/>
              <a:gd name="connsiteX1" fmla="*/ 400050 w 814388"/>
              <a:gd name="connsiteY1" fmla="*/ 3 h 314329"/>
              <a:gd name="connsiteX2" fmla="*/ 814388 w 814388"/>
              <a:gd name="connsiteY2" fmla="*/ 309566 h 314329"/>
              <a:gd name="connsiteX0" fmla="*/ 0 w 814388"/>
              <a:gd name="connsiteY0" fmla="*/ 314328 h 314328"/>
              <a:gd name="connsiteX1" fmla="*/ 400050 w 814388"/>
              <a:gd name="connsiteY1" fmla="*/ 2 h 314328"/>
              <a:gd name="connsiteX2" fmla="*/ 814388 w 814388"/>
              <a:gd name="connsiteY2" fmla="*/ 309565 h 314328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245" h="319090">
                <a:moveTo>
                  <a:pt x="0" y="314328"/>
                </a:moveTo>
                <a:cubicBezTo>
                  <a:pt x="236934" y="269481"/>
                  <a:pt x="265509" y="-792"/>
                  <a:pt x="400050" y="2"/>
                </a:cubicBezTo>
                <a:cubicBezTo>
                  <a:pt x="534591" y="796"/>
                  <a:pt x="591741" y="263923"/>
                  <a:pt x="807245" y="319090"/>
                </a:cubicBezTo>
              </a:path>
            </a:pathLst>
          </a:cu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Freeform 19"/>
          <p:cNvSpPr/>
          <p:nvPr userDrawn="1"/>
        </p:nvSpPr>
        <p:spPr>
          <a:xfrm>
            <a:off x="101927" y="6603552"/>
            <a:ext cx="416324" cy="164566"/>
          </a:xfrm>
          <a:custGeom>
            <a:avLst/>
            <a:gdLst>
              <a:gd name="connsiteX0" fmla="*/ 0 w 814388"/>
              <a:gd name="connsiteY0" fmla="*/ 350054 h 359579"/>
              <a:gd name="connsiteX1" fmla="*/ 404813 w 814388"/>
              <a:gd name="connsiteY1" fmla="*/ 10 h 359579"/>
              <a:gd name="connsiteX2" fmla="*/ 814388 w 814388"/>
              <a:gd name="connsiteY2" fmla="*/ 359579 h 359579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14330 h 314330"/>
              <a:gd name="connsiteX1" fmla="*/ 400050 w 814388"/>
              <a:gd name="connsiteY1" fmla="*/ 4 h 314330"/>
              <a:gd name="connsiteX2" fmla="*/ 814388 w 814388"/>
              <a:gd name="connsiteY2" fmla="*/ 309567 h 314330"/>
              <a:gd name="connsiteX0" fmla="*/ 0 w 814388"/>
              <a:gd name="connsiteY0" fmla="*/ 314329 h 314329"/>
              <a:gd name="connsiteX1" fmla="*/ 400050 w 814388"/>
              <a:gd name="connsiteY1" fmla="*/ 3 h 314329"/>
              <a:gd name="connsiteX2" fmla="*/ 814388 w 814388"/>
              <a:gd name="connsiteY2" fmla="*/ 309566 h 314329"/>
              <a:gd name="connsiteX0" fmla="*/ 0 w 814388"/>
              <a:gd name="connsiteY0" fmla="*/ 314328 h 314328"/>
              <a:gd name="connsiteX1" fmla="*/ 400050 w 814388"/>
              <a:gd name="connsiteY1" fmla="*/ 2 h 314328"/>
              <a:gd name="connsiteX2" fmla="*/ 814388 w 814388"/>
              <a:gd name="connsiteY2" fmla="*/ 309565 h 314328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245" h="319090">
                <a:moveTo>
                  <a:pt x="0" y="314328"/>
                </a:moveTo>
                <a:cubicBezTo>
                  <a:pt x="236934" y="269481"/>
                  <a:pt x="265509" y="-792"/>
                  <a:pt x="400050" y="2"/>
                </a:cubicBezTo>
                <a:cubicBezTo>
                  <a:pt x="534591" y="796"/>
                  <a:pt x="591741" y="263923"/>
                  <a:pt x="807245" y="319090"/>
                </a:cubicBezTo>
              </a:path>
            </a:pathLst>
          </a:cu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310089" y="6603552"/>
            <a:ext cx="2360624" cy="158195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01559" y="6618523"/>
            <a:ext cx="25811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| © Expansion Therapeutics, 2016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1626" y="3292157"/>
            <a:ext cx="8577262" cy="362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subtitle (one line only)</a:t>
            </a:r>
          </a:p>
        </p:txBody>
      </p:sp>
      <p:pic>
        <p:nvPicPr>
          <p:cNvPr id="13" name="Picture 12" descr="C:\Users\Rob Wishnowsky\Desktop\Expansion Therapeutics 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2" y="891437"/>
            <a:ext cx="2651708" cy="6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8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n vitro effica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177203"/>
            <a:ext cx="8570705" cy="78966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3" descr="C:\Users\Rob Wishnowsky\Desktop\DNA grey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583" y="926206"/>
            <a:ext cx="231156" cy="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93688" y="967348"/>
            <a:ext cx="8563174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" y="6761747"/>
            <a:ext cx="9144000" cy="96253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8648700" y="6603552"/>
            <a:ext cx="416324" cy="164566"/>
          </a:xfrm>
          <a:custGeom>
            <a:avLst/>
            <a:gdLst>
              <a:gd name="connsiteX0" fmla="*/ 0 w 814388"/>
              <a:gd name="connsiteY0" fmla="*/ 350054 h 359579"/>
              <a:gd name="connsiteX1" fmla="*/ 404813 w 814388"/>
              <a:gd name="connsiteY1" fmla="*/ 10 h 359579"/>
              <a:gd name="connsiteX2" fmla="*/ 814388 w 814388"/>
              <a:gd name="connsiteY2" fmla="*/ 359579 h 359579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14330 h 314330"/>
              <a:gd name="connsiteX1" fmla="*/ 400050 w 814388"/>
              <a:gd name="connsiteY1" fmla="*/ 4 h 314330"/>
              <a:gd name="connsiteX2" fmla="*/ 814388 w 814388"/>
              <a:gd name="connsiteY2" fmla="*/ 309567 h 314330"/>
              <a:gd name="connsiteX0" fmla="*/ 0 w 814388"/>
              <a:gd name="connsiteY0" fmla="*/ 314329 h 314329"/>
              <a:gd name="connsiteX1" fmla="*/ 400050 w 814388"/>
              <a:gd name="connsiteY1" fmla="*/ 3 h 314329"/>
              <a:gd name="connsiteX2" fmla="*/ 814388 w 814388"/>
              <a:gd name="connsiteY2" fmla="*/ 309566 h 314329"/>
              <a:gd name="connsiteX0" fmla="*/ 0 w 814388"/>
              <a:gd name="connsiteY0" fmla="*/ 314328 h 314328"/>
              <a:gd name="connsiteX1" fmla="*/ 400050 w 814388"/>
              <a:gd name="connsiteY1" fmla="*/ 2 h 314328"/>
              <a:gd name="connsiteX2" fmla="*/ 814388 w 814388"/>
              <a:gd name="connsiteY2" fmla="*/ 309565 h 314328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245" h="319090">
                <a:moveTo>
                  <a:pt x="0" y="314328"/>
                </a:moveTo>
                <a:cubicBezTo>
                  <a:pt x="236934" y="269481"/>
                  <a:pt x="265509" y="-792"/>
                  <a:pt x="400050" y="2"/>
                </a:cubicBezTo>
                <a:cubicBezTo>
                  <a:pt x="534591" y="796"/>
                  <a:pt x="591741" y="263923"/>
                  <a:pt x="807245" y="319090"/>
                </a:cubicBezTo>
              </a:path>
            </a:pathLst>
          </a:cu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90E4D8-EAAA-4DD7-9B64-E0A888F58D66}"/>
              </a:ext>
            </a:extLst>
          </p:cNvPr>
          <p:cNvSpPr/>
          <p:nvPr userDrawn="1"/>
        </p:nvSpPr>
        <p:spPr>
          <a:xfrm>
            <a:off x="2408464" y="1527032"/>
            <a:ext cx="6443227" cy="469100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9C3698-D277-4520-84B3-23100FFEA1D1}"/>
              </a:ext>
            </a:extLst>
          </p:cNvPr>
          <p:cNvSpPr/>
          <p:nvPr userDrawn="1"/>
        </p:nvSpPr>
        <p:spPr>
          <a:xfrm>
            <a:off x="0" y="1771649"/>
            <a:ext cx="2408463" cy="485822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84B70E-2FFC-4DBE-A9AF-B27375CB56A2}"/>
              </a:ext>
            </a:extLst>
          </p:cNvPr>
          <p:cNvSpPr/>
          <p:nvPr userDrawn="1"/>
        </p:nvSpPr>
        <p:spPr>
          <a:xfrm>
            <a:off x="1" y="2310003"/>
            <a:ext cx="2397178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517F3-DCDF-405A-BB5F-74699BF74C1B}"/>
              </a:ext>
            </a:extLst>
          </p:cNvPr>
          <p:cNvSpPr/>
          <p:nvPr userDrawn="1"/>
        </p:nvSpPr>
        <p:spPr>
          <a:xfrm>
            <a:off x="1" y="2848357"/>
            <a:ext cx="2408462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A9F2D-81E7-4781-B16C-823717103BA1}"/>
              </a:ext>
            </a:extLst>
          </p:cNvPr>
          <p:cNvSpPr txBox="1"/>
          <p:nvPr userDrawn="1"/>
        </p:nvSpPr>
        <p:spPr>
          <a:xfrm>
            <a:off x="280987" y="1891450"/>
            <a:ext cx="1958870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D22B6D-ADDE-4E64-A4A9-5C45CE298299}"/>
              </a:ext>
            </a:extLst>
          </p:cNvPr>
          <p:cNvSpPr txBox="1"/>
          <p:nvPr userDrawn="1"/>
        </p:nvSpPr>
        <p:spPr>
          <a:xfrm>
            <a:off x="280987" y="2429804"/>
            <a:ext cx="182261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EE5ED-908F-4CCC-8919-BF9C0E8B7E70}"/>
              </a:ext>
            </a:extLst>
          </p:cNvPr>
          <p:cNvSpPr txBox="1"/>
          <p:nvPr userDrawn="1"/>
        </p:nvSpPr>
        <p:spPr>
          <a:xfrm>
            <a:off x="280987" y="2968158"/>
            <a:ext cx="795089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i="0" dirty="0">
                <a:solidFill>
                  <a:schemeClr val="bg1">
                    <a:lumMod val="50000"/>
                  </a:schemeClr>
                </a:solidFill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230445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n vivo effica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177203"/>
            <a:ext cx="8570705" cy="78966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3" descr="C:\Users\Rob Wishnowsky\Desktop\DNA grey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583" y="926206"/>
            <a:ext cx="231156" cy="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93688" y="967348"/>
            <a:ext cx="8563174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" y="6761747"/>
            <a:ext cx="9144000" cy="96253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8648700" y="6603552"/>
            <a:ext cx="416324" cy="164566"/>
          </a:xfrm>
          <a:custGeom>
            <a:avLst/>
            <a:gdLst>
              <a:gd name="connsiteX0" fmla="*/ 0 w 814388"/>
              <a:gd name="connsiteY0" fmla="*/ 350054 h 359579"/>
              <a:gd name="connsiteX1" fmla="*/ 404813 w 814388"/>
              <a:gd name="connsiteY1" fmla="*/ 10 h 359579"/>
              <a:gd name="connsiteX2" fmla="*/ 814388 w 814388"/>
              <a:gd name="connsiteY2" fmla="*/ 359579 h 359579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14330 h 314330"/>
              <a:gd name="connsiteX1" fmla="*/ 400050 w 814388"/>
              <a:gd name="connsiteY1" fmla="*/ 4 h 314330"/>
              <a:gd name="connsiteX2" fmla="*/ 814388 w 814388"/>
              <a:gd name="connsiteY2" fmla="*/ 309567 h 314330"/>
              <a:gd name="connsiteX0" fmla="*/ 0 w 814388"/>
              <a:gd name="connsiteY0" fmla="*/ 314329 h 314329"/>
              <a:gd name="connsiteX1" fmla="*/ 400050 w 814388"/>
              <a:gd name="connsiteY1" fmla="*/ 3 h 314329"/>
              <a:gd name="connsiteX2" fmla="*/ 814388 w 814388"/>
              <a:gd name="connsiteY2" fmla="*/ 309566 h 314329"/>
              <a:gd name="connsiteX0" fmla="*/ 0 w 814388"/>
              <a:gd name="connsiteY0" fmla="*/ 314328 h 314328"/>
              <a:gd name="connsiteX1" fmla="*/ 400050 w 814388"/>
              <a:gd name="connsiteY1" fmla="*/ 2 h 314328"/>
              <a:gd name="connsiteX2" fmla="*/ 814388 w 814388"/>
              <a:gd name="connsiteY2" fmla="*/ 309565 h 314328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245" h="319090">
                <a:moveTo>
                  <a:pt x="0" y="314328"/>
                </a:moveTo>
                <a:cubicBezTo>
                  <a:pt x="236934" y="269481"/>
                  <a:pt x="265509" y="-792"/>
                  <a:pt x="400050" y="2"/>
                </a:cubicBezTo>
                <a:cubicBezTo>
                  <a:pt x="534591" y="796"/>
                  <a:pt x="591741" y="263923"/>
                  <a:pt x="807245" y="319090"/>
                </a:cubicBezTo>
              </a:path>
            </a:pathLst>
          </a:cu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90E4D8-EAAA-4DD7-9B64-E0A888F58D66}"/>
              </a:ext>
            </a:extLst>
          </p:cNvPr>
          <p:cNvSpPr/>
          <p:nvPr userDrawn="1"/>
        </p:nvSpPr>
        <p:spPr>
          <a:xfrm>
            <a:off x="2408464" y="1527032"/>
            <a:ext cx="6443227" cy="469100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9C3698-D277-4520-84B3-23100FFEA1D1}"/>
              </a:ext>
            </a:extLst>
          </p:cNvPr>
          <p:cNvSpPr/>
          <p:nvPr userDrawn="1"/>
        </p:nvSpPr>
        <p:spPr>
          <a:xfrm>
            <a:off x="0" y="1771649"/>
            <a:ext cx="2408463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84B70E-2FFC-4DBE-A9AF-B27375CB56A2}"/>
              </a:ext>
            </a:extLst>
          </p:cNvPr>
          <p:cNvSpPr/>
          <p:nvPr userDrawn="1"/>
        </p:nvSpPr>
        <p:spPr>
          <a:xfrm>
            <a:off x="1" y="2310003"/>
            <a:ext cx="2408462" cy="485822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517F3-DCDF-405A-BB5F-74699BF74C1B}"/>
              </a:ext>
            </a:extLst>
          </p:cNvPr>
          <p:cNvSpPr/>
          <p:nvPr userDrawn="1"/>
        </p:nvSpPr>
        <p:spPr>
          <a:xfrm>
            <a:off x="1" y="2848357"/>
            <a:ext cx="2408462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A9F2D-81E7-4781-B16C-823717103BA1}"/>
              </a:ext>
            </a:extLst>
          </p:cNvPr>
          <p:cNvSpPr txBox="1"/>
          <p:nvPr userDrawn="1"/>
        </p:nvSpPr>
        <p:spPr>
          <a:xfrm>
            <a:off x="280987" y="1891450"/>
            <a:ext cx="1958870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D22B6D-ADDE-4E64-A4A9-5C45CE298299}"/>
              </a:ext>
            </a:extLst>
          </p:cNvPr>
          <p:cNvSpPr txBox="1"/>
          <p:nvPr userDrawn="1"/>
        </p:nvSpPr>
        <p:spPr>
          <a:xfrm>
            <a:off x="280987" y="2429804"/>
            <a:ext cx="182261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EE5ED-908F-4CCC-8919-BF9C0E8B7E70}"/>
              </a:ext>
            </a:extLst>
          </p:cNvPr>
          <p:cNvSpPr txBox="1"/>
          <p:nvPr userDrawn="1"/>
        </p:nvSpPr>
        <p:spPr>
          <a:xfrm>
            <a:off x="280987" y="2968158"/>
            <a:ext cx="795089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i="0" dirty="0">
                <a:solidFill>
                  <a:schemeClr val="bg1">
                    <a:lumMod val="50000"/>
                  </a:schemeClr>
                </a:solidFill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4074674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fe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177203"/>
            <a:ext cx="8570705" cy="78966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3" descr="C:\Users\Rob Wishnowsky\Desktop\DNA grey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583" y="926206"/>
            <a:ext cx="231156" cy="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93688" y="967348"/>
            <a:ext cx="8563174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" y="6761747"/>
            <a:ext cx="9144000" cy="96253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8648700" y="6603552"/>
            <a:ext cx="416324" cy="164566"/>
          </a:xfrm>
          <a:custGeom>
            <a:avLst/>
            <a:gdLst>
              <a:gd name="connsiteX0" fmla="*/ 0 w 814388"/>
              <a:gd name="connsiteY0" fmla="*/ 350054 h 359579"/>
              <a:gd name="connsiteX1" fmla="*/ 404813 w 814388"/>
              <a:gd name="connsiteY1" fmla="*/ 10 h 359579"/>
              <a:gd name="connsiteX2" fmla="*/ 814388 w 814388"/>
              <a:gd name="connsiteY2" fmla="*/ 359579 h 359579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14330 h 314330"/>
              <a:gd name="connsiteX1" fmla="*/ 400050 w 814388"/>
              <a:gd name="connsiteY1" fmla="*/ 4 h 314330"/>
              <a:gd name="connsiteX2" fmla="*/ 814388 w 814388"/>
              <a:gd name="connsiteY2" fmla="*/ 309567 h 314330"/>
              <a:gd name="connsiteX0" fmla="*/ 0 w 814388"/>
              <a:gd name="connsiteY0" fmla="*/ 314329 h 314329"/>
              <a:gd name="connsiteX1" fmla="*/ 400050 w 814388"/>
              <a:gd name="connsiteY1" fmla="*/ 3 h 314329"/>
              <a:gd name="connsiteX2" fmla="*/ 814388 w 814388"/>
              <a:gd name="connsiteY2" fmla="*/ 309566 h 314329"/>
              <a:gd name="connsiteX0" fmla="*/ 0 w 814388"/>
              <a:gd name="connsiteY0" fmla="*/ 314328 h 314328"/>
              <a:gd name="connsiteX1" fmla="*/ 400050 w 814388"/>
              <a:gd name="connsiteY1" fmla="*/ 2 h 314328"/>
              <a:gd name="connsiteX2" fmla="*/ 814388 w 814388"/>
              <a:gd name="connsiteY2" fmla="*/ 309565 h 314328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245" h="319090">
                <a:moveTo>
                  <a:pt x="0" y="314328"/>
                </a:moveTo>
                <a:cubicBezTo>
                  <a:pt x="236934" y="269481"/>
                  <a:pt x="265509" y="-792"/>
                  <a:pt x="400050" y="2"/>
                </a:cubicBezTo>
                <a:cubicBezTo>
                  <a:pt x="534591" y="796"/>
                  <a:pt x="591741" y="263923"/>
                  <a:pt x="807245" y="319090"/>
                </a:cubicBezTo>
              </a:path>
            </a:pathLst>
          </a:cu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90E4D8-EAAA-4DD7-9B64-E0A888F58D66}"/>
              </a:ext>
            </a:extLst>
          </p:cNvPr>
          <p:cNvSpPr/>
          <p:nvPr userDrawn="1"/>
        </p:nvSpPr>
        <p:spPr>
          <a:xfrm>
            <a:off x="2408464" y="1527032"/>
            <a:ext cx="6443227" cy="469100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9C3698-D277-4520-84B3-23100FFEA1D1}"/>
              </a:ext>
            </a:extLst>
          </p:cNvPr>
          <p:cNvSpPr/>
          <p:nvPr userDrawn="1"/>
        </p:nvSpPr>
        <p:spPr>
          <a:xfrm>
            <a:off x="0" y="1771649"/>
            <a:ext cx="2408463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84B70E-2FFC-4DBE-A9AF-B27375CB56A2}"/>
              </a:ext>
            </a:extLst>
          </p:cNvPr>
          <p:cNvSpPr/>
          <p:nvPr userDrawn="1"/>
        </p:nvSpPr>
        <p:spPr>
          <a:xfrm>
            <a:off x="1" y="2310003"/>
            <a:ext cx="2397178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517F3-DCDF-405A-BB5F-74699BF74C1B}"/>
              </a:ext>
            </a:extLst>
          </p:cNvPr>
          <p:cNvSpPr/>
          <p:nvPr userDrawn="1"/>
        </p:nvSpPr>
        <p:spPr>
          <a:xfrm>
            <a:off x="1" y="2848357"/>
            <a:ext cx="2408462" cy="485822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A9F2D-81E7-4781-B16C-823717103BA1}"/>
              </a:ext>
            </a:extLst>
          </p:cNvPr>
          <p:cNvSpPr txBox="1"/>
          <p:nvPr userDrawn="1"/>
        </p:nvSpPr>
        <p:spPr>
          <a:xfrm>
            <a:off x="280987" y="1891450"/>
            <a:ext cx="1958870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D22B6D-ADDE-4E64-A4A9-5C45CE298299}"/>
              </a:ext>
            </a:extLst>
          </p:cNvPr>
          <p:cNvSpPr txBox="1"/>
          <p:nvPr userDrawn="1"/>
        </p:nvSpPr>
        <p:spPr>
          <a:xfrm>
            <a:off x="280987" y="2429804"/>
            <a:ext cx="182261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EE5ED-908F-4CCC-8919-BF9C0E8B7E70}"/>
              </a:ext>
            </a:extLst>
          </p:cNvPr>
          <p:cNvSpPr txBox="1"/>
          <p:nvPr userDrawn="1"/>
        </p:nvSpPr>
        <p:spPr>
          <a:xfrm>
            <a:off x="280987" y="2968158"/>
            <a:ext cx="795089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i="0" dirty="0">
                <a:solidFill>
                  <a:schemeClr val="bg1"/>
                </a:solidFill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974701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177203"/>
            <a:ext cx="8570705" cy="78966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3" descr="C:\Users\Rob Wishnowsky\Desktop\DNA grey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583" y="926206"/>
            <a:ext cx="231156" cy="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93688" y="967348"/>
            <a:ext cx="8563174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" y="6761747"/>
            <a:ext cx="9144000" cy="96253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8648700" y="6603552"/>
            <a:ext cx="416324" cy="164566"/>
          </a:xfrm>
          <a:custGeom>
            <a:avLst/>
            <a:gdLst>
              <a:gd name="connsiteX0" fmla="*/ 0 w 814388"/>
              <a:gd name="connsiteY0" fmla="*/ 350054 h 359579"/>
              <a:gd name="connsiteX1" fmla="*/ 404813 w 814388"/>
              <a:gd name="connsiteY1" fmla="*/ 10 h 359579"/>
              <a:gd name="connsiteX2" fmla="*/ 814388 w 814388"/>
              <a:gd name="connsiteY2" fmla="*/ 359579 h 359579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14330 h 314330"/>
              <a:gd name="connsiteX1" fmla="*/ 400050 w 814388"/>
              <a:gd name="connsiteY1" fmla="*/ 4 h 314330"/>
              <a:gd name="connsiteX2" fmla="*/ 814388 w 814388"/>
              <a:gd name="connsiteY2" fmla="*/ 309567 h 314330"/>
              <a:gd name="connsiteX0" fmla="*/ 0 w 814388"/>
              <a:gd name="connsiteY0" fmla="*/ 314329 h 314329"/>
              <a:gd name="connsiteX1" fmla="*/ 400050 w 814388"/>
              <a:gd name="connsiteY1" fmla="*/ 3 h 314329"/>
              <a:gd name="connsiteX2" fmla="*/ 814388 w 814388"/>
              <a:gd name="connsiteY2" fmla="*/ 309566 h 314329"/>
              <a:gd name="connsiteX0" fmla="*/ 0 w 814388"/>
              <a:gd name="connsiteY0" fmla="*/ 314328 h 314328"/>
              <a:gd name="connsiteX1" fmla="*/ 400050 w 814388"/>
              <a:gd name="connsiteY1" fmla="*/ 2 h 314328"/>
              <a:gd name="connsiteX2" fmla="*/ 814388 w 814388"/>
              <a:gd name="connsiteY2" fmla="*/ 309565 h 314328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245" h="319090">
                <a:moveTo>
                  <a:pt x="0" y="314328"/>
                </a:moveTo>
                <a:cubicBezTo>
                  <a:pt x="236934" y="269481"/>
                  <a:pt x="265509" y="-792"/>
                  <a:pt x="400050" y="2"/>
                </a:cubicBezTo>
                <a:cubicBezTo>
                  <a:pt x="534591" y="796"/>
                  <a:pt x="591741" y="263923"/>
                  <a:pt x="807245" y="319090"/>
                </a:cubicBezTo>
              </a:path>
            </a:pathLst>
          </a:cu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93688" y="1399721"/>
            <a:ext cx="8562975" cy="456565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2625" indent="-334963">
              <a:spcAft>
                <a:spcPts val="6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41127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535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ob Wishnowsky\Desktop\Expansion Therapeutics 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2" y="891437"/>
            <a:ext cx="2651708" cy="6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2066089" y="120316"/>
            <a:ext cx="192505" cy="192505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320632" y="85763"/>
            <a:ext cx="809837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0, 99, 158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066089" y="381926"/>
            <a:ext cx="192505" cy="19250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320632" y="347373"/>
            <a:ext cx="888385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255, 102, 0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831139" y="12031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31139" y="38192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577139" y="12031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577139" y="38192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320632" y="605897"/>
            <a:ext cx="104547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166, 166, 166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1831139" y="640450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577139" y="640450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246438" y="2006601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8" y="2691766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3246438" y="3376931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3246438" y="4062096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7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3246438" y="4747260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pic>
        <p:nvPicPr>
          <p:cNvPr id="20" name="Picture 2" descr="C:\Users\Wendy Wishnowsky\Desktop\iStock-82186105 small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5292"/>
          <a:stretch/>
        </p:blipFill>
        <p:spPr bwMode="auto">
          <a:xfrm>
            <a:off x="0" y="2006600"/>
            <a:ext cx="2971799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F7895DFA-E729-4861-AE3D-9D63F0796A1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575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ob Wishnowsky\Desktop\Expansion Therapeutics 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2" y="891437"/>
            <a:ext cx="2651708" cy="6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2066089" y="120316"/>
            <a:ext cx="192505" cy="192505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320632" y="85763"/>
            <a:ext cx="809837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0, 99, 158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066089" y="381926"/>
            <a:ext cx="192505" cy="19250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320632" y="347373"/>
            <a:ext cx="888385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255, 102, 0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831139" y="12031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31139" y="38192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577139" y="12031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577139" y="38192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320632" y="605897"/>
            <a:ext cx="104547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166, 166, 166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1831139" y="640450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577139" y="640450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246438" y="2006601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8" y="2691766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3246438" y="3376931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3246438" y="4062096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7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3246438" y="4747260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pic>
        <p:nvPicPr>
          <p:cNvPr id="21" name="Picture 2" descr="C:\Users\Wendy Wishnowsky\Desktop\iStock-82186105 small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5292"/>
          <a:stretch/>
        </p:blipFill>
        <p:spPr bwMode="auto">
          <a:xfrm>
            <a:off x="0" y="2006600"/>
            <a:ext cx="2971799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04F6322-9EF1-4E02-8E09-F54081C2B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22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ob Wishnowsky\Desktop\Expansion Therapeutics 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2" y="891437"/>
            <a:ext cx="2651708" cy="6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2066089" y="120316"/>
            <a:ext cx="192505" cy="192505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320632" y="85763"/>
            <a:ext cx="809837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0, 99, 158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066089" y="381926"/>
            <a:ext cx="192505" cy="19250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320632" y="347373"/>
            <a:ext cx="888385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255, 102, 0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831139" y="12031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31139" y="38192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577139" y="12031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577139" y="38192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320632" y="605897"/>
            <a:ext cx="104547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166, 166, 166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1831139" y="640450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577139" y="640450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246438" y="2006601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8" y="2691766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3246438" y="3376931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3246438" y="4062096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7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3246438" y="4747260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pic>
        <p:nvPicPr>
          <p:cNvPr id="21" name="Picture 2" descr="C:\Users\Wendy Wishnowsky\Desktop\iStock-82186105 small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5292"/>
          <a:stretch/>
        </p:blipFill>
        <p:spPr bwMode="auto">
          <a:xfrm>
            <a:off x="0" y="2006600"/>
            <a:ext cx="2971799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90B3B04B-106B-42F9-8E58-9C1AF7961A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79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ob Wishnowsky\Desktop\Expansion Therapeutics 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2" y="891437"/>
            <a:ext cx="2651708" cy="6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2066089" y="120316"/>
            <a:ext cx="192505" cy="192505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320632" y="85763"/>
            <a:ext cx="809837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0, 99, 158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066089" y="381926"/>
            <a:ext cx="192505" cy="19250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320632" y="347373"/>
            <a:ext cx="888385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255, 102, 0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831139" y="12031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31139" y="38192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577139" y="12031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577139" y="38192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320632" y="605897"/>
            <a:ext cx="104547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166, 166, 166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1831139" y="640450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577139" y="640450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246438" y="2006601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8" y="2691766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3246438" y="3376931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3246438" y="4062096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7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3246438" y="4747260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pic>
        <p:nvPicPr>
          <p:cNvPr id="21" name="Picture 2" descr="C:\Users\Wendy Wishnowsky\Desktop\iStock-82186105 small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5292"/>
          <a:stretch/>
        </p:blipFill>
        <p:spPr bwMode="auto">
          <a:xfrm>
            <a:off x="0" y="2006600"/>
            <a:ext cx="2971799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DE3D8AF8-CA8B-4FE7-A3E3-943EF00C7DA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390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ob Wishnowsky\Desktop\Expansion Therapeutics 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2" y="891437"/>
            <a:ext cx="2651708" cy="6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2066089" y="120316"/>
            <a:ext cx="192505" cy="192505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320632" y="85763"/>
            <a:ext cx="809837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0, 99, 158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066089" y="381926"/>
            <a:ext cx="192505" cy="19250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320632" y="347373"/>
            <a:ext cx="888385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255, 102, 0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831139" y="12031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31139" y="38192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577139" y="12031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577139" y="38192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320632" y="605897"/>
            <a:ext cx="104547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166, 166, 166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1831139" y="640450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577139" y="640450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246438" y="2006601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8" y="2691766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3246438" y="3376931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3246438" y="4062096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7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3246438" y="4747260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pic>
        <p:nvPicPr>
          <p:cNvPr id="21" name="Picture 2" descr="C:\Users\Wendy Wishnowsky\Desktop\iStock-82186105 small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5292"/>
          <a:stretch/>
        </p:blipFill>
        <p:spPr bwMode="auto">
          <a:xfrm>
            <a:off x="0" y="2006600"/>
            <a:ext cx="2971799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63D32542-A4B6-479F-AA46-9221E14AC6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1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ndy Wishnowsky\Desktop\iStock-82186105 small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r="4118"/>
          <a:stretch/>
        </p:blipFill>
        <p:spPr bwMode="auto">
          <a:xfrm>
            <a:off x="0" y="2006600"/>
            <a:ext cx="2971799" cy="458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246438" y="2006601"/>
            <a:ext cx="5624539" cy="122872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249158" y="3401595"/>
            <a:ext cx="5629730" cy="89217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</a:t>
            </a:r>
            <a:br>
              <a:rPr lang="en-US" dirty="0"/>
            </a:br>
            <a:r>
              <a:rPr lang="en-US" dirty="0"/>
              <a:t>Location and date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" y="6761747"/>
            <a:ext cx="9144000" cy="96253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" y="6585682"/>
            <a:ext cx="2971799" cy="176065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24176" y="6618523"/>
            <a:ext cx="25234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| © Expansion Therapeutics, 2019</a:t>
            </a:r>
          </a:p>
        </p:txBody>
      </p:sp>
      <p:pic>
        <p:nvPicPr>
          <p:cNvPr id="13" name="Picture 12" descr="C:\Users\Rob Wishnowsky\Desktop\Expansion Therapeutics Logo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2" y="891437"/>
            <a:ext cx="2651708" cy="6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64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ob Wishnowsky\Desktop\Expansion Therapeutics 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2" y="891437"/>
            <a:ext cx="2651708" cy="6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2066089" y="120316"/>
            <a:ext cx="192505" cy="192505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320632" y="85763"/>
            <a:ext cx="809837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0, 99, 158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066089" y="381926"/>
            <a:ext cx="192505" cy="19250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320632" y="347373"/>
            <a:ext cx="888385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255, 102, 0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831139" y="12031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31139" y="38192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577139" y="12031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577139" y="381926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320632" y="605897"/>
            <a:ext cx="104547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166, 166, 166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1831139" y="640450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1577139" y="640450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3246438" y="2006601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8" y="2691766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3246438" y="3376931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3246438" y="4062096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7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3246438" y="4747260"/>
            <a:ext cx="563245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section title</a:t>
            </a:r>
          </a:p>
        </p:txBody>
      </p:sp>
      <p:pic>
        <p:nvPicPr>
          <p:cNvPr id="21" name="Picture 2" descr="C:\Users\Wendy Wishnowsky\Desktop\iStock-82186105 small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5292"/>
          <a:stretch/>
        </p:blipFill>
        <p:spPr bwMode="auto">
          <a:xfrm>
            <a:off x="0" y="2006600"/>
            <a:ext cx="2971799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7D1B35C0-79BD-4E7F-922C-6368AB4031E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47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177203"/>
            <a:ext cx="8570705" cy="78966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3" descr="C:\Users\Rob Wishnowsky\Desktop\DNA grey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583" y="926206"/>
            <a:ext cx="231156" cy="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93688" y="967348"/>
            <a:ext cx="8563174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" y="6761747"/>
            <a:ext cx="9144000" cy="96253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8648700" y="6603552"/>
            <a:ext cx="416324" cy="164566"/>
          </a:xfrm>
          <a:custGeom>
            <a:avLst/>
            <a:gdLst>
              <a:gd name="connsiteX0" fmla="*/ 0 w 814388"/>
              <a:gd name="connsiteY0" fmla="*/ 350054 h 359579"/>
              <a:gd name="connsiteX1" fmla="*/ 404813 w 814388"/>
              <a:gd name="connsiteY1" fmla="*/ 10 h 359579"/>
              <a:gd name="connsiteX2" fmla="*/ 814388 w 814388"/>
              <a:gd name="connsiteY2" fmla="*/ 359579 h 359579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14330 h 314330"/>
              <a:gd name="connsiteX1" fmla="*/ 400050 w 814388"/>
              <a:gd name="connsiteY1" fmla="*/ 4 h 314330"/>
              <a:gd name="connsiteX2" fmla="*/ 814388 w 814388"/>
              <a:gd name="connsiteY2" fmla="*/ 309567 h 314330"/>
              <a:gd name="connsiteX0" fmla="*/ 0 w 814388"/>
              <a:gd name="connsiteY0" fmla="*/ 314329 h 314329"/>
              <a:gd name="connsiteX1" fmla="*/ 400050 w 814388"/>
              <a:gd name="connsiteY1" fmla="*/ 3 h 314329"/>
              <a:gd name="connsiteX2" fmla="*/ 814388 w 814388"/>
              <a:gd name="connsiteY2" fmla="*/ 309566 h 314329"/>
              <a:gd name="connsiteX0" fmla="*/ 0 w 814388"/>
              <a:gd name="connsiteY0" fmla="*/ 314328 h 314328"/>
              <a:gd name="connsiteX1" fmla="*/ 400050 w 814388"/>
              <a:gd name="connsiteY1" fmla="*/ 2 h 314328"/>
              <a:gd name="connsiteX2" fmla="*/ 814388 w 814388"/>
              <a:gd name="connsiteY2" fmla="*/ 309565 h 314328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245" h="319090">
                <a:moveTo>
                  <a:pt x="0" y="314328"/>
                </a:moveTo>
                <a:cubicBezTo>
                  <a:pt x="236934" y="269481"/>
                  <a:pt x="265509" y="-792"/>
                  <a:pt x="400050" y="2"/>
                </a:cubicBezTo>
                <a:cubicBezTo>
                  <a:pt x="534591" y="796"/>
                  <a:pt x="591741" y="263923"/>
                  <a:pt x="807245" y="319090"/>
                </a:cubicBezTo>
              </a:path>
            </a:pathLst>
          </a:cu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6761747"/>
            <a:ext cx="9144000" cy="96253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8648700" y="6603552"/>
            <a:ext cx="416324" cy="164566"/>
          </a:xfrm>
          <a:custGeom>
            <a:avLst/>
            <a:gdLst>
              <a:gd name="connsiteX0" fmla="*/ 0 w 814388"/>
              <a:gd name="connsiteY0" fmla="*/ 350054 h 359579"/>
              <a:gd name="connsiteX1" fmla="*/ 404813 w 814388"/>
              <a:gd name="connsiteY1" fmla="*/ 10 h 359579"/>
              <a:gd name="connsiteX2" fmla="*/ 814388 w 814388"/>
              <a:gd name="connsiteY2" fmla="*/ 359579 h 359579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14330 h 314330"/>
              <a:gd name="connsiteX1" fmla="*/ 400050 w 814388"/>
              <a:gd name="connsiteY1" fmla="*/ 4 h 314330"/>
              <a:gd name="connsiteX2" fmla="*/ 814388 w 814388"/>
              <a:gd name="connsiteY2" fmla="*/ 309567 h 314330"/>
              <a:gd name="connsiteX0" fmla="*/ 0 w 814388"/>
              <a:gd name="connsiteY0" fmla="*/ 314329 h 314329"/>
              <a:gd name="connsiteX1" fmla="*/ 400050 w 814388"/>
              <a:gd name="connsiteY1" fmla="*/ 3 h 314329"/>
              <a:gd name="connsiteX2" fmla="*/ 814388 w 814388"/>
              <a:gd name="connsiteY2" fmla="*/ 309566 h 314329"/>
              <a:gd name="connsiteX0" fmla="*/ 0 w 814388"/>
              <a:gd name="connsiteY0" fmla="*/ 314328 h 314328"/>
              <a:gd name="connsiteX1" fmla="*/ 400050 w 814388"/>
              <a:gd name="connsiteY1" fmla="*/ 2 h 314328"/>
              <a:gd name="connsiteX2" fmla="*/ 814388 w 814388"/>
              <a:gd name="connsiteY2" fmla="*/ 309565 h 314328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245" h="319090">
                <a:moveTo>
                  <a:pt x="0" y="314328"/>
                </a:moveTo>
                <a:cubicBezTo>
                  <a:pt x="236934" y="269481"/>
                  <a:pt x="265509" y="-792"/>
                  <a:pt x="400050" y="2"/>
                </a:cubicBezTo>
                <a:cubicBezTo>
                  <a:pt x="534591" y="796"/>
                  <a:pt x="591741" y="263923"/>
                  <a:pt x="807245" y="319090"/>
                </a:cubicBezTo>
              </a:path>
            </a:pathLst>
          </a:cu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97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1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177203"/>
            <a:ext cx="8570705" cy="78966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3" descr="C:\Users\Rob Wishnowsky\Desktop\DNA grey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583" y="926206"/>
            <a:ext cx="231156" cy="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93688" y="967348"/>
            <a:ext cx="8563174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" y="6761747"/>
            <a:ext cx="9144000" cy="96253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8648700" y="6603552"/>
            <a:ext cx="416324" cy="164566"/>
          </a:xfrm>
          <a:custGeom>
            <a:avLst/>
            <a:gdLst>
              <a:gd name="connsiteX0" fmla="*/ 0 w 814388"/>
              <a:gd name="connsiteY0" fmla="*/ 350054 h 359579"/>
              <a:gd name="connsiteX1" fmla="*/ 404813 w 814388"/>
              <a:gd name="connsiteY1" fmla="*/ 10 h 359579"/>
              <a:gd name="connsiteX2" fmla="*/ 814388 w 814388"/>
              <a:gd name="connsiteY2" fmla="*/ 359579 h 359579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14330 h 314330"/>
              <a:gd name="connsiteX1" fmla="*/ 400050 w 814388"/>
              <a:gd name="connsiteY1" fmla="*/ 4 h 314330"/>
              <a:gd name="connsiteX2" fmla="*/ 814388 w 814388"/>
              <a:gd name="connsiteY2" fmla="*/ 309567 h 314330"/>
              <a:gd name="connsiteX0" fmla="*/ 0 w 814388"/>
              <a:gd name="connsiteY0" fmla="*/ 314329 h 314329"/>
              <a:gd name="connsiteX1" fmla="*/ 400050 w 814388"/>
              <a:gd name="connsiteY1" fmla="*/ 3 h 314329"/>
              <a:gd name="connsiteX2" fmla="*/ 814388 w 814388"/>
              <a:gd name="connsiteY2" fmla="*/ 309566 h 314329"/>
              <a:gd name="connsiteX0" fmla="*/ 0 w 814388"/>
              <a:gd name="connsiteY0" fmla="*/ 314328 h 314328"/>
              <a:gd name="connsiteX1" fmla="*/ 400050 w 814388"/>
              <a:gd name="connsiteY1" fmla="*/ 2 h 314328"/>
              <a:gd name="connsiteX2" fmla="*/ 814388 w 814388"/>
              <a:gd name="connsiteY2" fmla="*/ 309565 h 314328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245" h="319090">
                <a:moveTo>
                  <a:pt x="0" y="314328"/>
                </a:moveTo>
                <a:cubicBezTo>
                  <a:pt x="236934" y="269481"/>
                  <a:pt x="265509" y="-792"/>
                  <a:pt x="400050" y="2"/>
                </a:cubicBezTo>
                <a:cubicBezTo>
                  <a:pt x="534591" y="796"/>
                  <a:pt x="591741" y="263923"/>
                  <a:pt x="807245" y="319090"/>
                </a:cubicBezTo>
              </a:path>
            </a:pathLst>
          </a:cu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90E4D8-EAAA-4DD7-9B64-E0A888F58D66}"/>
              </a:ext>
            </a:extLst>
          </p:cNvPr>
          <p:cNvSpPr/>
          <p:nvPr userDrawn="1"/>
        </p:nvSpPr>
        <p:spPr>
          <a:xfrm>
            <a:off x="2408464" y="1527032"/>
            <a:ext cx="6443227" cy="469100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9C3698-D277-4520-84B3-23100FFEA1D1}"/>
              </a:ext>
            </a:extLst>
          </p:cNvPr>
          <p:cNvSpPr/>
          <p:nvPr userDrawn="1"/>
        </p:nvSpPr>
        <p:spPr>
          <a:xfrm>
            <a:off x="0" y="1771649"/>
            <a:ext cx="2408463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84B70E-2FFC-4DBE-A9AF-B27375CB56A2}"/>
              </a:ext>
            </a:extLst>
          </p:cNvPr>
          <p:cNvSpPr/>
          <p:nvPr userDrawn="1"/>
        </p:nvSpPr>
        <p:spPr>
          <a:xfrm>
            <a:off x="1" y="2310003"/>
            <a:ext cx="2397178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517F3-DCDF-405A-BB5F-74699BF74C1B}"/>
              </a:ext>
            </a:extLst>
          </p:cNvPr>
          <p:cNvSpPr/>
          <p:nvPr userDrawn="1"/>
        </p:nvSpPr>
        <p:spPr>
          <a:xfrm>
            <a:off x="1" y="2848357"/>
            <a:ext cx="2408462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A9F2D-81E7-4781-B16C-823717103BA1}"/>
              </a:ext>
            </a:extLst>
          </p:cNvPr>
          <p:cNvSpPr txBox="1"/>
          <p:nvPr userDrawn="1"/>
        </p:nvSpPr>
        <p:spPr>
          <a:xfrm>
            <a:off x="77787" y="1891450"/>
            <a:ext cx="1667508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 improvement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D22B6D-ADDE-4E64-A4A9-5C45CE298299}"/>
              </a:ext>
            </a:extLst>
          </p:cNvPr>
          <p:cNvSpPr txBox="1"/>
          <p:nvPr userDrawn="1"/>
        </p:nvSpPr>
        <p:spPr>
          <a:xfrm>
            <a:off x="77787" y="2429804"/>
            <a:ext cx="1893147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improvement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EE5ED-908F-4CCC-8919-BF9C0E8B7E70}"/>
              </a:ext>
            </a:extLst>
          </p:cNvPr>
          <p:cNvSpPr txBox="1"/>
          <p:nvPr userDrawn="1"/>
        </p:nvSpPr>
        <p:spPr>
          <a:xfrm>
            <a:off x="77787" y="2968158"/>
            <a:ext cx="2223366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Phenotype improvement</a:t>
            </a:r>
          </a:p>
        </p:txBody>
      </p:sp>
    </p:spTree>
    <p:extLst>
      <p:ext uri="{BB962C8B-B14F-4D97-AF65-F5344CB8AC3E}">
        <p14:creationId xmlns:p14="http://schemas.microsoft.com/office/powerpoint/2010/main" val="56947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ection 1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177203"/>
            <a:ext cx="8570705" cy="78966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3" descr="C:\Users\Rob Wishnowsky\Desktop\DNA grey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583" y="926206"/>
            <a:ext cx="231156" cy="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93688" y="967348"/>
            <a:ext cx="8563174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" y="6761747"/>
            <a:ext cx="9144000" cy="96253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8648700" y="6603552"/>
            <a:ext cx="416324" cy="164566"/>
          </a:xfrm>
          <a:custGeom>
            <a:avLst/>
            <a:gdLst>
              <a:gd name="connsiteX0" fmla="*/ 0 w 814388"/>
              <a:gd name="connsiteY0" fmla="*/ 350054 h 359579"/>
              <a:gd name="connsiteX1" fmla="*/ 404813 w 814388"/>
              <a:gd name="connsiteY1" fmla="*/ 10 h 359579"/>
              <a:gd name="connsiteX2" fmla="*/ 814388 w 814388"/>
              <a:gd name="connsiteY2" fmla="*/ 359579 h 359579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14330 h 314330"/>
              <a:gd name="connsiteX1" fmla="*/ 400050 w 814388"/>
              <a:gd name="connsiteY1" fmla="*/ 4 h 314330"/>
              <a:gd name="connsiteX2" fmla="*/ 814388 w 814388"/>
              <a:gd name="connsiteY2" fmla="*/ 309567 h 314330"/>
              <a:gd name="connsiteX0" fmla="*/ 0 w 814388"/>
              <a:gd name="connsiteY0" fmla="*/ 314329 h 314329"/>
              <a:gd name="connsiteX1" fmla="*/ 400050 w 814388"/>
              <a:gd name="connsiteY1" fmla="*/ 3 h 314329"/>
              <a:gd name="connsiteX2" fmla="*/ 814388 w 814388"/>
              <a:gd name="connsiteY2" fmla="*/ 309566 h 314329"/>
              <a:gd name="connsiteX0" fmla="*/ 0 w 814388"/>
              <a:gd name="connsiteY0" fmla="*/ 314328 h 314328"/>
              <a:gd name="connsiteX1" fmla="*/ 400050 w 814388"/>
              <a:gd name="connsiteY1" fmla="*/ 2 h 314328"/>
              <a:gd name="connsiteX2" fmla="*/ 814388 w 814388"/>
              <a:gd name="connsiteY2" fmla="*/ 309565 h 314328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245" h="319090">
                <a:moveTo>
                  <a:pt x="0" y="314328"/>
                </a:moveTo>
                <a:cubicBezTo>
                  <a:pt x="236934" y="269481"/>
                  <a:pt x="265509" y="-792"/>
                  <a:pt x="400050" y="2"/>
                </a:cubicBezTo>
                <a:cubicBezTo>
                  <a:pt x="534591" y="796"/>
                  <a:pt x="591741" y="263923"/>
                  <a:pt x="807245" y="319090"/>
                </a:cubicBezTo>
              </a:path>
            </a:pathLst>
          </a:cu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90E4D8-EAAA-4DD7-9B64-E0A888F58D66}"/>
              </a:ext>
            </a:extLst>
          </p:cNvPr>
          <p:cNvSpPr/>
          <p:nvPr userDrawn="1"/>
        </p:nvSpPr>
        <p:spPr>
          <a:xfrm>
            <a:off x="2408464" y="1527032"/>
            <a:ext cx="6443227" cy="469100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9C3698-D277-4520-84B3-23100FFEA1D1}"/>
              </a:ext>
            </a:extLst>
          </p:cNvPr>
          <p:cNvSpPr/>
          <p:nvPr userDrawn="1"/>
        </p:nvSpPr>
        <p:spPr>
          <a:xfrm>
            <a:off x="0" y="1771649"/>
            <a:ext cx="2408463" cy="485822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84B70E-2FFC-4DBE-A9AF-B27375CB56A2}"/>
              </a:ext>
            </a:extLst>
          </p:cNvPr>
          <p:cNvSpPr/>
          <p:nvPr userDrawn="1"/>
        </p:nvSpPr>
        <p:spPr>
          <a:xfrm>
            <a:off x="1" y="2310003"/>
            <a:ext cx="2397178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517F3-DCDF-405A-BB5F-74699BF74C1B}"/>
              </a:ext>
            </a:extLst>
          </p:cNvPr>
          <p:cNvSpPr/>
          <p:nvPr userDrawn="1"/>
        </p:nvSpPr>
        <p:spPr>
          <a:xfrm>
            <a:off x="1" y="2848357"/>
            <a:ext cx="2408462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A9F2D-81E7-4781-B16C-823717103BA1}"/>
              </a:ext>
            </a:extLst>
          </p:cNvPr>
          <p:cNvSpPr txBox="1"/>
          <p:nvPr userDrawn="1"/>
        </p:nvSpPr>
        <p:spPr>
          <a:xfrm>
            <a:off x="138747" y="1891450"/>
            <a:ext cx="1781321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 improvement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D22B6D-ADDE-4E64-A4A9-5C45CE298299}"/>
              </a:ext>
            </a:extLst>
          </p:cNvPr>
          <p:cNvSpPr txBox="1"/>
          <p:nvPr userDrawn="1"/>
        </p:nvSpPr>
        <p:spPr>
          <a:xfrm>
            <a:off x="138747" y="2429804"/>
            <a:ext cx="1893147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improvement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EE5ED-908F-4CCC-8919-BF9C0E8B7E70}"/>
              </a:ext>
            </a:extLst>
          </p:cNvPr>
          <p:cNvSpPr txBox="1"/>
          <p:nvPr userDrawn="1"/>
        </p:nvSpPr>
        <p:spPr>
          <a:xfrm>
            <a:off x="138747" y="2968158"/>
            <a:ext cx="2223366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Phenotype improvement</a:t>
            </a:r>
          </a:p>
        </p:txBody>
      </p:sp>
    </p:spTree>
    <p:extLst>
      <p:ext uri="{BB962C8B-B14F-4D97-AF65-F5344CB8AC3E}">
        <p14:creationId xmlns:p14="http://schemas.microsoft.com/office/powerpoint/2010/main" val="3415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ection 1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177203"/>
            <a:ext cx="8570705" cy="78966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3" descr="C:\Users\Rob Wishnowsky\Desktop\DNA grey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583" y="926206"/>
            <a:ext cx="231156" cy="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93688" y="967348"/>
            <a:ext cx="8563174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" y="6761747"/>
            <a:ext cx="9144000" cy="96253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8648700" y="6603552"/>
            <a:ext cx="416324" cy="164566"/>
          </a:xfrm>
          <a:custGeom>
            <a:avLst/>
            <a:gdLst>
              <a:gd name="connsiteX0" fmla="*/ 0 w 814388"/>
              <a:gd name="connsiteY0" fmla="*/ 350054 h 359579"/>
              <a:gd name="connsiteX1" fmla="*/ 404813 w 814388"/>
              <a:gd name="connsiteY1" fmla="*/ 10 h 359579"/>
              <a:gd name="connsiteX2" fmla="*/ 814388 w 814388"/>
              <a:gd name="connsiteY2" fmla="*/ 359579 h 359579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14330 h 314330"/>
              <a:gd name="connsiteX1" fmla="*/ 400050 w 814388"/>
              <a:gd name="connsiteY1" fmla="*/ 4 h 314330"/>
              <a:gd name="connsiteX2" fmla="*/ 814388 w 814388"/>
              <a:gd name="connsiteY2" fmla="*/ 309567 h 314330"/>
              <a:gd name="connsiteX0" fmla="*/ 0 w 814388"/>
              <a:gd name="connsiteY0" fmla="*/ 314329 h 314329"/>
              <a:gd name="connsiteX1" fmla="*/ 400050 w 814388"/>
              <a:gd name="connsiteY1" fmla="*/ 3 h 314329"/>
              <a:gd name="connsiteX2" fmla="*/ 814388 w 814388"/>
              <a:gd name="connsiteY2" fmla="*/ 309566 h 314329"/>
              <a:gd name="connsiteX0" fmla="*/ 0 w 814388"/>
              <a:gd name="connsiteY0" fmla="*/ 314328 h 314328"/>
              <a:gd name="connsiteX1" fmla="*/ 400050 w 814388"/>
              <a:gd name="connsiteY1" fmla="*/ 2 h 314328"/>
              <a:gd name="connsiteX2" fmla="*/ 814388 w 814388"/>
              <a:gd name="connsiteY2" fmla="*/ 309565 h 314328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245" h="319090">
                <a:moveTo>
                  <a:pt x="0" y="314328"/>
                </a:moveTo>
                <a:cubicBezTo>
                  <a:pt x="236934" y="269481"/>
                  <a:pt x="265509" y="-792"/>
                  <a:pt x="400050" y="2"/>
                </a:cubicBezTo>
                <a:cubicBezTo>
                  <a:pt x="534591" y="796"/>
                  <a:pt x="591741" y="263923"/>
                  <a:pt x="807245" y="319090"/>
                </a:cubicBezTo>
              </a:path>
            </a:pathLst>
          </a:cu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90E4D8-EAAA-4DD7-9B64-E0A888F58D66}"/>
              </a:ext>
            </a:extLst>
          </p:cNvPr>
          <p:cNvSpPr/>
          <p:nvPr userDrawn="1"/>
        </p:nvSpPr>
        <p:spPr>
          <a:xfrm>
            <a:off x="2408464" y="1527032"/>
            <a:ext cx="6443227" cy="469100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9C3698-D277-4520-84B3-23100FFEA1D1}"/>
              </a:ext>
            </a:extLst>
          </p:cNvPr>
          <p:cNvSpPr/>
          <p:nvPr userDrawn="1"/>
        </p:nvSpPr>
        <p:spPr>
          <a:xfrm>
            <a:off x="0" y="1771649"/>
            <a:ext cx="2408463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84B70E-2FFC-4DBE-A9AF-B27375CB56A2}"/>
              </a:ext>
            </a:extLst>
          </p:cNvPr>
          <p:cNvSpPr/>
          <p:nvPr userDrawn="1"/>
        </p:nvSpPr>
        <p:spPr>
          <a:xfrm>
            <a:off x="1" y="2310003"/>
            <a:ext cx="2397178" cy="485822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517F3-DCDF-405A-BB5F-74699BF74C1B}"/>
              </a:ext>
            </a:extLst>
          </p:cNvPr>
          <p:cNvSpPr/>
          <p:nvPr userDrawn="1"/>
        </p:nvSpPr>
        <p:spPr>
          <a:xfrm>
            <a:off x="1" y="2848357"/>
            <a:ext cx="2408462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A9F2D-81E7-4781-B16C-823717103BA1}"/>
              </a:ext>
            </a:extLst>
          </p:cNvPr>
          <p:cNvSpPr txBox="1"/>
          <p:nvPr userDrawn="1"/>
        </p:nvSpPr>
        <p:spPr>
          <a:xfrm>
            <a:off x="138747" y="1891450"/>
            <a:ext cx="1667508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 improvement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D22B6D-ADDE-4E64-A4A9-5C45CE298299}"/>
              </a:ext>
            </a:extLst>
          </p:cNvPr>
          <p:cNvSpPr txBox="1"/>
          <p:nvPr userDrawn="1"/>
        </p:nvSpPr>
        <p:spPr>
          <a:xfrm>
            <a:off x="138747" y="2429804"/>
            <a:ext cx="2053447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improvement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EE5ED-908F-4CCC-8919-BF9C0E8B7E70}"/>
              </a:ext>
            </a:extLst>
          </p:cNvPr>
          <p:cNvSpPr txBox="1"/>
          <p:nvPr userDrawn="1"/>
        </p:nvSpPr>
        <p:spPr>
          <a:xfrm>
            <a:off x="138747" y="2968158"/>
            <a:ext cx="2223366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Phenotype improvement</a:t>
            </a:r>
          </a:p>
        </p:txBody>
      </p:sp>
    </p:spTree>
    <p:extLst>
      <p:ext uri="{BB962C8B-B14F-4D97-AF65-F5344CB8AC3E}">
        <p14:creationId xmlns:p14="http://schemas.microsoft.com/office/powerpoint/2010/main" val="320173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Section 1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177203"/>
            <a:ext cx="8570705" cy="78966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3" descr="C:\Users\Rob Wishnowsky\Desktop\DNA grey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583" y="926206"/>
            <a:ext cx="231156" cy="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93688" y="967348"/>
            <a:ext cx="8563174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" y="6761747"/>
            <a:ext cx="9144000" cy="96253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8648700" y="6603552"/>
            <a:ext cx="416324" cy="164566"/>
          </a:xfrm>
          <a:custGeom>
            <a:avLst/>
            <a:gdLst>
              <a:gd name="connsiteX0" fmla="*/ 0 w 814388"/>
              <a:gd name="connsiteY0" fmla="*/ 350054 h 359579"/>
              <a:gd name="connsiteX1" fmla="*/ 404813 w 814388"/>
              <a:gd name="connsiteY1" fmla="*/ 10 h 359579"/>
              <a:gd name="connsiteX2" fmla="*/ 814388 w 814388"/>
              <a:gd name="connsiteY2" fmla="*/ 359579 h 359579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14330 h 314330"/>
              <a:gd name="connsiteX1" fmla="*/ 400050 w 814388"/>
              <a:gd name="connsiteY1" fmla="*/ 4 h 314330"/>
              <a:gd name="connsiteX2" fmla="*/ 814388 w 814388"/>
              <a:gd name="connsiteY2" fmla="*/ 309567 h 314330"/>
              <a:gd name="connsiteX0" fmla="*/ 0 w 814388"/>
              <a:gd name="connsiteY0" fmla="*/ 314329 h 314329"/>
              <a:gd name="connsiteX1" fmla="*/ 400050 w 814388"/>
              <a:gd name="connsiteY1" fmla="*/ 3 h 314329"/>
              <a:gd name="connsiteX2" fmla="*/ 814388 w 814388"/>
              <a:gd name="connsiteY2" fmla="*/ 309566 h 314329"/>
              <a:gd name="connsiteX0" fmla="*/ 0 w 814388"/>
              <a:gd name="connsiteY0" fmla="*/ 314328 h 314328"/>
              <a:gd name="connsiteX1" fmla="*/ 400050 w 814388"/>
              <a:gd name="connsiteY1" fmla="*/ 2 h 314328"/>
              <a:gd name="connsiteX2" fmla="*/ 814388 w 814388"/>
              <a:gd name="connsiteY2" fmla="*/ 309565 h 314328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245" h="319090">
                <a:moveTo>
                  <a:pt x="0" y="314328"/>
                </a:moveTo>
                <a:cubicBezTo>
                  <a:pt x="236934" y="269481"/>
                  <a:pt x="265509" y="-792"/>
                  <a:pt x="400050" y="2"/>
                </a:cubicBezTo>
                <a:cubicBezTo>
                  <a:pt x="534591" y="796"/>
                  <a:pt x="591741" y="263923"/>
                  <a:pt x="807245" y="319090"/>
                </a:cubicBezTo>
              </a:path>
            </a:pathLst>
          </a:cu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90E4D8-EAAA-4DD7-9B64-E0A888F58D66}"/>
              </a:ext>
            </a:extLst>
          </p:cNvPr>
          <p:cNvSpPr/>
          <p:nvPr userDrawn="1"/>
        </p:nvSpPr>
        <p:spPr>
          <a:xfrm>
            <a:off x="2408464" y="1527032"/>
            <a:ext cx="6443227" cy="469100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9C3698-D277-4520-84B3-23100FFEA1D1}"/>
              </a:ext>
            </a:extLst>
          </p:cNvPr>
          <p:cNvSpPr/>
          <p:nvPr userDrawn="1"/>
        </p:nvSpPr>
        <p:spPr>
          <a:xfrm>
            <a:off x="0" y="1771649"/>
            <a:ext cx="2408463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84B70E-2FFC-4DBE-A9AF-B27375CB56A2}"/>
              </a:ext>
            </a:extLst>
          </p:cNvPr>
          <p:cNvSpPr/>
          <p:nvPr userDrawn="1"/>
        </p:nvSpPr>
        <p:spPr>
          <a:xfrm>
            <a:off x="1" y="2310003"/>
            <a:ext cx="2397178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517F3-DCDF-405A-BB5F-74699BF74C1B}"/>
              </a:ext>
            </a:extLst>
          </p:cNvPr>
          <p:cNvSpPr/>
          <p:nvPr userDrawn="1"/>
        </p:nvSpPr>
        <p:spPr>
          <a:xfrm>
            <a:off x="1" y="2848357"/>
            <a:ext cx="2408462" cy="485822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A9F2D-81E7-4781-B16C-823717103BA1}"/>
              </a:ext>
            </a:extLst>
          </p:cNvPr>
          <p:cNvSpPr txBox="1"/>
          <p:nvPr userDrawn="1"/>
        </p:nvSpPr>
        <p:spPr>
          <a:xfrm>
            <a:off x="77787" y="1891450"/>
            <a:ext cx="1667508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 improvement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D22B6D-ADDE-4E64-A4A9-5C45CE298299}"/>
              </a:ext>
            </a:extLst>
          </p:cNvPr>
          <p:cNvSpPr txBox="1"/>
          <p:nvPr userDrawn="1"/>
        </p:nvSpPr>
        <p:spPr>
          <a:xfrm>
            <a:off x="77787" y="2429804"/>
            <a:ext cx="1893147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improvement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EE5ED-908F-4CCC-8919-BF9C0E8B7E70}"/>
              </a:ext>
            </a:extLst>
          </p:cNvPr>
          <p:cNvSpPr txBox="1"/>
          <p:nvPr userDrawn="1"/>
        </p:nvSpPr>
        <p:spPr>
          <a:xfrm>
            <a:off x="26987" y="2968158"/>
            <a:ext cx="239328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i="1" dirty="0">
                <a:solidFill>
                  <a:schemeClr val="bg1"/>
                </a:solidFill>
              </a:rPr>
              <a:t>Phenotype improvement</a:t>
            </a:r>
          </a:p>
        </p:txBody>
      </p:sp>
    </p:spTree>
    <p:extLst>
      <p:ext uri="{BB962C8B-B14F-4D97-AF65-F5344CB8AC3E}">
        <p14:creationId xmlns:p14="http://schemas.microsoft.com/office/powerpoint/2010/main" val="265446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ection 1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177203"/>
            <a:ext cx="8570705" cy="78966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3" descr="C:\Users\Rob Wishnowsky\Desktop\DNA grey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583" y="926206"/>
            <a:ext cx="231156" cy="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93688" y="967348"/>
            <a:ext cx="8563174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" y="6761747"/>
            <a:ext cx="9144000" cy="96253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8648700" y="6603552"/>
            <a:ext cx="416324" cy="164566"/>
          </a:xfrm>
          <a:custGeom>
            <a:avLst/>
            <a:gdLst>
              <a:gd name="connsiteX0" fmla="*/ 0 w 814388"/>
              <a:gd name="connsiteY0" fmla="*/ 350054 h 359579"/>
              <a:gd name="connsiteX1" fmla="*/ 404813 w 814388"/>
              <a:gd name="connsiteY1" fmla="*/ 10 h 359579"/>
              <a:gd name="connsiteX2" fmla="*/ 814388 w 814388"/>
              <a:gd name="connsiteY2" fmla="*/ 359579 h 359579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64335 h 364335"/>
              <a:gd name="connsiteX1" fmla="*/ 404813 w 814388"/>
              <a:gd name="connsiteY1" fmla="*/ 3 h 364335"/>
              <a:gd name="connsiteX2" fmla="*/ 814388 w 814388"/>
              <a:gd name="connsiteY2" fmla="*/ 359572 h 364335"/>
              <a:gd name="connsiteX0" fmla="*/ 0 w 814388"/>
              <a:gd name="connsiteY0" fmla="*/ 314330 h 314330"/>
              <a:gd name="connsiteX1" fmla="*/ 400050 w 814388"/>
              <a:gd name="connsiteY1" fmla="*/ 4 h 314330"/>
              <a:gd name="connsiteX2" fmla="*/ 814388 w 814388"/>
              <a:gd name="connsiteY2" fmla="*/ 309567 h 314330"/>
              <a:gd name="connsiteX0" fmla="*/ 0 w 814388"/>
              <a:gd name="connsiteY0" fmla="*/ 314329 h 314329"/>
              <a:gd name="connsiteX1" fmla="*/ 400050 w 814388"/>
              <a:gd name="connsiteY1" fmla="*/ 3 h 314329"/>
              <a:gd name="connsiteX2" fmla="*/ 814388 w 814388"/>
              <a:gd name="connsiteY2" fmla="*/ 309566 h 314329"/>
              <a:gd name="connsiteX0" fmla="*/ 0 w 814388"/>
              <a:gd name="connsiteY0" fmla="*/ 314328 h 314328"/>
              <a:gd name="connsiteX1" fmla="*/ 400050 w 814388"/>
              <a:gd name="connsiteY1" fmla="*/ 2 h 314328"/>
              <a:gd name="connsiteX2" fmla="*/ 814388 w 814388"/>
              <a:gd name="connsiteY2" fmla="*/ 309565 h 314328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  <a:gd name="connsiteX0" fmla="*/ 0 w 807245"/>
              <a:gd name="connsiteY0" fmla="*/ 314328 h 319090"/>
              <a:gd name="connsiteX1" fmla="*/ 400050 w 807245"/>
              <a:gd name="connsiteY1" fmla="*/ 2 h 319090"/>
              <a:gd name="connsiteX2" fmla="*/ 807245 w 807245"/>
              <a:gd name="connsiteY2" fmla="*/ 319090 h 31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245" h="319090">
                <a:moveTo>
                  <a:pt x="0" y="314328"/>
                </a:moveTo>
                <a:cubicBezTo>
                  <a:pt x="236934" y="269481"/>
                  <a:pt x="265509" y="-792"/>
                  <a:pt x="400050" y="2"/>
                </a:cubicBezTo>
                <a:cubicBezTo>
                  <a:pt x="534591" y="796"/>
                  <a:pt x="591741" y="263923"/>
                  <a:pt x="807245" y="319090"/>
                </a:cubicBezTo>
              </a:path>
            </a:pathLst>
          </a:cu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36BA829-7F34-41C5-8802-A507436D1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90E4D8-EAAA-4DD7-9B64-E0A888F58D66}"/>
              </a:ext>
            </a:extLst>
          </p:cNvPr>
          <p:cNvSpPr/>
          <p:nvPr userDrawn="1"/>
        </p:nvSpPr>
        <p:spPr>
          <a:xfrm>
            <a:off x="2408464" y="1527032"/>
            <a:ext cx="6443227" cy="469100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9C3698-D277-4520-84B3-23100FFEA1D1}"/>
              </a:ext>
            </a:extLst>
          </p:cNvPr>
          <p:cNvSpPr/>
          <p:nvPr userDrawn="1"/>
        </p:nvSpPr>
        <p:spPr>
          <a:xfrm>
            <a:off x="0" y="1771649"/>
            <a:ext cx="2408463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84B70E-2FFC-4DBE-A9AF-B27375CB56A2}"/>
              </a:ext>
            </a:extLst>
          </p:cNvPr>
          <p:cNvSpPr/>
          <p:nvPr userDrawn="1"/>
        </p:nvSpPr>
        <p:spPr>
          <a:xfrm>
            <a:off x="1" y="2310003"/>
            <a:ext cx="2397178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517F3-DCDF-405A-BB5F-74699BF74C1B}"/>
              </a:ext>
            </a:extLst>
          </p:cNvPr>
          <p:cNvSpPr/>
          <p:nvPr userDrawn="1"/>
        </p:nvSpPr>
        <p:spPr>
          <a:xfrm>
            <a:off x="1" y="2848357"/>
            <a:ext cx="2408462" cy="4858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A9F2D-81E7-4781-B16C-823717103BA1}"/>
              </a:ext>
            </a:extLst>
          </p:cNvPr>
          <p:cNvSpPr txBox="1"/>
          <p:nvPr userDrawn="1"/>
        </p:nvSpPr>
        <p:spPr>
          <a:xfrm>
            <a:off x="280987" y="1891450"/>
            <a:ext cx="1958870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D22B6D-ADDE-4E64-A4A9-5C45CE298299}"/>
              </a:ext>
            </a:extLst>
          </p:cNvPr>
          <p:cNvSpPr txBox="1"/>
          <p:nvPr userDrawn="1"/>
        </p:nvSpPr>
        <p:spPr>
          <a:xfrm>
            <a:off x="280987" y="2429804"/>
            <a:ext cx="182261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EE5ED-908F-4CCC-8919-BF9C0E8B7E70}"/>
              </a:ext>
            </a:extLst>
          </p:cNvPr>
          <p:cNvSpPr txBox="1"/>
          <p:nvPr userDrawn="1"/>
        </p:nvSpPr>
        <p:spPr>
          <a:xfrm>
            <a:off x="280987" y="2968158"/>
            <a:ext cx="795089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i="0" dirty="0">
                <a:solidFill>
                  <a:schemeClr val="bg1">
                    <a:lumMod val="50000"/>
                  </a:schemeClr>
                </a:solidFill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268524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7203"/>
            <a:ext cx="8229600" cy="7896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478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3" r:id="rId2"/>
    <p:sldLayoutId id="2147483654" r:id="rId3"/>
    <p:sldLayoutId id="2147483670" r:id="rId4"/>
    <p:sldLayoutId id="2147483666" r:id="rId5"/>
    <p:sldLayoutId id="2147483672" r:id="rId6"/>
    <p:sldLayoutId id="2147483673" r:id="rId7"/>
    <p:sldLayoutId id="2147483674" r:id="rId8"/>
    <p:sldLayoutId id="2147483671" r:id="rId9"/>
    <p:sldLayoutId id="2147483667" r:id="rId10"/>
    <p:sldLayoutId id="2147483668" r:id="rId11"/>
    <p:sldLayoutId id="2147483669" r:id="rId12"/>
    <p:sldLayoutId id="2147483664" r:id="rId13"/>
    <p:sldLayoutId id="2147483655" r:id="rId14"/>
    <p:sldLayoutId id="2147483657" r:id="rId15"/>
    <p:sldLayoutId id="2147483658" r:id="rId16"/>
    <p:sldLayoutId id="2147483659" r:id="rId17"/>
    <p:sldLayoutId id="2147483660" r:id="rId18"/>
    <p:sldLayoutId id="2147483661" r:id="rId19"/>
    <p:sldLayoutId id="2147483662" r:id="rId2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2DE9D-D09B-400F-A4AB-2B01FD6CE9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Advancing treatments for the Myotonic Dystrophies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8746-D4BB-4344-AAC0-71260AABBA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Myotonic </a:t>
            </a:r>
            <a:r>
              <a:rPr lang="en-US" dirty="0"/>
              <a:t>Conference Philadelphia September 2019</a:t>
            </a:r>
          </a:p>
          <a:p>
            <a:r>
              <a:rPr lang="en-US" dirty="0"/>
              <a:t>Matt Disney, PhD. </a:t>
            </a:r>
          </a:p>
          <a:p>
            <a:r>
              <a:rPr lang="en-US" dirty="0"/>
              <a:t>Professor Scripps Research</a:t>
            </a:r>
          </a:p>
          <a:p>
            <a:r>
              <a:rPr lang="en-US" dirty="0"/>
              <a:t>Founder, Expansion Therapeutics</a:t>
            </a:r>
          </a:p>
        </p:txBody>
      </p:sp>
    </p:spTree>
    <p:extLst>
      <p:ext uri="{BB962C8B-B14F-4D97-AF65-F5344CB8AC3E}">
        <p14:creationId xmlns:p14="http://schemas.microsoft.com/office/powerpoint/2010/main" val="399676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2DD75B-78EA-1448-B16F-F9C10BCC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Medicines must be safe and effective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E9E457-79B8-B44B-B945-45722E17B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A829-7F34-41C5-8802-A507436D1AEE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976B14C-4569-7F4B-A020-6B6488233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2914236"/>
              </p:ext>
            </p:extLst>
          </p:nvPr>
        </p:nvGraphicFramePr>
        <p:xfrm>
          <a:off x="1853045" y="451952"/>
          <a:ext cx="5174479" cy="6812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43353B1-778B-6E44-84D2-BC5E502E7465}"/>
              </a:ext>
            </a:extLst>
          </p:cNvPr>
          <p:cNvSpPr txBox="1"/>
          <p:nvPr/>
        </p:nvSpPr>
        <p:spPr>
          <a:xfrm>
            <a:off x="70338" y="267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767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3247980" y="2005264"/>
            <a:ext cx="2659998" cy="2154543"/>
            <a:chOff x="296778" y="2005262"/>
            <a:chExt cx="2675022" cy="2154543"/>
          </a:xfrm>
        </p:grpSpPr>
        <p:sp>
          <p:nvSpPr>
            <p:cNvPr id="18" name="Rectangle 17"/>
            <p:cNvSpPr/>
            <p:nvPr/>
          </p:nvSpPr>
          <p:spPr>
            <a:xfrm>
              <a:off x="296778" y="2005262"/>
              <a:ext cx="2675022" cy="4309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6778" y="2436170"/>
              <a:ext cx="2675022" cy="4309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6778" y="2867079"/>
              <a:ext cx="2675022" cy="43090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6778" y="3297989"/>
              <a:ext cx="2675022" cy="4309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6778" y="3728897"/>
              <a:ext cx="2675022" cy="43090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8274" y="2082217"/>
              <a:ext cx="872034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InfoRNA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67448" y="3374944"/>
              <a:ext cx="1333698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ChemCleave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27741" y="2513126"/>
              <a:ext cx="1013099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ChemClip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76450" y="3805852"/>
              <a:ext cx="1115691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ChemClick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5916" y="2944035"/>
              <a:ext cx="1256755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C-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ChemClip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A829-7F34-41C5-8802-A507436D1AE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28193" y="4370811"/>
            <a:ext cx="2550693" cy="19697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233363" indent="-233363">
              <a:spcBef>
                <a:spcPts val="12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Proprietary platform and enabling tools</a:t>
            </a:r>
          </a:p>
          <a:p>
            <a:r>
              <a:rPr lang="en-US" dirty="0"/>
              <a:t>Classical small molecule approach</a:t>
            </a:r>
          </a:p>
          <a:p>
            <a:r>
              <a:rPr lang="en-US" dirty="0"/>
              <a:t>Can cleave RNAs with small molecules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6032" y="3292124"/>
            <a:ext cx="2550693" cy="30777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233363" indent="-233363">
              <a:spcBef>
                <a:spcPts val="12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Leveraging 20 yrs. of experience on targeting RNA with small molecules</a:t>
            </a:r>
          </a:p>
          <a:p>
            <a:r>
              <a:rPr lang="en-US" dirty="0"/>
              <a:t>Broad expertise in chemistry </a:t>
            </a:r>
            <a:r>
              <a:rPr lang="en-US" dirty="0">
                <a:sym typeface="Wingdings" pitchFamily="2" charset="2"/>
              </a:rPr>
              <a:t> biology  medicine of </a:t>
            </a:r>
            <a:r>
              <a:rPr lang="en-US" dirty="0"/>
              <a:t>DM</a:t>
            </a:r>
          </a:p>
          <a:p>
            <a:r>
              <a:rPr lang="en-US" dirty="0"/>
              <a:t>Advancing therapeutics for both DM1 and DM2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247983" y="1612495"/>
            <a:ext cx="2659996" cy="4708094"/>
            <a:chOff x="3247983" y="1612495"/>
            <a:chExt cx="2675022" cy="4708094"/>
          </a:xfrm>
        </p:grpSpPr>
        <p:sp>
          <p:nvSpPr>
            <p:cNvPr id="8" name="TextBox 7"/>
            <p:cNvSpPr txBox="1"/>
            <p:nvPr/>
          </p:nvSpPr>
          <p:spPr>
            <a:xfrm>
              <a:off x="3247983" y="1612495"/>
              <a:ext cx="1265283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PLATFORM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47983" y="2005263"/>
              <a:ext cx="2675022" cy="4315326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199188" y="1612495"/>
            <a:ext cx="2675022" cy="4708094"/>
            <a:chOff x="6199188" y="1612495"/>
            <a:chExt cx="2675022" cy="4708094"/>
          </a:xfrm>
        </p:grpSpPr>
        <p:sp>
          <p:nvSpPr>
            <p:cNvPr id="10" name="TextBox 9"/>
            <p:cNvSpPr txBox="1"/>
            <p:nvPr/>
          </p:nvSpPr>
          <p:spPr>
            <a:xfrm>
              <a:off x="6199188" y="1612495"/>
              <a:ext cx="129522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EXPERTISE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99188" y="2005263"/>
              <a:ext cx="2675022" cy="4315326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A68610CD-0638-4E21-BDF3-AD2427F21F26}"/>
              </a:ext>
            </a:extLst>
          </p:cNvPr>
          <p:cNvSpPr/>
          <p:nvPr/>
        </p:nvSpPr>
        <p:spPr>
          <a:xfrm>
            <a:off x="296778" y="2005263"/>
            <a:ext cx="2675022" cy="21533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B665CB-33A1-4A3B-945E-B2E731453F84}"/>
              </a:ext>
            </a:extLst>
          </p:cNvPr>
          <p:cNvSpPr txBox="1"/>
          <p:nvPr/>
        </p:nvSpPr>
        <p:spPr>
          <a:xfrm>
            <a:off x="381836" y="4370811"/>
            <a:ext cx="2461118" cy="15388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33363" indent="-2333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Developing small molecules targeting repeat expansions </a:t>
            </a:r>
          </a:p>
          <a:p>
            <a:pPr marL="233363" indent="-2333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on both DM1 and DM2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546BDC-233A-45F1-8DFB-7979A293FEFB}"/>
              </a:ext>
            </a:extLst>
          </p:cNvPr>
          <p:cNvGrpSpPr/>
          <p:nvPr/>
        </p:nvGrpSpPr>
        <p:grpSpPr>
          <a:xfrm>
            <a:off x="296778" y="1612495"/>
            <a:ext cx="2675022" cy="4708094"/>
            <a:chOff x="296778" y="1612495"/>
            <a:chExt cx="2675022" cy="470809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AAA453C-7414-4E32-A14B-723FF295DDC3}"/>
                </a:ext>
              </a:extLst>
            </p:cNvPr>
            <p:cNvSpPr txBox="1"/>
            <p:nvPr/>
          </p:nvSpPr>
          <p:spPr>
            <a:xfrm>
              <a:off x="296778" y="1612495"/>
              <a:ext cx="606961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319A0E2-EDC8-45BD-96BA-E9A9BA2A972C}"/>
                </a:ext>
              </a:extLst>
            </p:cNvPr>
            <p:cNvSpPr/>
            <p:nvPr/>
          </p:nvSpPr>
          <p:spPr>
            <a:xfrm>
              <a:off x="296778" y="2005263"/>
              <a:ext cx="2675022" cy="4315326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962714-2DBB-324D-96E9-7A5C051987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" t="22909" r="6670" b="24233"/>
          <a:stretch/>
        </p:blipFill>
        <p:spPr>
          <a:xfrm>
            <a:off x="6189098" y="1975243"/>
            <a:ext cx="2685111" cy="116172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353BE1-257A-4BC4-A405-60C132655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9" y="2134395"/>
            <a:ext cx="2458237" cy="189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6421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0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714227" y="1822590"/>
            <a:ext cx="2760243" cy="3397605"/>
            <a:chOff x="4114800" y="1822590"/>
            <a:chExt cx="2760243" cy="3397605"/>
          </a:xfrm>
        </p:grpSpPr>
        <p:grpSp>
          <p:nvGrpSpPr>
            <p:cNvPr id="94" name="Group 93"/>
            <p:cNvGrpSpPr/>
            <p:nvPr/>
          </p:nvGrpSpPr>
          <p:grpSpPr>
            <a:xfrm flipH="1">
              <a:off x="5766099" y="1822590"/>
              <a:ext cx="1108944" cy="3397605"/>
              <a:chOff x="4114800" y="1822590"/>
              <a:chExt cx="1108944" cy="3397605"/>
            </a:xfrm>
          </p:grpSpPr>
          <p:sp>
            <p:nvSpPr>
              <p:cNvPr id="95" name="Trapezoid 11"/>
              <p:cNvSpPr/>
              <p:nvPr/>
            </p:nvSpPr>
            <p:spPr>
              <a:xfrm rot="5400000">
                <a:off x="4180322" y="1757068"/>
                <a:ext cx="977900" cy="1108944"/>
              </a:xfrm>
              <a:custGeom>
                <a:avLst/>
                <a:gdLst/>
                <a:ahLst/>
                <a:cxnLst/>
                <a:rect l="l" t="t" r="r" b="b"/>
                <a:pathLst>
                  <a:path w="977900" h="1108944">
                    <a:moveTo>
                      <a:pt x="0" y="619994"/>
                    </a:moveTo>
                    <a:cubicBezTo>
                      <a:pt x="0" y="494049"/>
                      <a:pt x="47618" y="379226"/>
                      <a:pt x="127142" y="293729"/>
                    </a:cubicBezTo>
                    <a:lnTo>
                      <a:pt x="302002" y="0"/>
                    </a:lnTo>
                    <a:lnTo>
                      <a:pt x="675898" y="0"/>
                    </a:lnTo>
                    <a:lnTo>
                      <a:pt x="850758" y="293729"/>
                    </a:lnTo>
                    <a:cubicBezTo>
                      <a:pt x="930282" y="379226"/>
                      <a:pt x="977900" y="494049"/>
                      <a:pt x="977900" y="619994"/>
                    </a:cubicBezTo>
                    <a:cubicBezTo>
                      <a:pt x="977900" y="890034"/>
                      <a:pt x="758990" y="1108944"/>
                      <a:pt x="488950" y="1108944"/>
                    </a:cubicBezTo>
                    <a:cubicBezTo>
                      <a:pt x="218910" y="1108944"/>
                      <a:pt x="0" y="890034"/>
                      <a:pt x="0" y="619994"/>
                    </a:cubicBezTo>
                    <a:close/>
                  </a:path>
                </a:pathLst>
              </a:custGeom>
              <a:solidFill>
                <a:srgbClr val="EFF9FF"/>
              </a:solidFill>
              <a:ln w="3175">
                <a:solidFill>
                  <a:srgbClr val="0063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6" name="Trapezoid 11"/>
              <p:cNvSpPr/>
              <p:nvPr/>
            </p:nvSpPr>
            <p:spPr>
              <a:xfrm rot="5400000">
                <a:off x="4180322" y="2966920"/>
                <a:ext cx="977900" cy="1108944"/>
              </a:xfrm>
              <a:custGeom>
                <a:avLst/>
                <a:gdLst/>
                <a:ahLst/>
                <a:cxnLst/>
                <a:rect l="l" t="t" r="r" b="b"/>
                <a:pathLst>
                  <a:path w="977900" h="1108944">
                    <a:moveTo>
                      <a:pt x="0" y="619994"/>
                    </a:moveTo>
                    <a:cubicBezTo>
                      <a:pt x="0" y="494049"/>
                      <a:pt x="47618" y="379226"/>
                      <a:pt x="127142" y="293729"/>
                    </a:cubicBezTo>
                    <a:lnTo>
                      <a:pt x="302002" y="0"/>
                    </a:lnTo>
                    <a:lnTo>
                      <a:pt x="675898" y="0"/>
                    </a:lnTo>
                    <a:lnTo>
                      <a:pt x="850758" y="293729"/>
                    </a:lnTo>
                    <a:cubicBezTo>
                      <a:pt x="930282" y="379226"/>
                      <a:pt x="977900" y="494049"/>
                      <a:pt x="977900" y="619994"/>
                    </a:cubicBezTo>
                    <a:cubicBezTo>
                      <a:pt x="977900" y="890034"/>
                      <a:pt x="758990" y="1108944"/>
                      <a:pt x="488950" y="1108944"/>
                    </a:cubicBezTo>
                    <a:cubicBezTo>
                      <a:pt x="218910" y="1108944"/>
                      <a:pt x="0" y="890034"/>
                      <a:pt x="0" y="619994"/>
                    </a:cubicBezTo>
                    <a:close/>
                  </a:path>
                </a:pathLst>
              </a:custGeom>
              <a:solidFill>
                <a:srgbClr val="EFF9FF"/>
              </a:solidFill>
              <a:ln w="3175">
                <a:solidFill>
                  <a:srgbClr val="0063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7" name="Trapezoid 11"/>
              <p:cNvSpPr/>
              <p:nvPr/>
            </p:nvSpPr>
            <p:spPr>
              <a:xfrm rot="5400000">
                <a:off x="4180322" y="4176773"/>
                <a:ext cx="977900" cy="1108944"/>
              </a:xfrm>
              <a:custGeom>
                <a:avLst/>
                <a:gdLst/>
                <a:ahLst/>
                <a:cxnLst/>
                <a:rect l="l" t="t" r="r" b="b"/>
                <a:pathLst>
                  <a:path w="977900" h="1108944">
                    <a:moveTo>
                      <a:pt x="0" y="619994"/>
                    </a:moveTo>
                    <a:cubicBezTo>
                      <a:pt x="0" y="494049"/>
                      <a:pt x="47618" y="379226"/>
                      <a:pt x="127142" y="293729"/>
                    </a:cubicBezTo>
                    <a:lnTo>
                      <a:pt x="302002" y="0"/>
                    </a:lnTo>
                    <a:lnTo>
                      <a:pt x="675898" y="0"/>
                    </a:lnTo>
                    <a:lnTo>
                      <a:pt x="850758" y="293729"/>
                    </a:lnTo>
                    <a:cubicBezTo>
                      <a:pt x="930282" y="379226"/>
                      <a:pt x="977900" y="494049"/>
                      <a:pt x="977900" y="619994"/>
                    </a:cubicBezTo>
                    <a:cubicBezTo>
                      <a:pt x="977900" y="890034"/>
                      <a:pt x="758990" y="1108944"/>
                      <a:pt x="488950" y="1108944"/>
                    </a:cubicBezTo>
                    <a:cubicBezTo>
                      <a:pt x="218910" y="1108944"/>
                      <a:pt x="0" y="890034"/>
                      <a:pt x="0" y="619994"/>
                    </a:cubicBezTo>
                    <a:close/>
                  </a:path>
                </a:pathLst>
              </a:custGeom>
              <a:solidFill>
                <a:srgbClr val="EFF9FF"/>
              </a:solidFill>
              <a:ln w="3175">
                <a:solidFill>
                  <a:srgbClr val="0063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114800" y="1822590"/>
              <a:ext cx="1108944" cy="3397605"/>
              <a:chOff x="4114800" y="1822590"/>
              <a:chExt cx="1108944" cy="3397605"/>
            </a:xfrm>
          </p:grpSpPr>
          <p:sp>
            <p:nvSpPr>
              <p:cNvPr id="91" name="Trapezoid 11"/>
              <p:cNvSpPr/>
              <p:nvPr/>
            </p:nvSpPr>
            <p:spPr>
              <a:xfrm rot="5400000">
                <a:off x="4180322" y="1757068"/>
                <a:ext cx="977900" cy="1108944"/>
              </a:xfrm>
              <a:custGeom>
                <a:avLst/>
                <a:gdLst/>
                <a:ahLst/>
                <a:cxnLst/>
                <a:rect l="l" t="t" r="r" b="b"/>
                <a:pathLst>
                  <a:path w="977900" h="1108944">
                    <a:moveTo>
                      <a:pt x="0" y="619994"/>
                    </a:moveTo>
                    <a:cubicBezTo>
                      <a:pt x="0" y="494049"/>
                      <a:pt x="47618" y="379226"/>
                      <a:pt x="127142" y="293729"/>
                    </a:cubicBezTo>
                    <a:lnTo>
                      <a:pt x="302002" y="0"/>
                    </a:lnTo>
                    <a:lnTo>
                      <a:pt x="675898" y="0"/>
                    </a:lnTo>
                    <a:lnTo>
                      <a:pt x="850758" y="293729"/>
                    </a:lnTo>
                    <a:cubicBezTo>
                      <a:pt x="930282" y="379226"/>
                      <a:pt x="977900" y="494049"/>
                      <a:pt x="977900" y="619994"/>
                    </a:cubicBezTo>
                    <a:cubicBezTo>
                      <a:pt x="977900" y="890034"/>
                      <a:pt x="758990" y="1108944"/>
                      <a:pt x="488950" y="1108944"/>
                    </a:cubicBezTo>
                    <a:cubicBezTo>
                      <a:pt x="218910" y="1108944"/>
                      <a:pt x="0" y="890034"/>
                      <a:pt x="0" y="619994"/>
                    </a:cubicBezTo>
                    <a:close/>
                  </a:path>
                </a:pathLst>
              </a:custGeom>
              <a:solidFill>
                <a:srgbClr val="EFF9FF"/>
              </a:solidFill>
              <a:ln w="3175">
                <a:solidFill>
                  <a:srgbClr val="0063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Trapezoid 11"/>
              <p:cNvSpPr/>
              <p:nvPr/>
            </p:nvSpPr>
            <p:spPr>
              <a:xfrm rot="5400000">
                <a:off x="4180322" y="2966920"/>
                <a:ext cx="977900" cy="1108944"/>
              </a:xfrm>
              <a:custGeom>
                <a:avLst/>
                <a:gdLst/>
                <a:ahLst/>
                <a:cxnLst/>
                <a:rect l="l" t="t" r="r" b="b"/>
                <a:pathLst>
                  <a:path w="977900" h="1108944">
                    <a:moveTo>
                      <a:pt x="0" y="619994"/>
                    </a:moveTo>
                    <a:cubicBezTo>
                      <a:pt x="0" y="494049"/>
                      <a:pt x="47618" y="379226"/>
                      <a:pt x="127142" y="293729"/>
                    </a:cubicBezTo>
                    <a:lnTo>
                      <a:pt x="302002" y="0"/>
                    </a:lnTo>
                    <a:lnTo>
                      <a:pt x="675898" y="0"/>
                    </a:lnTo>
                    <a:lnTo>
                      <a:pt x="850758" y="293729"/>
                    </a:lnTo>
                    <a:cubicBezTo>
                      <a:pt x="930282" y="379226"/>
                      <a:pt x="977900" y="494049"/>
                      <a:pt x="977900" y="619994"/>
                    </a:cubicBezTo>
                    <a:cubicBezTo>
                      <a:pt x="977900" y="890034"/>
                      <a:pt x="758990" y="1108944"/>
                      <a:pt x="488950" y="1108944"/>
                    </a:cubicBezTo>
                    <a:cubicBezTo>
                      <a:pt x="218910" y="1108944"/>
                      <a:pt x="0" y="890034"/>
                      <a:pt x="0" y="619994"/>
                    </a:cubicBezTo>
                    <a:close/>
                  </a:path>
                </a:pathLst>
              </a:custGeom>
              <a:solidFill>
                <a:srgbClr val="EFF9FF"/>
              </a:solidFill>
              <a:ln w="3175">
                <a:solidFill>
                  <a:srgbClr val="0063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0" name="Trapezoid 11"/>
              <p:cNvSpPr/>
              <p:nvPr/>
            </p:nvSpPr>
            <p:spPr>
              <a:xfrm rot="5400000">
                <a:off x="4180322" y="4176773"/>
                <a:ext cx="977900" cy="1108944"/>
              </a:xfrm>
              <a:custGeom>
                <a:avLst/>
                <a:gdLst/>
                <a:ahLst/>
                <a:cxnLst/>
                <a:rect l="l" t="t" r="r" b="b"/>
                <a:pathLst>
                  <a:path w="977900" h="1108944">
                    <a:moveTo>
                      <a:pt x="0" y="619994"/>
                    </a:moveTo>
                    <a:cubicBezTo>
                      <a:pt x="0" y="494049"/>
                      <a:pt x="47618" y="379226"/>
                      <a:pt x="127142" y="293729"/>
                    </a:cubicBezTo>
                    <a:lnTo>
                      <a:pt x="302002" y="0"/>
                    </a:lnTo>
                    <a:lnTo>
                      <a:pt x="675898" y="0"/>
                    </a:lnTo>
                    <a:lnTo>
                      <a:pt x="850758" y="293729"/>
                    </a:lnTo>
                    <a:cubicBezTo>
                      <a:pt x="930282" y="379226"/>
                      <a:pt x="977900" y="494049"/>
                      <a:pt x="977900" y="619994"/>
                    </a:cubicBezTo>
                    <a:cubicBezTo>
                      <a:pt x="977900" y="890034"/>
                      <a:pt x="758990" y="1108944"/>
                      <a:pt x="488950" y="1108944"/>
                    </a:cubicBezTo>
                    <a:cubicBezTo>
                      <a:pt x="218910" y="1108944"/>
                      <a:pt x="0" y="890034"/>
                      <a:pt x="0" y="619994"/>
                    </a:cubicBezTo>
                    <a:close/>
                  </a:path>
                </a:pathLst>
              </a:custGeom>
              <a:solidFill>
                <a:srgbClr val="EFF9FF"/>
              </a:solidFill>
              <a:ln w="3175">
                <a:solidFill>
                  <a:srgbClr val="0063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51" name="TextBox 150"/>
          <p:cNvSpPr txBox="1"/>
          <p:nvPr/>
        </p:nvSpPr>
        <p:spPr>
          <a:xfrm>
            <a:off x="5129238" y="2203817"/>
            <a:ext cx="278923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5129238" y="3413670"/>
            <a:ext cx="278923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3364" y="5517057"/>
            <a:ext cx="1666875" cy="41910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</a:t>
            </a:r>
            <a:r>
              <a:rPr lang="en-US" dirty="0" err="1"/>
              <a:t>muscleblind</a:t>
            </a:r>
            <a:r>
              <a:rPr lang="en-US" dirty="0"/>
              <a:t> causes system-wide defects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A829-7F34-41C5-8802-A507436D1AE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0184" y="5588108"/>
            <a:ext cx="1513235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NON-CODING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1625" y="5588108"/>
            <a:ext cx="179536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280240" y="5517057"/>
            <a:ext cx="3038106" cy="41910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59457" y="5588108"/>
            <a:ext cx="679673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DMPK</a:t>
            </a:r>
          </a:p>
        </p:txBody>
      </p:sp>
      <p:cxnSp>
        <p:nvCxnSpPr>
          <p:cNvPr id="32" name="Straight Connector 31"/>
          <p:cNvCxnSpPr>
            <a:stCxn id="30" idx="1"/>
            <a:endCxn id="40" idx="3"/>
          </p:cNvCxnSpPr>
          <p:nvPr/>
        </p:nvCxnSpPr>
        <p:spPr>
          <a:xfrm flipH="1">
            <a:off x="481161" y="5726607"/>
            <a:ext cx="132203" cy="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9376611" y="24063"/>
            <a:ext cx="192505" cy="192505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122068" y="-10490"/>
            <a:ext cx="809837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0, 99, 158</a:t>
            </a:r>
          </a:p>
        </p:txBody>
      </p:sp>
      <p:sp>
        <p:nvSpPr>
          <p:cNvPr id="85" name="Rectangle 84"/>
          <p:cNvSpPr/>
          <p:nvPr/>
        </p:nvSpPr>
        <p:spPr>
          <a:xfrm>
            <a:off x="9376611" y="285673"/>
            <a:ext cx="192505" cy="19250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0122068" y="251120"/>
            <a:ext cx="888385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255, 102, 0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9611561" y="24063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9611561" y="285673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9865561" y="24063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9865561" y="285673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0122068" y="509644"/>
            <a:ext cx="104547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166, 166, 166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9611561" y="544197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9865561" y="544197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9472863" y="962526"/>
            <a:ext cx="42325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0058066" y="962526"/>
            <a:ext cx="42325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10644807" y="962526"/>
            <a:ext cx="42325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1166043" y="962526"/>
            <a:ext cx="42325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5318346" y="5517057"/>
            <a:ext cx="361950" cy="41910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6495402" y="5517057"/>
            <a:ext cx="2408153" cy="419100"/>
            <a:chOff x="5895975" y="5517057"/>
            <a:chExt cx="2408153" cy="419100"/>
          </a:xfrm>
        </p:grpSpPr>
        <p:sp>
          <p:nvSpPr>
            <p:cNvPr id="102" name="Rectangle 101"/>
            <p:cNvSpPr/>
            <p:nvPr/>
          </p:nvSpPr>
          <p:spPr>
            <a:xfrm>
              <a:off x="5895975" y="5517057"/>
              <a:ext cx="2000249" cy="4191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139481" y="5588108"/>
              <a:ext cx="1513235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NON-CODING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124592" y="5588108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</a:p>
          </p:txBody>
        </p:sp>
        <p:cxnSp>
          <p:nvCxnSpPr>
            <p:cNvPr id="105" name="Straight Connector 104"/>
            <p:cNvCxnSpPr>
              <a:stCxn id="104" idx="1"/>
              <a:endCxn id="102" idx="3"/>
            </p:cNvCxnSpPr>
            <p:nvPr/>
          </p:nvCxnSpPr>
          <p:spPr>
            <a:xfrm flipH="1" flipV="1">
              <a:off x="7896224" y="5726607"/>
              <a:ext cx="228368" cy="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Rectangle 134"/>
          <p:cNvSpPr/>
          <p:nvPr/>
        </p:nvSpPr>
        <p:spPr>
          <a:xfrm>
            <a:off x="9472863" y="4438491"/>
            <a:ext cx="1790232" cy="34343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6" name="Isosceles Triangle 135"/>
          <p:cNvSpPr/>
          <p:nvPr/>
        </p:nvSpPr>
        <p:spPr>
          <a:xfrm rot="16200000">
            <a:off x="9338593" y="4544518"/>
            <a:ext cx="152400" cy="131380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3B3918-2E32-48C8-8BCB-54BDE58C64C9}"/>
              </a:ext>
            </a:extLst>
          </p:cNvPr>
          <p:cNvGrpSpPr/>
          <p:nvPr/>
        </p:nvGrpSpPr>
        <p:grpSpPr>
          <a:xfrm>
            <a:off x="267217" y="1569506"/>
            <a:ext cx="3995635" cy="2523352"/>
            <a:chOff x="267217" y="1569506"/>
            <a:chExt cx="3995635" cy="2523352"/>
          </a:xfrm>
        </p:grpSpPr>
        <p:sp>
          <p:nvSpPr>
            <p:cNvPr id="4" name="TextBox 3"/>
            <p:cNvSpPr txBox="1"/>
            <p:nvPr/>
          </p:nvSpPr>
          <p:spPr>
            <a:xfrm>
              <a:off x="267217" y="1649742"/>
              <a:ext cx="2524975" cy="243143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Myotonia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1200"/>
                </a:spcBef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Muscle strength</a:t>
              </a:r>
            </a:p>
            <a:p>
              <a:pPr>
                <a:spcBef>
                  <a:spcPts val="1200"/>
                </a:spcBef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Insulin Resistance</a:t>
              </a:r>
            </a:p>
            <a:p>
              <a:pPr>
                <a:spcBef>
                  <a:spcPts val="1200"/>
                </a:spcBef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Heart Defects</a:t>
              </a:r>
            </a:p>
            <a:p>
              <a:pPr>
                <a:spcBef>
                  <a:spcPts val="1200"/>
                </a:spcBef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Sleep defects</a:t>
              </a:r>
            </a:p>
            <a:p>
              <a:pPr>
                <a:spcBef>
                  <a:spcPts val="1200"/>
                </a:spcBef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Learning/Memory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48860" y="1569506"/>
              <a:ext cx="1913992" cy="343435"/>
              <a:chOff x="2528468" y="1822590"/>
              <a:chExt cx="1913992" cy="343435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2528468" y="1822590"/>
                <a:ext cx="1913992" cy="343435"/>
              </a:xfrm>
              <a:custGeom>
                <a:avLst/>
                <a:gdLst/>
                <a:ahLst/>
                <a:cxnLst/>
                <a:rect l="l" t="t" r="r" b="b"/>
                <a:pathLst>
                  <a:path w="1913992" h="343435">
                    <a:moveTo>
                      <a:pt x="123760" y="0"/>
                    </a:moveTo>
                    <a:lnTo>
                      <a:pt x="1913992" y="0"/>
                    </a:lnTo>
                    <a:lnTo>
                      <a:pt x="1913992" y="343435"/>
                    </a:lnTo>
                    <a:lnTo>
                      <a:pt x="123760" y="343435"/>
                    </a:lnTo>
                    <a:lnTo>
                      <a:pt x="123760" y="247675"/>
                    </a:lnTo>
                    <a:lnTo>
                      <a:pt x="0" y="175895"/>
                    </a:lnTo>
                    <a:lnTo>
                      <a:pt x="123760" y="10411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750094" y="1873270"/>
                <a:ext cx="153567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600" i="1" dirty="0"/>
                  <a:t>Chloride channel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348860" y="2005490"/>
              <a:ext cx="1913992" cy="343435"/>
              <a:chOff x="2528468" y="2258574"/>
              <a:chExt cx="1913992" cy="343435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2528468" y="2258574"/>
                <a:ext cx="1913992" cy="343435"/>
              </a:xfrm>
              <a:custGeom>
                <a:avLst/>
                <a:gdLst/>
                <a:ahLst/>
                <a:cxnLst/>
                <a:rect l="l" t="t" r="r" b="b"/>
                <a:pathLst>
                  <a:path w="1913992" h="343435">
                    <a:moveTo>
                      <a:pt x="123760" y="0"/>
                    </a:moveTo>
                    <a:lnTo>
                      <a:pt x="1913992" y="0"/>
                    </a:lnTo>
                    <a:lnTo>
                      <a:pt x="1913992" y="343435"/>
                    </a:lnTo>
                    <a:lnTo>
                      <a:pt x="123760" y="343435"/>
                    </a:lnTo>
                    <a:lnTo>
                      <a:pt x="123760" y="246979"/>
                    </a:lnTo>
                    <a:lnTo>
                      <a:pt x="0" y="175198"/>
                    </a:lnTo>
                    <a:lnTo>
                      <a:pt x="123760" y="10341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2750094" y="2308978"/>
                <a:ext cx="134331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600" i="1" dirty="0"/>
                  <a:t>Bin1, Cacna1a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348860" y="2441473"/>
              <a:ext cx="1913992" cy="343435"/>
              <a:chOff x="2528468" y="2694557"/>
              <a:chExt cx="1913992" cy="343435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2528468" y="2694557"/>
                <a:ext cx="1913992" cy="343435"/>
              </a:xfrm>
              <a:custGeom>
                <a:avLst/>
                <a:gdLst/>
                <a:ahLst/>
                <a:cxnLst/>
                <a:rect l="l" t="t" r="r" b="b"/>
                <a:pathLst>
                  <a:path w="1913992" h="343435">
                    <a:moveTo>
                      <a:pt x="123760" y="0"/>
                    </a:moveTo>
                    <a:lnTo>
                      <a:pt x="1913992" y="0"/>
                    </a:lnTo>
                    <a:lnTo>
                      <a:pt x="1913992" y="343435"/>
                    </a:lnTo>
                    <a:lnTo>
                      <a:pt x="123760" y="343435"/>
                    </a:lnTo>
                    <a:lnTo>
                      <a:pt x="123760" y="246283"/>
                    </a:lnTo>
                    <a:lnTo>
                      <a:pt x="0" y="174502"/>
                    </a:lnTo>
                    <a:lnTo>
                      <a:pt x="123760" y="10272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2750094" y="2744686"/>
                <a:ext cx="140262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600" i="1" dirty="0"/>
                  <a:t>Insulin receptor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348860" y="2877456"/>
              <a:ext cx="1913992" cy="343435"/>
              <a:chOff x="2528468" y="3130540"/>
              <a:chExt cx="1913992" cy="343435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2528468" y="3130540"/>
                <a:ext cx="1913992" cy="343435"/>
              </a:xfrm>
              <a:custGeom>
                <a:avLst/>
                <a:gdLst/>
                <a:ahLst/>
                <a:cxnLst/>
                <a:rect l="l" t="t" r="r" b="b"/>
                <a:pathLst>
                  <a:path w="1913992" h="343435">
                    <a:moveTo>
                      <a:pt x="123760" y="0"/>
                    </a:moveTo>
                    <a:lnTo>
                      <a:pt x="1913992" y="0"/>
                    </a:lnTo>
                    <a:lnTo>
                      <a:pt x="1913992" y="343435"/>
                    </a:lnTo>
                    <a:lnTo>
                      <a:pt x="123760" y="343435"/>
                    </a:lnTo>
                    <a:lnTo>
                      <a:pt x="123760" y="245587"/>
                    </a:lnTo>
                    <a:lnTo>
                      <a:pt x="0" y="173806"/>
                    </a:lnTo>
                    <a:lnTo>
                      <a:pt x="123760" y="102026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2750094" y="3180394"/>
                <a:ext cx="97539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600" i="1" dirty="0"/>
                  <a:t>Troponin T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2348860" y="3313439"/>
              <a:ext cx="1913992" cy="343435"/>
              <a:chOff x="2528468" y="3566523"/>
              <a:chExt cx="1913992" cy="343435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2528468" y="3566523"/>
                <a:ext cx="1913992" cy="343435"/>
              </a:xfrm>
              <a:custGeom>
                <a:avLst/>
                <a:gdLst/>
                <a:ahLst/>
                <a:cxnLst/>
                <a:rect l="l" t="t" r="r" b="b"/>
                <a:pathLst>
                  <a:path w="1913992" h="343435">
                    <a:moveTo>
                      <a:pt x="123760" y="0"/>
                    </a:moveTo>
                    <a:lnTo>
                      <a:pt x="1913992" y="0"/>
                    </a:lnTo>
                    <a:lnTo>
                      <a:pt x="1913992" y="343435"/>
                    </a:lnTo>
                    <a:lnTo>
                      <a:pt x="123760" y="343435"/>
                    </a:lnTo>
                    <a:lnTo>
                      <a:pt x="123760" y="244891"/>
                    </a:lnTo>
                    <a:lnTo>
                      <a:pt x="0" y="173110"/>
                    </a:lnTo>
                    <a:lnTo>
                      <a:pt x="123760" y="10133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2750094" y="3616102"/>
                <a:ext cx="69410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600" i="1" dirty="0"/>
                  <a:t>Csnk1d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348860" y="3749423"/>
              <a:ext cx="1913992" cy="343435"/>
              <a:chOff x="2528468" y="4002507"/>
              <a:chExt cx="1913992" cy="343435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2528468" y="4002507"/>
                <a:ext cx="1913992" cy="343435"/>
              </a:xfrm>
              <a:custGeom>
                <a:avLst/>
                <a:gdLst/>
                <a:ahLst/>
                <a:cxnLst/>
                <a:rect l="l" t="t" r="r" b="b"/>
                <a:pathLst>
                  <a:path w="1913992" h="343435">
                    <a:moveTo>
                      <a:pt x="123760" y="0"/>
                    </a:moveTo>
                    <a:lnTo>
                      <a:pt x="1913992" y="0"/>
                    </a:lnTo>
                    <a:lnTo>
                      <a:pt x="1913992" y="343435"/>
                    </a:lnTo>
                    <a:lnTo>
                      <a:pt x="123760" y="343435"/>
                    </a:lnTo>
                    <a:lnTo>
                      <a:pt x="123760" y="244194"/>
                    </a:lnTo>
                    <a:lnTo>
                      <a:pt x="0" y="172413"/>
                    </a:lnTo>
                    <a:lnTo>
                      <a:pt x="123760" y="100633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2750094" y="4051809"/>
                <a:ext cx="33342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600" i="1" dirty="0"/>
                  <a:t>Tau</a:t>
                </a:r>
              </a:p>
            </p:txBody>
          </p:sp>
        </p:grp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3200166-6F15-446E-A1BB-83B55AD32E96}"/>
              </a:ext>
            </a:extLst>
          </p:cNvPr>
          <p:cNvSpPr/>
          <p:nvPr/>
        </p:nvSpPr>
        <p:spPr>
          <a:xfrm>
            <a:off x="4606278" y="1653680"/>
            <a:ext cx="1290350" cy="68961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EFC93D6-0E9B-4CF4-901A-4F6BEA3A2452}"/>
              </a:ext>
            </a:extLst>
          </p:cNvPr>
          <p:cNvSpPr/>
          <p:nvPr/>
        </p:nvSpPr>
        <p:spPr>
          <a:xfrm>
            <a:off x="6306300" y="1653680"/>
            <a:ext cx="1290350" cy="68961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72192" y="1699497"/>
            <a:ext cx="859210" cy="4165610"/>
            <a:chOff x="5072765" y="1699497"/>
            <a:chExt cx="859210" cy="4165610"/>
          </a:xfrm>
        </p:grpSpPr>
        <p:sp>
          <p:nvSpPr>
            <p:cNvPr id="52" name="TextBox 51"/>
            <p:cNvSpPr txBox="1"/>
            <p:nvPr/>
          </p:nvSpPr>
          <p:spPr>
            <a:xfrm>
              <a:off x="5298737" y="5588108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cxnSp>
          <p:nvCxnSpPr>
            <p:cNvPr id="53" name="Straight Connector 52"/>
            <p:cNvCxnSpPr>
              <a:stCxn id="52" idx="1"/>
            </p:cNvCxnSpPr>
            <p:nvPr/>
          </p:nvCxnSpPr>
          <p:spPr>
            <a:xfrm flipH="1" flipV="1">
              <a:off x="5080869" y="5726607"/>
              <a:ext cx="217868" cy="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527337" y="5588108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cxnSp>
          <p:nvCxnSpPr>
            <p:cNvPr id="58" name="Straight Connector 57"/>
            <p:cNvCxnSpPr>
              <a:endCxn id="57" idx="3"/>
            </p:cNvCxnSpPr>
            <p:nvPr/>
          </p:nvCxnSpPr>
          <p:spPr>
            <a:xfrm flipH="1">
              <a:off x="5706873" y="5726607"/>
              <a:ext cx="189102" cy="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134907" y="5188058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76393" y="5188058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cxnSp>
          <p:nvCxnSpPr>
            <p:cNvPr id="65" name="Straight Connector 64"/>
            <p:cNvCxnSpPr>
              <a:stCxn id="64" idx="2"/>
              <a:endCxn id="57" idx="0"/>
            </p:cNvCxnSpPr>
            <p:nvPr/>
          </p:nvCxnSpPr>
          <p:spPr>
            <a:xfrm flipH="1">
              <a:off x="5617105" y="5465057"/>
              <a:ext cx="142644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52" idx="0"/>
              <a:endCxn id="63" idx="2"/>
            </p:cNvCxnSpPr>
            <p:nvPr/>
          </p:nvCxnSpPr>
          <p:spPr>
            <a:xfrm flipH="1" flipV="1">
              <a:off x="5218263" y="5465057"/>
              <a:ext cx="163830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5298737" y="4788008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533749" y="4788008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cxnSp>
          <p:nvCxnSpPr>
            <p:cNvPr id="78" name="Straight Connector 77"/>
            <p:cNvCxnSpPr>
              <a:stCxn id="63" idx="0"/>
              <a:endCxn id="76" idx="2"/>
            </p:cNvCxnSpPr>
            <p:nvPr/>
          </p:nvCxnSpPr>
          <p:spPr>
            <a:xfrm flipV="1">
              <a:off x="5218263" y="5065007"/>
              <a:ext cx="170242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64" idx="0"/>
              <a:endCxn id="77" idx="2"/>
            </p:cNvCxnSpPr>
            <p:nvPr/>
          </p:nvCxnSpPr>
          <p:spPr>
            <a:xfrm flipH="1" flipV="1">
              <a:off x="5617105" y="5065007"/>
              <a:ext cx="142644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5502336" y="1988760"/>
              <a:ext cx="0" cy="354530"/>
            </a:xfrm>
            <a:prstGeom prst="line">
              <a:avLst/>
            </a:prstGeom>
            <a:ln w="9525">
              <a:solidFill>
                <a:srgbClr val="FF6600"/>
              </a:solidFill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5305149" y="4397483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527337" y="4397483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cxnSp>
          <p:nvCxnSpPr>
            <p:cNvPr id="148" name="Straight Connector 147"/>
            <p:cNvCxnSpPr>
              <a:stCxn id="76" idx="0"/>
              <a:endCxn id="146" idx="2"/>
            </p:cNvCxnSpPr>
            <p:nvPr/>
          </p:nvCxnSpPr>
          <p:spPr>
            <a:xfrm flipV="1">
              <a:off x="5388505" y="4674482"/>
              <a:ext cx="0" cy="113526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77" idx="0"/>
              <a:endCxn id="147" idx="2"/>
            </p:cNvCxnSpPr>
            <p:nvPr/>
          </p:nvCxnSpPr>
          <p:spPr>
            <a:xfrm flipV="1">
              <a:off x="5617105" y="4674482"/>
              <a:ext cx="0" cy="113526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134907" y="3997433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76393" y="3997433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cxnSp>
          <p:nvCxnSpPr>
            <p:cNvPr id="61" name="Straight Connector 60"/>
            <p:cNvCxnSpPr>
              <a:stCxn id="60" idx="2"/>
              <a:endCxn id="147" idx="0"/>
            </p:cNvCxnSpPr>
            <p:nvPr/>
          </p:nvCxnSpPr>
          <p:spPr>
            <a:xfrm flipH="1">
              <a:off x="5617105" y="4274432"/>
              <a:ext cx="142644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146" idx="0"/>
              <a:endCxn id="59" idx="2"/>
            </p:cNvCxnSpPr>
            <p:nvPr/>
          </p:nvCxnSpPr>
          <p:spPr>
            <a:xfrm flipH="1" flipV="1">
              <a:off x="5218263" y="4274432"/>
              <a:ext cx="170242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298737" y="3597383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533749" y="3597383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cxnSp>
          <p:nvCxnSpPr>
            <p:cNvPr id="68" name="Straight Connector 67"/>
            <p:cNvCxnSpPr>
              <a:stCxn id="59" idx="0"/>
              <a:endCxn id="66" idx="2"/>
            </p:cNvCxnSpPr>
            <p:nvPr/>
          </p:nvCxnSpPr>
          <p:spPr>
            <a:xfrm flipV="1">
              <a:off x="5218263" y="3874382"/>
              <a:ext cx="170242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60" idx="0"/>
              <a:endCxn id="67" idx="2"/>
            </p:cNvCxnSpPr>
            <p:nvPr/>
          </p:nvCxnSpPr>
          <p:spPr>
            <a:xfrm flipH="1" flipV="1">
              <a:off x="5617105" y="3874382"/>
              <a:ext cx="142644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5305149" y="3200540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527337" y="3200540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cxnSp>
          <p:nvCxnSpPr>
            <p:cNvPr id="73" name="Straight Connector 72"/>
            <p:cNvCxnSpPr>
              <a:stCxn id="66" idx="0"/>
              <a:endCxn id="71" idx="2"/>
            </p:cNvCxnSpPr>
            <p:nvPr/>
          </p:nvCxnSpPr>
          <p:spPr>
            <a:xfrm flipV="1">
              <a:off x="5388505" y="3477539"/>
              <a:ext cx="0" cy="119844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7" idx="0"/>
              <a:endCxn id="72" idx="2"/>
            </p:cNvCxnSpPr>
            <p:nvPr/>
          </p:nvCxnSpPr>
          <p:spPr>
            <a:xfrm flipV="1">
              <a:off x="5617105" y="3477539"/>
              <a:ext cx="0" cy="119844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134907" y="2800490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76393" y="2800490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cxnSp>
          <p:nvCxnSpPr>
            <p:cNvPr id="80" name="Straight Connector 79"/>
            <p:cNvCxnSpPr>
              <a:stCxn id="79" idx="2"/>
              <a:endCxn id="72" idx="0"/>
            </p:cNvCxnSpPr>
            <p:nvPr/>
          </p:nvCxnSpPr>
          <p:spPr>
            <a:xfrm flipH="1">
              <a:off x="5617105" y="3077489"/>
              <a:ext cx="142644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71" idx="0"/>
              <a:endCxn id="75" idx="2"/>
            </p:cNvCxnSpPr>
            <p:nvPr/>
          </p:nvCxnSpPr>
          <p:spPr>
            <a:xfrm flipH="1" flipV="1">
              <a:off x="5218263" y="3077489"/>
              <a:ext cx="170242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298737" y="2400440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533749" y="2400440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cxnSp>
          <p:nvCxnSpPr>
            <p:cNvPr id="88" name="Straight Connector 87"/>
            <p:cNvCxnSpPr>
              <a:stCxn id="75" idx="0"/>
              <a:endCxn id="86" idx="2"/>
            </p:cNvCxnSpPr>
            <p:nvPr/>
          </p:nvCxnSpPr>
          <p:spPr>
            <a:xfrm flipV="1">
              <a:off x="5218263" y="2677439"/>
              <a:ext cx="170242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79" idx="0"/>
              <a:endCxn id="87" idx="2"/>
            </p:cNvCxnSpPr>
            <p:nvPr/>
          </p:nvCxnSpPr>
          <p:spPr>
            <a:xfrm flipH="1" flipV="1">
              <a:off x="5617105" y="2677439"/>
              <a:ext cx="142644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5072765" y="1699497"/>
              <a:ext cx="859210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4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50- 1,000+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909B6978-20BC-41B7-AE26-1FA7485121B7}"/>
              </a:ext>
            </a:extLst>
          </p:cNvPr>
          <p:cNvSpPr txBox="1"/>
          <p:nvPr/>
        </p:nvSpPr>
        <p:spPr>
          <a:xfrm>
            <a:off x="5129238" y="4623523"/>
            <a:ext cx="278923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</a:p>
        </p:txBody>
      </p:sp>
    </p:spTree>
    <p:extLst>
      <p:ext uri="{BB962C8B-B14F-4D97-AF65-F5344CB8AC3E}">
        <p14:creationId xmlns:p14="http://schemas.microsoft.com/office/powerpoint/2010/main" val="361139566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F0B69A-4C66-4C5D-99FE-309A5E797FAE}"/>
              </a:ext>
            </a:extLst>
          </p:cNvPr>
          <p:cNvGrpSpPr/>
          <p:nvPr/>
        </p:nvGrpSpPr>
        <p:grpSpPr>
          <a:xfrm>
            <a:off x="5586325" y="2514216"/>
            <a:ext cx="853282" cy="3000200"/>
            <a:chOff x="4208875" y="2403650"/>
            <a:chExt cx="853282" cy="3000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83DB1C-8AF8-4CB6-B132-D0DF963BCFB7}"/>
                </a:ext>
              </a:extLst>
            </p:cNvPr>
            <p:cNvGrpSpPr/>
            <p:nvPr/>
          </p:nvGrpSpPr>
          <p:grpSpPr>
            <a:xfrm>
              <a:off x="4208875" y="2403650"/>
              <a:ext cx="853282" cy="3000200"/>
              <a:chOff x="3856080" y="2795111"/>
              <a:chExt cx="1825375" cy="260330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FA2BA7B-0F31-442E-B8E1-D40ADFE94B47}"/>
                  </a:ext>
                </a:extLst>
              </p:cNvPr>
              <p:cNvSpPr/>
              <p:nvPr/>
            </p:nvSpPr>
            <p:spPr>
              <a:xfrm>
                <a:off x="3863413" y="2795111"/>
                <a:ext cx="1818042" cy="26033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CF511DB-AC86-4FC9-B3EE-F8DFEE25BB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6080" y="5398415"/>
                <a:ext cx="1825375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3875CF-647D-4D57-8B4E-6F0E34F5E301}"/>
                </a:ext>
              </a:extLst>
            </p:cNvPr>
            <p:cNvGrpSpPr/>
            <p:nvPr/>
          </p:nvGrpSpPr>
          <p:grpSpPr>
            <a:xfrm>
              <a:off x="4212302" y="2406656"/>
              <a:ext cx="847098" cy="2710866"/>
              <a:chOff x="3965578" y="2406656"/>
              <a:chExt cx="1093822" cy="2710866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EEC1F51-8A3A-4FC1-9D93-A1290C254C4A}"/>
                  </a:ext>
                </a:extLst>
              </p:cNvPr>
              <p:cNvCxnSpPr/>
              <p:nvPr/>
            </p:nvCxnSpPr>
            <p:spPr>
              <a:xfrm flipH="1">
                <a:off x="3965578" y="2406656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232A42B-C85C-4D5F-AA63-D148F4358FFA}"/>
                  </a:ext>
                </a:extLst>
              </p:cNvPr>
              <p:cNvCxnSpPr/>
              <p:nvPr/>
            </p:nvCxnSpPr>
            <p:spPr>
              <a:xfrm flipH="1">
                <a:off x="3965578" y="2948829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F2B172-7E12-4859-9443-91F82B58DA6D}"/>
                  </a:ext>
                </a:extLst>
              </p:cNvPr>
              <p:cNvCxnSpPr/>
              <p:nvPr/>
            </p:nvCxnSpPr>
            <p:spPr>
              <a:xfrm flipH="1">
                <a:off x="3965578" y="3491002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F769A5D-AD88-45D8-B6A2-A718F2214EF8}"/>
                  </a:ext>
                </a:extLst>
              </p:cNvPr>
              <p:cNvCxnSpPr/>
              <p:nvPr/>
            </p:nvCxnSpPr>
            <p:spPr>
              <a:xfrm flipH="1">
                <a:off x="3965578" y="4033175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A9906C6-E5B2-408B-A729-DB30D7A2DC6D}"/>
                  </a:ext>
                </a:extLst>
              </p:cNvPr>
              <p:cNvCxnSpPr/>
              <p:nvPr/>
            </p:nvCxnSpPr>
            <p:spPr>
              <a:xfrm flipH="1">
                <a:off x="3965578" y="4575348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F685F18-B57E-41C7-8544-300720F17235}"/>
                  </a:ext>
                </a:extLst>
              </p:cNvPr>
              <p:cNvCxnSpPr/>
              <p:nvPr/>
            </p:nvCxnSpPr>
            <p:spPr>
              <a:xfrm flipH="1">
                <a:off x="3965578" y="5117522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CC5480B-EEAB-47FB-B691-C21975D584F2}"/>
              </a:ext>
            </a:extLst>
          </p:cNvPr>
          <p:cNvGrpSpPr/>
          <p:nvPr/>
        </p:nvGrpSpPr>
        <p:grpSpPr>
          <a:xfrm>
            <a:off x="6651433" y="2514216"/>
            <a:ext cx="853282" cy="3000200"/>
            <a:chOff x="4208875" y="2403650"/>
            <a:chExt cx="853282" cy="3000200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D1ED8CD9-CAD7-402A-8040-283339A9256C}"/>
                </a:ext>
              </a:extLst>
            </p:cNvPr>
            <p:cNvGrpSpPr/>
            <p:nvPr/>
          </p:nvGrpSpPr>
          <p:grpSpPr>
            <a:xfrm>
              <a:off x="4208875" y="2403650"/>
              <a:ext cx="853282" cy="3000200"/>
              <a:chOff x="3856080" y="2795111"/>
              <a:chExt cx="1825375" cy="2603304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06961DC-459B-45B2-AF6F-5D3E48D542A2}"/>
                  </a:ext>
                </a:extLst>
              </p:cNvPr>
              <p:cNvSpPr/>
              <p:nvPr/>
            </p:nvSpPr>
            <p:spPr>
              <a:xfrm>
                <a:off x="3863413" y="2795111"/>
                <a:ext cx="1818042" cy="26033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1E3957B-C85D-4072-A495-BA9D0F4DAF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6080" y="5398415"/>
                <a:ext cx="1825375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F2AD2E72-F252-4A92-8478-98FB0125156D}"/>
                </a:ext>
              </a:extLst>
            </p:cNvPr>
            <p:cNvGrpSpPr/>
            <p:nvPr/>
          </p:nvGrpSpPr>
          <p:grpSpPr>
            <a:xfrm>
              <a:off x="4212302" y="2406656"/>
              <a:ext cx="847098" cy="2710866"/>
              <a:chOff x="3965578" y="2406656"/>
              <a:chExt cx="1093822" cy="2710866"/>
            </a:xfrm>
          </p:grpSpPr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9CDE335F-FBFD-4B14-8858-B5130D7B9125}"/>
                  </a:ext>
                </a:extLst>
              </p:cNvPr>
              <p:cNvCxnSpPr/>
              <p:nvPr/>
            </p:nvCxnSpPr>
            <p:spPr>
              <a:xfrm flipH="1">
                <a:off x="3965578" y="2406656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A48D38CD-2FF8-4352-8818-39700FA70EC3}"/>
                  </a:ext>
                </a:extLst>
              </p:cNvPr>
              <p:cNvCxnSpPr/>
              <p:nvPr/>
            </p:nvCxnSpPr>
            <p:spPr>
              <a:xfrm flipH="1">
                <a:off x="3965578" y="2948829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E8EE387-FB70-4829-94D9-51FDF4ED7703}"/>
                  </a:ext>
                </a:extLst>
              </p:cNvPr>
              <p:cNvCxnSpPr/>
              <p:nvPr/>
            </p:nvCxnSpPr>
            <p:spPr>
              <a:xfrm flipH="1">
                <a:off x="3965578" y="3491002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4DCCEDA-589A-443E-A3B5-F63D74211AFA}"/>
                  </a:ext>
                </a:extLst>
              </p:cNvPr>
              <p:cNvCxnSpPr/>
              <p:nvPr/>
            </p:nvCxnSpPr>
            <p:spPr>
              <a:xfrm flipH="1">
                <a:off x="3965578" y="4033175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CE397DF8-8A47-40C1-80DF-4FFB93A658D6}"/>
                  </a:ext>
                </a:extLst>
              </p:cNvPr>
              <p:cNvCxnSpPr/>
              <p:nvPr/>
            </p:nvCxnSpPr>
            <p:spPr>
              <a:xfrm flipH="1">
                <a:off x="3965578" y="4575348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0275B86C-2F1E-4C42-9A48-3E8A7E0CDE52}"/>
                  </a:ext>
                </a:extLst>
              </p:cNvPr>
              <p:cNvCxnSpPr/>
              <p:nvPr/>
            </p:nvCxnSpPr>
            <p:spPr>
              <a:xfrm flipH="1">
                <a:off x="3965578" y="5117522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23ABD6C-1B86-4037-9797-0C6A7E5E5614}"/>
              </a:ext>
            </a:extLst>
          </p:cNvPr>
          <p:cNvGrpSpPr/>
          <p:nvPr/>
        </p:nvGrpSpPr>
        <p:grpSpPr>
          <a:xfrm>
            <a:off x="7719969" y="2514216"/>
            <a:ext cx="853282" cy="3000200"/>
            <a:chOff x="4208875" y="2403650"/>
            <a:chExt cx="853282" cy="3000200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757963C-3C0A-477F-875F-0C11B99464D5}"/>
                </a:ext>
              </a:extLst>
            </p:cNvPr>
            <p:cNvGrpSpPr/>
            <p:nvPr/>
          </p:nvGrpSpPr>
          <p:grpSpPr>
            <a:xfrm>
              <a:off x="4208875" y="2403650"/>
              <a:ext cx="853282" cy="3000200"/>
              <a:chOff x="3856080" y="2795111"/>
              <a:chExt cx="1825375" cy="2603304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C07B5E55-6890-4AA0-8052-E09229446CE4}"/>
                  </a:ext>
                </a:extLst>
              </p:cNvPr>
              <p:cNvSpPr/>
              <p:nvPr/>
            </p:nvSpPr>
            <p:spPr>
              <a:xfrm>
                <a:off x="3863413" y="2795111"/>
                <a:ext cx="1818042" cy="26033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F01BF2F6-3AC0-4723-A014-C0787B57C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6080" y="5398415"/>
                <a:ext cx="1825375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3F5AD73-2B29-4631-BC62-43BA696C19D0}"/>
                </a:ext>
              </a:extLst>
            </p:cNvPr>
            <p:cNvGrpSpPr/>
            <p:nvPr/>
          </p:nvGrpSpPr>
          <p:grpSpPr>
            <a:xfrm>
              <a:off x="4212302" y="2406656"/>
              <a:ext cx="847098" cy="2710866"/>
              <a:chOff x="3965578" y="2406656"/>
              <a:chExt cx="1093822" cy="2710866"/>
            </a:xfrm>
          </p:grpSpPr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6415B072-F0E7-4ADB-99CA-7E512DE4725D}"/>
                  </a:ext>
                </a:extLst>
              </p:cNvPr>
              <p:cNvCxnSpPr/>
              <p:nvPr/>
            </p:nvCxnSpPr>
            <p:spPr>
              <a:xfrm flipH="1">
                <a:off x="3965578" y="2406656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5A1C87C2-3F69-47F9-8E54-777B38F6CCED}"/>
                  </a:ext>
                </a:extLst>
              </p:cNvPr>
              <p:cNvCxnSpPr/>
              <p:nvPr/>
            </p:nvCxnSpPr>
            <p:spPr>
              <a:xfrm flipH="1">
                <a:off x="3965578" y="2948829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85A1F3E7-EF7C-4DFE-8AB6-329628F0BBC4}"/>
                  </a:ext>
                </a:extLst>
              </p:cNvPr>
              <p:cNvCxnSpPr/>
              <p:nvPr/>
            </p:nvCxnSpPr>
            <p:spPr>
              <a:xfrm flipH="1">
                <a:off x="3965578" y="3491002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63B17E2E-CF34-4D4B-8246-4C4940486823}"/>
                  </a:ext>
                </a:extLst>
              </p:cNvPr>
              <p:cNvCxnSpPr/>
              <p:nvPr/>
            </p:nvCxnSpPr>
            <p:spPr>
              <a:xfrm flipH="1">
                <a:off x="3965578" y="4033175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5B6EF41-1955-4A29-B0B9-111D65703780}"/>
                  </a:ext>
                </a:extLst>
              </p:cNvPr>
              <p:cNvCxnSpPr/>
              <p:nvPr/>
            </p:nvCxnSpPr>
            <p:spPr>
              <a:xfrm flipH="1">
                <a:off x="3965578" y="4575348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F8974A2-0480-4945-87B8-4FA565B68F62}"/>
                  </a:ext>
                </a:extLst>
              </p:cNvPr>
              <p:cNvCxnSpPr/>
              <p:nvPr/>
            </p:nvCxnSpPr>
            <p:spPr>
              <a:xfrm flipH="1">
                <a:off x="3965578" y="5117522"/>
                <a:ext cx="1093822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F270654-1F6D-477D-8F61-2E3B8CBF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compound improves disease in a mouse model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D170E951-683A-4B41-9FD9-0ACC9CD0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A829-7F34-41C5-8802-A507436D1AE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84" name="Slide Number Placeholder 2">
            <a:extLst>
              <a:ext uri="{FF2B5EF4-FFF2-40B4-BE49-F238E27FC236}">
                <a16:creationId xmlns:a16="http://schemas.microsoft.com/office/drawing/2014/main" id="{74918FA6-6A5D-4C19-81D6-8188AD91339B}"/>
              </a:ext>
            </a:extLst>
          </p:cNvPr>
          <p:cNvSpPr txBox="1">
            <a:spLocks/>
          </p:cNvSpPr>
          <p:nvPr/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6BA829-7F34-41C5-8802-A507436D1AE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C828A1-8DB1-4BF7-8B64-01CC1B7B4210}"/>
              </a:ext>
            </a:extLst>
          </p:cNvPr>
          <p:cNvSpPr txBox="1"/>
          <p:nvPr/>
        </p:nvSpPr>
        <p:spPr>
          <a:xfrm>
            <a:off x="2613662" y="2981300"/>
            <a:ext cx="2157718" cy="18466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174625" indent="-174625"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	This score reflects the average mis-splicing across 10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Muscleblind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-dependent splicing events conserved from mouse to human. The higher the score, the more the mis-splicing. A similar score has been developed for use with human tissue as a biomarker.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6A133B-BF32-473D-BC8B-7046682DEE0A}"/>
              </a:ext>
            </a:extLst>
          </p:cNvPr>
          <p:cNvSpPr txBox="1"/>
          <p:nvPr/>
        </p:nvSpPr>
        <p:spPr>
          <a:xfrm>
            <a:off x="1764758" y="6067809"/>
            <a:ext cx="495328" cy="16927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100" i="1" u="sng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3700834-840B-4BA2-B06A-F6090C4AF0C3}"/>
              </a:ext>
            </a:extLst>
          </p:cNvPr>
          <p:cNvCxnSpPr>
            <a:cxnSpLocks/>
          </p:cNvCxnSpPr>
          <p:nvPr/>
        </p:nvCxnSpPr>
        <p:spPr>
          <a:xfrm>
            <a:off x="5449359" y="2514216"/>
            <a:ext cx="0" cy="300020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434E649-4A8D-455E-A331-0926C882066A}"/>
              </a:ext>
            </a:extLst>
          </p:cNvPr>
          <p:cNvGrpSpPr/>
          <p:nvPr/>
        </p:nvGrpSpPr>
        <p:grpSpPr>
          <a:xfrm>
            <a:off x="5392293" y="2517606"/>
            <a:ext cx="57066" cy="2710482"/>
            <a:chOff x="3908511" y="2407040"/>
            <a:chExt cx="57066" cy="271048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F1F112-6D1A-488B-B400-ABBBB63FF350}"/>
                </a:ext>
              </a:extLst>
            </p:cNvPr>
            <p:cNvCxnSpPr/>
            <p:nvPr/>
          </p:nvCxnSpPr>
          <p:spPr>
            <a:xfrm flipH="1">
              <a:off x="3908511" y="2407040"/>
              <a:ext cx="57066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645C87-7FBA-4C26-8617-9A91B19992C6}"/>
                </a:ext>
              </a:extLst>
            </p:cNvPr>
            <p:cNvCxnSpPr/>
            <p:nvPr/>
          </p:nvCxnSpPr>
          <p:spPr>
            <a:xfrm flipH="1">
              <a:off x="3908511" y="2949136"/>
              <a:ext cx="57066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F52E6D7-AD61-4304-91EA-8B05622E6C2D}"/>
                </a:ext>
              </a:extLst>
            </p:cNvPr>
            <p:cNvCxnSpPr/>
            <p:nvPr/>
          </p:nvCxnSpPr>
          <p:spPr>
            <a:xfrm flipH="1">
              <a:off x="3908511" y="3491232"/>
              <a:ext cx="57066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C7DC186-244B-48D1-AF8D-930E2F2629CE}"/>
                </a:ext>
              </a:extLst>
            </p:cNvPr>
            <p:cNvCxnSpPr/>
            <p:nvPr/>
          </p:nvCxnSpPr>
          <p:spPr>
            <a:xfrm flipH="1">
              <a:off x="3908511" y="4033328"/>
              <a:ext cx="57066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D8AB4D2-A2A7-4020-951D-BFE837298144}"/>
                </a:ext>
              </a:extLst>
            </p:cNvPr>
            <p:cNvCxnSpPr/>
            <p:nvPr/>
          </p:nvCxnSpPr>
          <p:spPr>
            <a:xfrm flipH="1">
              <a:off x="3908511" y="4575424"/>
              <a:ext cx="57066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13CBAD6-FCFA-4CF3-9881-636937F739DF}"/>
                </a:ext>
              </a:extLst>
            </p:cNvPr>
            <p:cNvCxnSpPr/>
            <p:nvPr/>
          </p:nvCxnSpPr>
          <p:spPr>
            <a:xfrm flipH="1">
              <a:off x="3908511" y="5117522"/>
              <a:ext cx="57066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9C2A8F08-9FFC-462E-BDA4-CCC9EBB1F602}"/>
              </a:ext>
            </a:extLst>
          </p:cNvPr>
          <p:cNvSpPr txBox="1"/>
          <p:nvPr/>
        </p:nvSpPr>
        <p:spPr>
          <a:xfrm>
            <a:off x="5035753" y="3498442"/>
            <a:ext cx="248466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EFD31D1-F931-4A72-84D3-E98FE0C4284F}"/>
              </a:ext>
            </a:extLst>
          </p:cNvPr>
          <p:cNvSpPr txBox="1"/>
          <p:nvPr/>
        </p:nvSpPr>
        <p:spPr>
          <a:xfrm>
            <a:off x="5035753" y="4038954"/>
            <a:ext cx="248466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7156F85-3131-4BDD-ACF0-715BABD795F8}"/>
              </a:ext>
            </a:extLst>
          </p:cNvPr>
          <p:cNvSpPr txBox="1"/>
          <p:nvPr/>
        </p:nvSpPr>
        <p:spPr>
          <a:xfrm>
            <a:off x="5035753" y="4579466"/>
            <a:ext cx="248466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4587074-FA06-4809-826A-7CF9D9E17D2C}"/>
              </a:ext>
            </a:extLst>
          </p:cNvPr>
          <p:cNvSpPr txBox="1"/>
          <p:nvPr/>
        </p:nvSpPr>
        <p:spPr>
          <a:xfrm>
            <a:off x="5035753" y="5119977"/>
            <a:ext cx="248466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863F2DE-EB81-4FAE-B4F4-452BAE6E8A70}"/>
              </a:ext>
            </a:extLst>
          </p:cNvPr>
          <p:cNvSpPr txBox="1"/>
          <p:nvPr/>
        </p:nvSpPr>
        <p:spPr>
          <a:xfrm>
            <a:off x="5035753" y="2957930"/>
            <a:ext cx="248466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A800772-5C01-401E-B4AB-BB65355788A0}"/>
              </a:ext>
            </a:extLst>
          </p:cNvPr>
          <p:cNvSpPr txBox="1"/>
          <p:nvPr/>
        </p:nvSpPr>
        <p:spPr>
          <a:xfrm>
            <a:off x="5035753" y="2417418"/>
            <a:ext cx="248466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7C1199-96CA-4732-AD5A-CD9CF5383FA7}"/>
              </a:ext>
            </a:extLst>
          </p:cNvPr>
          <p:cNvGrpSpPr/>
          <p:nvPr/>
        </p:nvGrpSpPr>
        <p:grpSpPr>
          <a:xfrm>
            <a:off x="6973956" y="2878913"/>
            <a:ext cx="192649" cy="366411"/>
            <a:chOff x="5695827" y="2768347"/>
            <a:chExt cx="192649" cy="366411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E1E286F-1DA6-4CDF-ACCA-520195831EFC}"/>
                </a:ext>
              </a:extLst>
            </p:cNvPr>
            <p:cNvGrpSpPr/>
            <p:nvPr/>
          </p:nvGrpSpPr>
          <p:grpSpPr>
            <a:xfrm>
              <a:off x="5733550" y="2857323"/>
              <a:ext cx="154926" cy="224015"/>
              <a:chOff x="5546276" y="2857323"/>
              <a:chExt cx="73295" cy="228777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39F136D-4041-428F-BD1E-DF6FA9B5FEA0}"/>
                  </a:ext>
                </a:extLst>
              </p:cNvPr>
              <p:cNvCxnSpPr/>
              <p:nvPr/>
            </p:nvCxnSpPr>
            <p:spPr>
              <a:xfrm flipH="1">
                <a:off x="5546276" y="2857323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F6EE487-C073-4005-B101-42C58CC43831}"/>
                  </a:ext>
                </a:extLst>
              </p:cNvPr>
              <p:cNvCxnSpPr/>
              <p:nvPr/>
            </p:nvCxnSpPr>
            <p:spPr>
              <a:xfrm flipH="1">
                <a:off x="5546276" y="3086100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BC7F05CB-4B04-4208-9DC2-9F8CDF41E1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923" y="2857323"/>
                <a:ext cx="0" cy="22877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FAE034F-0C44-4D96-8610-BD7E687650CF}"/>
                </a:ext>
              </a:extLst>
            </p:cNvPr>
            <p:cNvSpPr/>
            <p:nvPr/>
          </p:nvSpPr>
          <p:spPr>
            <a:xfrm>
              <a:off x="5695827" y="3008558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E65214F-2B40-4880-B9DC-F3BD0A4D1866}"/>
                </a:ext>
              </a:extLst>
            </p:cNvPr>
            <p:cNvSpPr/>
            <p:nvPr/>
          </p:nvSpPr>
          <p:spPr>
            <a:xfrm>
              <a:off x="5757437" y="3032371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F3EF381-F944-4497-899C-05E58D280F72}"/>
                </a:ext>
              </a:extLst>
            </p:cNvPr>
            <p:cNvSpPr/>
            <p:nvPr/>
          </p:nvSpPr>
          <p:spPr>
            <a:xfrm>
              <a:off x="5762230" y="2849546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910DCF2-DCCD-41C3-8E7E-79E437EE999B}"/>
                </a:ext>
              </a:extLst>
            </p:cNvPr>
            <p:cNvSpPr/>
            <p:nvPr/>
          </p:nvSpPr>
          <p:spPr>
            <a:xfrm>
              <a:off x="5762230" y="2768347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8588B1-E015-4BE1-9D8A-C5ACE5039269}"/>
              </a:ext>
            </a:extLst>
          </p:cNvPr>
          <p:cNvGrpSpPr/>
          <p:nvPr/>
        </p:nvGrpSpPr>
        <p:grpSpPr>
          <a:xfrm>
            <a:off x="8044422" y="4552482"/>
            <a:ext cx="202543" cy="367821"/>
            <a:chOff x="6862187" y="4441916"/>
            <a:chExt cx="202543" cy="367821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77E00C7-152C-4C31-AD48-98FA5B9F5743}"/>
                </a:ext>
              </a:extLst>
            </p:cNvPr>
            <p:cNvGrpSpPr/>
            <p:nvPr/>
          </p:nvGrpSpPr>
          <p:grpSpPr>
            <a:xfrm>
              <a:off x="6909804" y="4565193"/>
              <a:ext cx="154926" cy="209213"/>
              <a:chOff x="5546276" y="2857323"/>
              <a:chExt cx="73295" cy="228777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ADFAD38-E1E3-4D99-A70F-8279F6EE643F}"/>
                  </a:ext>
                </a:extLst>
              </p:cNvPr>
              <p:cNvCxnSpPr/>
              <p:nvPr/>
            </p:nvCxnSpPr>
            <p:spPr>
              <a:xfrm flipH="1">
                <a:off x="5546276" y="2857323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7E969C8-B1BB-4988-BE8B-C01CEA021DB5}"/>
                  </a:ext>
                </a:extLst>
              </p:cNvPr>
              <p:cNvCxnSpPr/>
              <p:nvPr/>
            </p:nvCxnSpPr>
            <p:spPr>
              <a:xfrm flipH="1">
                <a:off x="5546276" y="3086100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2275FE0-6566-48D4-9E08-330376A61C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923" y="2857323"/>
                <a:ext cx="0" cy="22877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847B1F4-71B2-4125-BC64-964319C56BBC}"/>
                </a:ext>
              </a:extLst>
            </p:cNvPr>
            <p:cNvSpPr/>
            <p:nvPr/>
          </p:nvSpPr>
          <p:spPr>
            <a:xfrm>
              <a:off x="6935997" y="4441916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C122295-0547-4CB6-ACB2-2EBC024385AA}"/>
                </a:ext>
              </a:extLst>
            </p:cNvPr>
            <p:cNvSpPr/>
            <p:nvPr/>
          </p:nvSpPr>
          <p:spPr>
            <a:xfrm>
              <a:off x="6908619" y="4630769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CB10B6A-236F-4697-9D8D-20E2BBBC2324}"/>
                </a:ext>
              </a:extLst>
            </p:cNvPr>
            <p:cNvSpPr/>
            <p:nvPr/>
          </p:nvSpPr>
          <p:spPr>
            <a:xfrm>
              <a:off x="6933615" y="4707350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3F58D99-61FF-484F-B0F0-2C7BB3FBF704}"/>
                </a:ext>
              </a:extLst>
            </p:cNvPr>
            <p:cNvSpPr/>
            <p:nvPr/>
          </p:nvSpPr>
          <p:spPr>
            <a:xfrm>
              <a:off x="6862187" y="4693963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1ED1E8-E9D5-4D85-A126-31607592BE96}"/>
              </a:ext>
            </a:extLst>
          </p:cNvPr>
          <p:cNvGrpSpPr/>
          <p:nvPr/>
        </p:nvGrpSpPr>
        <p:grpSpPr>
          <a:xfrm>
            <a:off x="5864932" y="5135869"/>
            <a:ext cx="223837" cy="206826"/>
            <a:chOff x="4379556" y="5025303"/>
            <a:chExt cx="223837" cy="206826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DF596F5-5AFB-47BC-BF5B-1661C71379D7}"/>
                </a:ext>
              </a:extLst>
            </p:cNvPr>
            <p:cNvGrpSpPr/>
            <p:nvPr/>
          </p:nvGrpSpPr>
          <p:grpSpPr>
            <a:xfrm>
              <a:off x="4448467" y="5076825"/>
              <a:ext cx="154926" cy="102394"/>
              <a:chOff x="5546276" y="2857323"/>
              <a:chExt cx="73295" cy="228777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2645C4D-094C-4F04-8506-0926549C8863}"/>
                  </a:ext>
                </a:extLst>
              </p:cNvPr>
              <p:cNvCxnSpPr/>
              <p:nvPr/>
            </p:nvCxnSpPr>
            <p:spPr>
              <a:xfrm flipH="1">
                <a:off x="5546276" y="2857323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82451DD5-7EFB-4733-AB9F-A14D02D0E6E6}"/>
                  </a:ext>
                </a:extLst>
              </p:cNvPr>
              <p:cNvCxnSpPr/>
              <p:nvPr/>
            </p:nvCxnSpPr>
            <p:spPr>
              <a:xfrm flipH="1">
                <a:off x="5546276" y="3086100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D1E394A-3BA1-4699-AFDA-E2C8A61835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923" y="2857323"/>
                <a:ext cx="0" cy="22877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C853B375-59B2-49CA-939B-505B6C604F3C}"/>
                </a:ext>
              </a:extLst>
            </p:cNvPr>
            <p:cNvSpPr/>
            <p:nvPr/>
          </p:nvSpPr>
          <p:spPr>
            <a:xfrm>
              <a:off x="4447908" y="5025303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F7AF2E2-9EBF-45BB-8FA0-2F5CD02AF0BE}"/>
                </a:ext>
              </a:extLst>
            </p:cNvPr>
            <p:cNvSpPr/>
            <p:nvPr/>
          </p:nvSpPr>
          <p:spPr>
            <a:xfrm>
              <a:off x="4447908" y="5129742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978044DB-3B33-46B4-86F2-4CDDE6B64E73}"/>
                </a:ext>
              </a:extLst>
            </p:cNvPr>
            <p:cNvSpPr/>
            <p:nvPr/>
          </p:nvSpPr>
          <p:spPr>
            <a:xfrm>
              <a:off x="4379556" y="5122468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3BB0467E-186E-42C4-8455-73391FD9CA4C}"/>
                </a:ext>
              </a:extLst>
            </p:cNvPr>
            <p:cNvSpPr/>
            <p:nvPr/>
          </p:nvSpPr>
          <p:spPr>
            <a:xfrm>
              <a:off x="4379556" y="5027355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5EAA9FE3-BB37-43CF-8C15-8777411B957D}"/>
              </a:ext>
            </a:extLst>
          </p:cNvPr>
          <p:cNvSpPr txBox="1"/>
          <p:nvPr/>
        </p:nvSpPr>
        <p:spPr>
          <a:xfrm>
            <a:off x="5592705" y="5616514"/>
            <a:ext cx="783549" cy="2154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Wild Type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ACD095D-CBA6-4346-BEA1-24FE608D55AB}"/>
              </a:ext>
            </a:extLst>
          </p:cNvPr>
          <p:cNvSpPr txBox="1"/>
          <p:nvPr/>
        </p:nvSpPr>
        <p:spPr>
          <a:xfrm>
            <a:off x="6792278" y="5616514"/>
            <a:ext cx="599524" cy="2154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HSALR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5EA30BE-712E-4CA4-B464-279D71586D9E}"/>
              </a:ext>
            </a:extLst>
          </p:cNvPr>
          <p:cNvSpPr txBox="1"/>
          <p:nvPr/>
        </p:nvSpPr>
        <p:spPr>
          <a:xfrm>
            <a:off x="7842285" y="5616514"/>
            <a:ext cx="59952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HSALR</a:t>
            </a:r>
            <a:br>
              <a:rPr lang="en-US" dirty="0"/>
            </a:br>
            <a:r>
              <a:rPr lang="en-US" dirty="0"/>
              <a:t>+ Drug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B7F37C-5E37-4869-972F-867E213DDB84}"/>
              </a:ext>
            </a:extLst>
          </p:cNvPr>
          <p:cNvSpPr/>
          <p:nvPr/>
        </p:nvSpPr>
        <p:spPr>
          <a:xfrm>
            <a:off x="3177540" y="1728087"/>
            <a:ext cx="540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omposite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lternative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plicing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ndex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FC7473-5667-4D90-827F-CF56708EACE0}"/>
              </a:ext>
            </a:extLst>
          </p:cNvPr>
          <p:cNvSpPr txBox="1"/>
          <p:nvPr/>
        </p:nvSpPr>
        <p:spPr>
          <a:xfrm>
            <a:off x="3939267" y="2417418"/>
            <a:ext cx="995465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DM1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B33E666-711E-46A8-B8DF-A8F67E39DBBD}"/>
              </a:ext>
            </a:extLst>
          </p:cNvPr>
          <p:cNvSpPr txBox="1"/>
          <p:nvPr/>
        </p:nvSpPr>
        <p:spPr>
          <a:xfrm>
            <a:off x="4357651" y="5119977"/>
            <a:ext cx="577081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987C49F-3736-48EC-B494-78745164F571}"/>
              </a:ext>
            </a:extLst>
          </p:cNvPr>
          <p:cNvSpPr txBox="1"/>
          <p:nvPr/>
        </p:nvSpPr>
        <p:spPr>
          <a:xfrm>
            <a:off x="5695939" y="2220538"/>
            <a:ext cx="577082" cy="215444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Normal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6691F55-ECB3-4473-9B57-B23E29A53476}"/>
              </a:ext>
            </a:extLst>
          </p:cNvPr>
          <p:cNvSpPr txBox="1"/>
          <p:nvPr/>
        </p:nvSpPr>
        <p:spPr>
          <a:xfrm>
            <a:off x="6902886" y="2220538"/>
            <a:ext cx="378309" cy="215444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DM1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A5B955F-00D1-49A6-8BBE-F4D48C15D862}"/>
              </a:ext>
            </a:extLst>
          </p:cNvPr>
          <p:cNvSpPr txBox="1"/>
          <p:nvPr/>
        </p:nvSpPr>
        <p:spPr>
          <a:xfrm>
            <a:off x="7837606" y="2220538"/>
            <a:ext cx="608885" cy="215444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Treated</a:t>
            </a:r>
          </a:p>
        </p:txBody>
      </p:sp>
    </p:spTree>
    <p:extLst>
      <p:ext uri="{BB962C8B-B14F-4D97-AF65-F5344CB8AC3E}">
        <p14:creationId xmlns:p14="http://schemas.microsoft.com/office/powerpoint/2010/main" val="303028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5D83DFE-F668-AD48-86E9-1E754C36A14C}"/>
              </a:ext>
            </a:extLst>
          </p:cNvPr>
          <p:cNvGrpSpPr/>
          <p:nvPr/>
        </p:nvGrpSpPr>
        <p:grpSpPr>
          <a:xfrm>
            <a:off x="301625" y="1781653"/>
            <a:ext cx="4185912" cy="4132894"/>
            <a:chOff x="1413749" y="2109978"/>
            <a:chExt cx="4185912" cy="413289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3D431F-7769-E843-B791-CAFC0E2A9F8A}"/>
                </a:ext>
              </a:extLst>
            </p:cNvPr>
            <p:cNvSpPr/>
            <p:nvPr/>
          </p:nvSpPr>
          <p:spPr>
            <a:xfrm>
              <a:off x="1413749" y="5819960"/>
              <a:ext cx="4175401" cy="42291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6947AC-D97C-9E4D-A4B8-27E522803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9"/>
            <a:stretch/>
          </p:blipFill>
          <p:spPr>
            <a:xfrm>
              <a:off x="1424260" y="2109978"/>
              <a:ext cx="4175401" cy="37447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1953EB-888E-C54E-9C86-1370A522D309}"/>
                </a:ext>
              </a:extLst>
            </p:cNvPr>
            <p:cNvSpPr txBox="1"/>
            <p:nvPr/>
          </p:nvSpPr>
          <p:spPr>
            <a:xfrm>
              <a:off x="2556571" y="5889555"/>
              <a:ext cx="1910781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Routine Medicine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B915BA-B99B-3340-B067-404234402CDF}"/>
              </a:ext>
            </a:extLst>
          </p:cNvPr>
          <p:cNvGrpSpPr/>
          <p:nvPr/>
        </p:nvGrpSpPr>
        <p:grpSpPr>
          <a:xfrm>
            <a:off x="4699904" y="1750214"/>
            <a:ext cx="4174978" cy="4164333"/>
            <a:chOff x="292247" y="1716840"/>
            <a:chExt cx="4174978" cy="416433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4DAA27-78DF-AE42-80A1-88CF76B8E91F}"/>
                </a:ext>
              </a:extLst>
            </p:cNvPr>
            <p:cNvSpPr/>
            <p:nvPr/>
          </p:nvSpPr>
          <p:spPr>
            <a:xfrm>
              <a:off x="292247" y="1716841"/>
              <a:ext cx="4174978" cy="41643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639E"/>
              </a:solidFill>
            </a:ln>
            <a:effectLst>
              <a:outerShdw blurRad="254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221431-C2E1-344E-8526-05BA957E5941}"/>
                </a:ext>
              </a:extLst>
            </p:cNvPr>
            <p:cNvSpPr/>
            <p:nvPr/>
          </p:nvSpPr>
          <p:spPr>
            <a:xfrm>
              <a:off x="292247" y="1716840"/>
              <a:ext cx="4174978" cy="601979"/>
            </a:xfrm>
            <a:prstGeom prst="rect">
              <a:avLst/>
            </a:prstGeom>
            <a:solidFill>
              <a:srgbClr val="00639E"/>
            </a:solidFill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55BAE0-4F33-9B4A-A0E3-B79FD4073029}"/>
                </a:ext>
              </a:extLst>
            </p:cNvPr>
            <p:cNvSpPr txBox="1"/>
            <p:nvPr/>
          </p:nvSpPr>
          <p:spPr>
            <a:xfrm>
              <a:off x="1588944" y="1879330"/>
              <a:ext cx="1581588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ADVANTAGES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823EA9-023F-1F46-A8B0-778488BA4545}"/>
                </a:ext>
              </a:extLst>
            </p:cNvPr>
            <p:cNvSpPr txBox="1"/>
            <p:nvPr/>
          </p:nvSpPr>
          <p:spPr>
            <a:xfrm>
              <a:off x="452423" y="2481308"/>
              <a:ext cx="3786212" cy="295465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Tried and true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small molecule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medicine like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aspirin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spcBef>
                  <a:spcPts val="1200"/>
                </a:spcBef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You can take as a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pill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spcBef>
                  <a:spcPts val="1200"/>
                </a:spcBef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The contents of the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pill can penetrate many tissues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from heart to skeletal muscle to brain.</a:t>
              </a:r>
            </a:p>
            <a:p>
              <a:pPr>
                <a:spcBef>
                  <a:spcPts val="1200"/>
                </a:spcBef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Chemists can make many small molecules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fix a problem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that can emerge.</a:t>
              </a: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46DF9E2D-507A-0442-A6EE-FBC8AB8AE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Expansion develops small molecule medicines</a:t>
            </a:r>
          </a:p>
        </p:txBody>
      </p:sp>
    </p:spTree>
    <p:extLst>
      <p:ext uri="{BB962C8B-B14F-4D97-AF65-F5344CB8AC3E}">
        <p14:creationId xmlns:p14="http://schemas.microsoft.com/office/powerpoint/2010/main" val="412636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D9944-F996-4FB5-BD2D-F0EEEF77A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7" y="177203"/>
            <a:ext cx="8570705" cy="789664"/>
          </a:xfrm>
        </p:spPr>
        <p:txBody>
          <a:bodyPr/>
          <a:lstStyle/>
          <a:p>
            <a:r>
              <a:rPr lang="en-US" dirty="0"/>
              <a:t>We address severe RNA-mediated diseases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796341-5D3E-4583-990A-A99094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A829-7F34-41C5-8802-A507436D1AE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C3A6D6-6223-4D58-B575-9D8A09F99A7A}"/>
              </a:ext>
            </a:extLst>
          </p:cNvPr>
          <p:cNvSpPr txBox="1"/>
          <p:nvPr/>
        </p:nvSpPr>
        <p:spPr>
          <a:xfrm>
            <a:off x="301625" y="1156430"/>
            <a:ext cx="3973845" cy="104644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6800" b="1" dirty="0">
                <a:solidFill>
                  <a:srgbClr val="ECE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PIPELINE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83976E4-F5F3-7F4C-B121-E315CD865EDF}"/>
              </a:ext>
            </a:extLst>
          </p:cNvPr>
          <p:cNvCxnSpPr/>
          <p:nvPr/>
        </p:nvCxnSpPr>
        <p:spPr>
          <a:xfrm flipH="1">
            <a:off x="411614" y="4684678"/>
            <a:ext cx="857726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D70D934E-73E5-6B46-BD3A-AF2D29AA71C6}"/>
              </a:ext>
            </a:extLst>
          </p:cNvPr>
          <p:cNvSpPr/>
          <p:nvPr/>
        </p:nvSpPr>
        <p:spPr>
          <a:xfrm>
            <a:off x="395286" y="3061301"/>
            <a:ext cx="48731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DM1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5F38C1-43F8-304F-836C-BBEE92480A82}"/>
              </a:ext>
            </a:extLst>
          </p:cNvPr>
          <p:cNvSpPr/>
          <p:nvPr/>
        </p:nvSpPr>
        <p:spPr>
          <a:xfrm>
            <a:off x="395286" y="3655252"/>
            <a:ext cx="48731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DM2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EB26F04-4BE2-D644-94BF-985F0CB1470E}"/>
              </a:ext>
            </a:extLst>
          </p:cNvPr>
          <p:cNvSpPr/>
          <p:nvPr/>
        </p:nvSpPr>
        <p:spPr>
          <a:xfrm>
            <a:off x="395286" y="4249203"/>
            <a:ext cx="1077218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Program 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F339E3D-AF17-E240-9991-79E401944E8F}"/>
              </a:ext>
            </a:extLst>
          </p:cNvPr>
          <p:cNvSpPr/>
          <p:nvPr/>
        </p:nvSpPr>
        <p:spPr>
          <a:xfrm>
            <a:off x="395286" y="4843154"/>
            <a:ext cx="1077218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Program 4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AB9EF1B-769C-E448-90C8-730D656E15CD}"/>
              </a:ext>
            </a:extLst>
          </p:cNvPr>
          <p:cNvSpPr txBox="1"/>
          <p:nvPr/>
        </p:nvSpPr>
        <p:spPr>
          <a:xfrm>
            <a:off x="2163535" y="2264425"/>
            <a:ext cx="966611" cy="49244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b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Biochemical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2495B18-48E2-9042-B43D-9932F729AB66}"/>
              </a:ext>
            </a:extLst>
          </p:cNvPr>
          <p:cNvSpPr txBox="1"/>
          <p:nvPr/>
        </p:nvSpPr>
        <p:spPr>
          <a:xfrm>
            <a:off x="4850039" y="2264425"/>
            <a:ext cx="654025" cy="49244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  <a:b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03EEA5A-0B85-5049-8803-88507D218CF6}"/>
              </a:ext>
            </a:extLst>
          </p:cNvPr>
          <p:cNvSpPr txBox="1"/>
          <p:nvPr/>
        </p:nvSpPr>
        <p:spPr>
          <a:xfrm>
            <a:off x="7630340" y="2479869"/>
            <a:ext cx="151366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Human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856350A-E02F-8641-A547-213042595142}"/>
              </a:ext>
            </a:extLst>
          </p:cNvPr>
          <p:cNvCxnSpPr/>
          <p:nvPr/>
        </p:nvCxnSpPr>
        <p:spPr>
          <a:xfrm flipH="1">
            <a:off x="411614" y="2902825"/>
            <a:ext cx="857726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B4B950C-1391-0B47-95C5-890B6BC51FE0}"/>
              </a:ext>
            </a:extLst>
          </p:cNvPr>
          <p:cNvCxnSpPr/>
          <p:nvPr/>
        </p:nvCxnSpPr>
        <p:spPr>
          <a:xfrm flipH="1">
            <a:off x="411614" y="3496776"/>
            <a:ext cx="857726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EA01C30-1BCF-B649-AD08-53841B259FEB}"/>
              </a:ext>
            </a:extLst>
          </p:cNvPr>
          <p:cNvCxnSpPr/>
          <p:nvPr/>
        </p:nvCxnSpPr>
        <p:spPr>
          <a:xfrm flipH="1">
            <a:off x="411614" y="4090727"/>
            <a:ext cx="857726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9B718FE-41C8-2743-BE8A-B11493D038C7}"/>
              </a:ext>
            </a:extLst>
          </p:cNvPr>
          <p:cNvCxnSpPr/>
          <p:nvPr/>
        </p:nvCxnSpPr>
        <p:spPr>
          <a:xfrm flipH="1">
            <a:off x="411614" y="5278632"/>
            <a:ext cx="857726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B31522F-FB96-1E43-972C-08E562B2CA9F}"/>
              </a:ext>
            </a:extLst>
          </p:cNvPr>
          <p:cNvCxnSpPr/>
          <p:nvPr/>
        </p:nvCxnSpPr>
        <p:spPr>
          <a:xfrm>
            <a:off x="2163535" y="2902825"/>
            <a:ext cx="0" cy="237580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84698D9-6F67-764B-A31C-33BFDA7F8CC5}"/>
              </a:ext>
            </a:extLst>
          </p:cNvPr>
          <p:cNvCxnSpPr/>
          <p:nvPr/>
        </p:nvCxnSpPr>
        <p:spPr>
          <a:xfrm>
            <a:off x="3530236" y="2902825"/>
            <a:ext cx="0" cy="237580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D92DFE6-95D6-2942-823A-567A87E37C8B}"/>
              </a:ext>
            </a:extLst>
          </p:cNvPr>
          <p:cNvSpPr txBox="1"/>
          <p:nvPr/>
        </p:nvSpPr>
        <p:spPr>
          <a:xfrm>
            <a:off x="3530236" y="2264429"/>
            <a:ext cx="679673" cy="49244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b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048C220-1E58-4C42-BC4A-F0126053389E}"/>
              </a:ext>
            </a:extLst>
          </p:cNvPr>
          <p:cNvCxnSpPr/>
          <p:nvPr/>
        </p:nvCxnSpPr>
        <p:spPr>
          <a:xfrm>
            <a:off x="4896937" y="2902825"/>
            <a:ext cx="0" cy="237580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DDE9CB7-C842-D84F-8DAD-50F0D18CBF2B}"/>
              </a:ext>
            </a:extLst>
          </p:cNvPr>
          <p:cNvCxnSpPr/>
          <p:nvPr/>
        </p:nvCxnSpPr>
        <p:spPr>
          <a:xfrm>
            <a:off x="7630339" y="2902825"/>
            <a:ext cx="0" cy="237580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98A44C9-E59B-384F-8C8A-E212ABDE1321}"/>
              </a:ext>
            </a:extLst>
          </p:cNvPr>
          <p:cNvCxnSpPr/>
          <p:nvPr/>
        </p:nvCxnSpPr>
        <p:spPr>
          <a:xfrm>
            <a:off x="8997042" y="2902825"/>
            <a:ext cx="0" cy="237580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21068BA-2BAA-5F4D-810C-5914D605A9FF}"/>
              </a:ext>
            </a:extLst>
          </p:cNvPr>
          <p:cNvCxnSpPr/>
          <p:nvPr/>
        </p:nvCxnSpPr>
        <p:spPr>
          <a:xfrm>
            <a:off x="6263638" y="2902825"/>
            <a:ext cx="0" cy="237580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9CB1EF6-9BDA-914C-B3A2-4E7E4FCD3903}"/>
              </a:ext>
            </a:extLst>
          </p:cNvPr>
          <p:cNvSpPr txBox="1"/>
          <p:nvPr/>
        </p:nvSpPr>
        <p:spPr>
          <a:xfrm>
            <a:off x="6263638" y="2202870"/>
            <a:ext cx="1366702" cy="5539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Dev. Candidate</a:t>
            </a:r>
          </a:p>
        </p:txBody>
      </p:sp>
      <p:sp>
        <p:nvSpPr>
          <p:cNvPr id="66" name="Pentagon 65">
            <a:extLst>
              <a:ext uri="{FF2B5EF4-FFF2-40B4-BE49-F238E27FC236}">
                <a16:creationId xmlns:a16="http://schemas.microsoft.com/office/drawing/2014/main" id="{E1E0BF70-C28A-AA4E-9C55-C57C56D77169}"/>
              </a:ext>
            </a:extLst>
          </p:cNvPr>
          <p:cNvSpPr/>
          <p:nvPr/>
        </p:nvSpPr>
        <p:spPr>
          <a:xfrm>
            <a:off x="2163536" y="3000797"/>
            <a:ext cx="4035643" cy="398008"/>
          </a:xfrm>
          <a:prstGeom prst="homePlate">
            <a:avLst>
              <a:gd name="adj" fmla="val 33953"/>
            </a:avLst>
          </a:prstGeom>
          <a:solidFill>
            <a:srgbClr val="00639E"/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7" name="Pentagon 66">
            <a:extLst>
              <a:ext uri="{FF2B5EF4-FFF2-40B4-BE49-F238E27FC236}">
                <a16:creationId xmlns:a16="http://schemas.microsoft.com/office/drawing/2014/main" id="{EEDE6123-2406-9C41-A828-FD4467A46DAC}"/>
              </a:ext>
            </a:extLst>
          </p:cNvPr>
          <p:cNvSpPr/>
          <p:nvPr/>
        </p:nvSpPr>
        <p:spPr>
          <a:xfrm>
            <a:off x="2163536" y="3594747"/>
            <a:ext cx="2260001" cy="398008"/>
          </a:xfrm>
          <a:prstGeom prst="homePlate">
            <a:avLst>
              <a:gd name="adj" fmla="val 33953"/>
            </a:avLst>
          </a:prstGeom>
          <a:solidFill>
            <a:srgbClr val="00639E"/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8" name="Pentagon 67">
            <a:extLst>
              <a:ext uri="{FF2B5EF4-FFF2-40B4-BE49-F238E27FC236}">
                <a16:creationId xmlns:a16="http://schemas.microsoft.com/office/drawing/2014/main" id="{2CF717C8-18DE-0645-BE71-389493131D0A}"/>
              </a:ext>
            </a:extLst>
          </p:cNvPr>
          <p:cNvSpPr/>
          <p:nvPr/>
        </p:nvSpPr>
        <p:spPr>
          <a:xfrm>
            <a:off x="2163536" y="4188698"/>
            <a:ext cx="2260001" cy="398008"/>
          </a:xfrm>
          <a:prstGeom prst="homePlate">
            <a:avLst>
              <a:gd name="adj" fmla="val 33953"/>
            </a:avLst>
          </a:prstGeom>
          <a:solidFill>
            <a:srgbClr val="00639E"/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9" name="Pentagon 68">
            <a:extLst>
              <a:ext uri="{FF2B5EF4-FFF2-40B4-BE49-F238E27FC236}">
                <a16:creationId xmlns:a16="http://schemas.microsoft.com/office/drawing/2014/main" id="{4F9D2B2C-25BD-E549-B354-08585B13EAE1}"/>
              </a:ext>
            </a:extLst>
          </p:cNvPr>
          <p:cNvSpPr/>
          <p:nvPr/>
        </p:nvSpPr>
        <p:spPr>
          <a:xfrm>
            <a:off x="2175975" y="4798297"/>
            <a:ext cx="2260001" cy="398008"/>
          </a:xfrm>
          <a:prstGeom prst="homePlate">
            <a:avLst>
              <a:gd name="adj" fmla="val 33953"/>
            </a:avLst>
          </a:prstGeom>
          <a:solidFill>
            <a:srgbClr val="00639E"/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5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6801" y="4242294"/>
            <a:ext cx="1108944" cy="977900"/>
            <a:chOff x="-1387216" y="4219807"/>
            <a:chExt cx="1108944" cy="977900"/>
          </a:xfrm>
        </p:grpSpPr>
        <p:sp>
          <p:nvSpPr>
            <p:cNvPr id="115" name="Trapezoid 11"/>
            <p:cNvSpPr/>
            <p:nvPr/>
          </p:nvSpPr>
          <p:spPr>
            <a:xfrm rot="5400000">
              <a:off x="-1321694" y="4154285"/>
              <a:ext cx="977900" cy="1108944"/>
            </a:xfrm>
            <a:custGeom>
              <a:avLst/>
              <a:gdLst/>
              <a:ahLst/>
              <a:cxnLst/>
              <a:rect l="l" t="t" r="r" b="b"/>
              <a:pathLst>
                <a:path w="977900" h="1108944">
                  <a:moveTo>
                    <a:pt x="0" y="619994"/>
                  </a:moveTo>
                  <a:cubicBezTo>
                    <a:pt x="0" y="494049"/>
                    <a:pt x="47618" y="379226"/>
                    <a:pt x="127142" y="293729"/>
                  </a:cubicBezTo>
                  <a:lnTo>
                    <a:pt x="302002" y="0"/>
                  </a:lnTo>
                  <a:lnTo>
                    <a:pt x="675898" y="0"/>
                  </a:lnTo>
                  <a:lnTo>
                    <a:pt x="850758" y="293729"/>
                  </a:lnTo>
                  <a:cubicBezTo>
                    <a:pt x="930282" y="379226"/>
                    <a:pt x="977900" y="494049"/>
                    <a:pt x="977900" y="619994"/>
                  </a:cubicBezTo>
                  <a:cubicBezTo>
                    <a:pt x="977900" y="890034"/>
                    <a:pt x="758990" y="1108944"/>
                    <a:pt x="488950" y="1108944"/>
                  </a:cubicBezTo>
                  <a:cubicBezTo>
                    <a:pt x="218910" y="1108944"/>
                    <a:pt x="0" y="890034"/>
                    <a:pt x="0" y="619994"/>
                  </a:cubicBezTo>
                  <a:close/>
                </a:path>
              </a:pathLst>
            </a:custGeom>
            <a:solidFill>
              <a:srgbClr val="EFF9FF"/>
            </a:solidFill>
            <a:ln w="3175">
              <a:solidFill>
                <a:srgbClr val="0063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-972205" y="4601035"/>
              <a:ext cx="27892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400" b="1" dirty="0">
                  <a:solidFill>
                    <a:srgbClr val="0063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 rot="5400000">
            <a:off x="2683284" y="3048511"/>
            <a:ext cx="1108944" cy="977900"/>
            <a:chOff x="-1387216" y="4219807"/>
            <a:chExt cx="1108944" cy="977900"/>
          </a:xfrm>
        </p:grpSpPr>
        <p:sp>
          <p:nvSpPr>
            <p:cNvPr id="119" name="Trapezoid 11"/>
            <p:cNvSpPr/>
            <p:nvPr/>
          </p:nvSpPr>
          <p:spPr>
            <a:xfrm rot="5400000">
              <a:off x="-1321694" y="4154285"/>
              <a:ext cx="977900" cy="1108944"/>
            </a:xfrm>
            <a:custGeom>
              <a:avLst/>
              <a:gdLst/>
              <a:ahLst/>
              <a:cxnLst/>
              <a:rect l="l" t="t" r="r" b="b"/>
              <a:pathLst>
                <a:path w="977900" h="1108944">
                  <a:moveTo>
                    <a:pt x="0" y="619994"/>
                  </a:moveTo>
                  <a:cubicBezTo>
                    <a:pt x="0" y="494049"/>
                    <a:pt x="47618" y="379226"/>
                    <a:pt x="127142" y="293729"/>
                  </a:cubicBezTo>
                  <a:lnTo>
                    <a:pt x="302002" y="0"/>
                  </a:lnTo>
                  <a:lnTo>
                    <a:pt x="675898" y="0"/>
                  </a:lnTo>
                  <a:lnTo>
                    <a:pt x="850758" y="293729"/>
                  </a:lnTo>
                  <a:cubicBezTo>
                    <a:pt x="930282" y="379226"/>
                    <a:pt x="977900" y="494049"/>
                    <a:pt x="977900" y="619994"/>
                  </a:cubicBezTo>
                  <a:cubicBezTo>
                    <a:pt x="977900" y="890034"/>
                    <a:pt x="758990" y="1108944"/>
                    <a:pt x="488950" y="1108944"/>
                  </a:cubicBezTo>
                  <a:cubicBezTo>
                    <a:pt x="218910" y="1108944"/>
                    <a:pt x="0" y="890034"/>
                    <a:pt x="0" y="619994"/>
                  </a:cubicBezTo>
                  <a:close/>
                </a:path>
              </a:pathLst>
            </a:custGeom>
            <a:solidFill>
              <a:srgbClr val="EFF9FF"/>
            </a:solidFill>
            <a:ln w="3175">
              <a:solidFill>
                <a:srgbClr val="0063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-972205" y="4601035"/>
              <a:ext cx="27892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400" b="1" dirty="0">
                  <a:solidFill>
                    <a:srgbClr val="0063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 rot="13500000">
            <a:off x="2434424" y="1822591"/>
            <a:ext cx="1108944" cy="977900"/>
            <a:chOff x="-1387216" y="4219807"/>
            <a:chExt cx="1108944" cy="977900"/>
          </a:xfrm>
        </p:grpSpPr>
        <p:sp>
          <p:nvSpPr>
            <p:cNvPr id="122" name="Trapezoid 11"/>
            <p:cNvSpPr/>
            <p:nvPr/>
          </p:nvSpPr>
          <p:spPr>
            <a:xfrm rot="5400000">
              <a:off x="-1321694" y="4154285"/>
              <a:ext cx="977900" cy="1108944"/>
            </a:xfrm>
            <a:custGeom>
              <a:avLst/>
              <a:gdLst/>
              <a:ahLst/>
              <a:cxnLst/>
              <a:rect l="l" t="t" r="r" b="b"/>
              <a:pathLst>
                <a:path w="977900" h="1108944">
                  <a:moveTo>
                    <a:pt x="0" y="619994"/>
                  </a:moveTo>
                  <a:cubicBezTo>
                    <a:pt x="0" y="494049"/>
                    <a:pt x="47618" y="379226"/>
                    <a:pt x="127142" y="293729"/>
                  </a:cubicBezTo>
                  <a:lnTo>
                    <a:pt x="302002" y="0"/>
                  </a:lnTo>
                  <a:lnTo>
                    <a:pt x="675898" y="0"/>
                  </a:lnTo>
                  <a:lnTo>
                    <a:pt x="850758" y="293729"/>
                  </a:lnTo>
                  <a:cubicBezTo>
                    <a:pt x="930282" y="379226"/>
                    <a:pt x="977900" y="494049"/>
                    <a:pt x="977900" y="619994"/>
                  </a:cubicBezTo>
                  <a:cubicBezTo>
                    <a:pt x="977900" y="890034"/>
                    <a:pt x="758990" y="1108944"/>
                    <a:pt x="488950" y="1108944"/>
                  </a:cubicBezTo>
                  <a:cubicBezTo>
                    <a:pt x="218910" y="1108944"/>
                    <a:pt x="0" y="890034"/>
                    <a:pt x="0" y="619994"/>
                  </a:cubicBezTo>
                  <a:close/>
                </a:path>
              </a:pathLst>
            </a:custGeom>
            <a:solidFill>
              <a:srgbClr val="EFF9FF"/>
            </a:solidFill>
            <a:ln w="3175">
              <a:solidFill>
                <a:srgbClr val="0063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-972205" y="4601035"/>
              <a:ext cx="27892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400" b="1" dirty="0">
                  <a:solidFill>
                    <a:srgbClr val="0063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14227" y="1822590"/>
            <a:ext cx="1108944" cy="3397605"/>
            <a:chOff x="4714227" y="1822590"/>
            <a:chExt cx="1108944" cy="3397605"/>
          </a:xfrm>
        </p:grpSpPr>
        <p:grpSp>
          <p:nvGrpSpPr>
            <p:cNvPr id="14" name="Group 13"/>
            <p:cNvGrpSpPr/>
            <p:nvPr/>
          </p:nvGrpSpPr>
          <p:grpSpPr>
            <a:xfrm>
              <a:off x="4714227" y="1822590"/>
              <a:ext cx="1108944" cy="3397605"/>
              <a:chOff x="4114800" y="1822590"/>
              <a:chExt cx="1108944" cy="3397605"/>
            </a:xfrm>
          </p:grpSpPr>
          <p:sp>
            <p:nvSpPr>
              <p:cNvPr id="91" name="Trapezoid 11"/>
              <p:cNvSpPr/>
              <p:nvPr/>
            </p:nvSpPr>
            <p:spPr>
              <a:xfrm rot="5400000">
                <a:off x="4180322" y="1757068"/>
                <a:ext cx="977900" cy="1108944"/>
              </a:xfrm>
              <a:custGeom>
                <a:avLst/>
                <a:gdLst/>
                <a:ahLst/>
                <a:cxnLst/>
                <a:rect l="l" t="t" r="r" b="b"/>
                <a:pathLst>
                  <a:path w="977900" h="1108944">
                    <a:moveTo>
                      <a:pt x="0" y="619994"/>
                    </a:moveTo>
                    <a:cubicBezTo>
                      <a:pt x="0" y="494049"/>
                      <a:pt x="47618" y="379226"/>
                      <a:pt x="127142" y="293729"/>
                    </a:cubicBezTo>
                    <a:lnTo>
                      <a:pt x="302002" y="0"/>
                    </a:lnTo>
                    <a:lnTo>
                      <a:pt x="675898" y="0"/>
                    </a:lnTo>
                    <a:lnTo>
                      <a:pt x="850758" y="293729"/>
                    </a:lnTo>
                    <a:cubicBezTo>
                      <a:pt x="930282" y="379226"/>
                      <a:pt x="977900" y="494049"/>
                      <a:pt x="977900" y="619994"/>
                    </a:cubicBezTo>
                    <a:cubicBezTo>
                      <a:pt x="977900" y="890034"/>
                      <a:pt x="758990" y="1108944"/>
                      <a:pt x="488950" y="1108944"/>
                    </a:cubicBezTo>
                    <a:cubicBezTo>
                      <a:pt x="218910" y="1108944"/>
                      <a:pt x="0" y="890034"/>
                      <a:pt x="0" y="619994"/>
                    </a:cubicBezTo>
                    <a:close/>
                  </a:path>
                </a:pathLst>
              </a:custGeom>
              <a:solidFill>
                <a:srgbClr val="EFF9FF"/>
              </a:solidFill>
              <a:ln w="3175">
                <a:solidFill>
                  <a:srgbClr val="0063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Trapezoid 11"/>
              <p:cNvSpPr/>
              <p:nvPr/>
            </p:nvSpPr>
            <p:spPr>
              <a:xfrm rot="5400000">
                <a:off x="4180322" y="2966920"/>
                <a:ext cx="977900" cy="1108944"/>
              </a:xfrm>
              <a:custGeom>
                <a:avLst/>
                <a:gdLst/>
                <a:ahLst/>
                <a:cxnLst/>
                <a:rect l="l" t="t" r="r" b="b"/>
                <a:pathLst>
                  <a:path w="977900" h="1108944">
                    <a:moveTo>
                      <a:pt x="0" y="619994"/>
                    </a:moveTo>
                    <a:cubicBezTo>
                      <a:pt x="0" y="494049"/>
                      <a:pt x="47618" y="379226"/>
                      <a:pt x="127142" y="293729"/>
                    </a:cubicBezTo>
                    <a:lnTo>
                      <a:pt x="302002" y="0"/>
                    </a:lnTo>
                    <a:lnTo>
                      <a:pt x="675898" y="0"/>
                    </a:lnTo>
                    <a:lnTo>
                      <a:pt x="850758" y="293729"/>
                    </a:lnTo>
                    <a:cubicBezTo>
                      <a:pt x="930282" y="379226"/>
                      <a:pt x="977900" y="494049"/>
                      <a:pt x="977900" y="619994"/>
                    </a:cubicBezTo>
                    <a:cubicBezTo>
                      <a:pt x="977900" y="890034"/>
                      <a:pt x="758990" y="1108944"/>
                      <a:pt x="488950" y="1108944"/>
                    </a:cubicBezTo>
                    <a:cubicBezTo>
                      <a:pt x="218910" y="1108944"/>
                      <a:pt x="0" y="890034"/>
                      <a:pt x="0" y="619994"/>
                    </a:cubicBezTo>
                    <a:close/>
                  </a:path>
                </a:pathLst>
              </a:custGeom>
              <a:solidFill>
                <a:srgbClr val="EFF9FF"/>
              </a:solidFill>
              <a:ln w="3175">
                <a:solidFill>
                  <a:srgbClr val="0063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0" name="Trapezoid 11"/>
              <p:cNvSpPr/>
              <p:nvPr/>
            </p:nvSpPr>
            <p:spPr>
              <a:xfrm rot="5400000">
                <a:off x="4180322" y="4176773"/>
                <a:ext cx="977900" cy="1108944"/>
              </a:xfrm>
              <a:custGeom>
                <a:avLst/>
                <a:gdLst/>
                <a:ahLst/>
                <a:cxnLst/>
                <a:rect l="l" t="t" r="r" b="b"/>
                <a:pathLst>
                  <a:path w="977900" h="1108944">
                    <a:moveTo>
                      <a:pt x="0" y="619994"/>
                    </a:moveTo>
                    <a:cubicBezTo>
                      <a:pt x="0" y="494049"/>
                      <a:pt x="47618" y="379226"/>
                      <a:pt x="127142" y="293729"/>
                    </a:cubicBezTo>
                    <a:lnTo>
                      <a:pt x="302002" y="0"/>
                    </a:lnTo>
                    <a:lnTo>
                      <a:pt x="675898" y="0"/>
                    </a:lnTo>
                    <a:lnTo>
                      <a:pt x="850758" y="293729"/>
                    </a:lnTo>
                    <a:cubicBezTo>
                      <a:pt x="930282" y="379226"/>
                      <a:pt x="977900" y="494049"/>
                      <a:pt x="977900" y="619994"/>
                    </a:cubicBezTo>
                    <a:cubicBezTo>
                      <a:pt x="977900" y="890034"/>
                      <a:pt x="758990" y="1108944"/>
                      <a:pt x="488950" y="1108944"/>
                    </a:cubicBezTo>
                    <a:cubicBezTo>
                      <a:pt x="218910" y="1108944"/>
                      <a:pt x="0" y="890034"/>
                      <a:pt x="0" y="619994"/>
                    </a:cubicBezTo>
                    <a:close/>
                  </a:path>
                </a:pathLst>
              </a:custGeom>
              <a:solidFill>
                <a:srgbClr val="EFF9FF"/>
              </a:solidFill>
              <a:ln w="3175">
                <a:solidFill>
                  <a:srgbClr val="0063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5129238" y="4623523"/>
              <a:ext cx="27892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400" b="1" dirty="0">
                  <a:solidFill>
                    <a:srgbClr val="0063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129238" y="3413670"/>
              <a:ext cx="27892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400" b="1" dirty="0">
                  <a:solidFill>
                    <a:srgbClr val="0063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129238" y="2203817"/>
              <a:ext cx="27892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400" b="1" dirty="0">
                  <a:solidFill>
                    <a:srgbClr val="0063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 flipH="1">
            <a:off x="6365526" y="1822590"/>
            <a:ext cx="1108944" cy="3397605"/>
            <a:chOff x="4114800" y="1822590"/>
            <a:chExt cx="1108944" cy="3397605"/>
          </a:xfrm>
        </p:grpSpPr>
        <p:sp>
          <p:nvSpPr>
            <p:cNvPr id="95" name="Trapezoid 11"/>
            <p:cNvSpPr/>
            <p:nvPr/>
          </p:nvSpPr>
          <p:spPr>
            <a:xfrm rot="5400000">
              <a:off x="4180322" y="1757068"/>
              <a:ext cx="977900" cy="1108944"/>
            </a:xfrm>
            <a:custGeom>
              <a:avLst/>
              <a:gdLst/>
              <a:ahLst/>
              <a:cxnLst/>
              <a:rect l="l" t="t" r="r" b="b"/>
              <a:pathLst>
                <a:path w="977900" h="1108944">
                  <a:moveTo>
                    <a:pt x="0" y="619994"/>
                  </a:moveTo>
                  <a:cubicBezTo>
                    <a:pt x="0" y="494049"/>
                    <a:pt x="47618" y="379226"/>
                    <a:pt x="127142" y="293729"/>
                  </a:cubicBezTo>
                  <a:lnTo>
                    <a:pt x="302002" y="0"/>
                  </a:lnTo>
                  <a:lnTo>
                    <a:pt x="675898" y="0"/>
                  </a:lnTo>
                  <a:lnTo>
                    <a:pt x="850758" y="293729"/>
                  </a:lnTo>
                  <a:cubicBezTo>
                    <a:pt x="930282" y="379226"/>
                    <a:pt x="977900" y="494049"/>
                    <a:pt x="977900" y="619994"/>
                  </a:cubicBezTo>
                  <a:cubicBezTo>
                    <a:pt x="977900" y="890034"/>
                    <a:pt x="758990" y="1108944"/>
                    <a:pt x="488950" y="1108944"/>
                  </a:cubicBezTo>
                  <a:cubicBezTo>
                    <a:pt x="218910" y="1108944"/>
                    <a:pt x="0" y="890034"/>
                    <a:pt x="0" y="619994"/>
                  </a:cubicBezTo>
                  <a:close/>
                </a:path>
              </a:pathLst>
            </a:custGeom>
            <a:solidFill>
              <a:srgbClr val="EFF9FF"/>
            </a:solidFill>
            <a:ln w="3175">
              <a:solidFill>
                <a:srgbClr val="0063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6" name="Trapezoid 11"/>
            <p:cNvSpPr/>
            <p:nvPr/>
          </p:nvSpPr>
          <p:spPr>
            <a:xfrm rot="5400000">
              <a:off x="4180322" y="2966920"/>
              <a:ext cx="977900" cy="1108944"/>
            </a:xfrm>
            <a:custGeom>
              <a:avLst/>
              <a:gdLst/>
              <a:ahLst/>
              <a:cxnLst/>
              <a:rect l="l" t="t" r="r" b="b"/>
              <a:pathLst>
                <a:path w="977900" h="1108944">
                  <a:moveTo>
                    <a:pt x="0" y="619994"/>
                  </a:moveTo>
                  <a:cubicBezTo>
                    <a:pt x="0" y="494049"/>
                    <a:pt x="47618" y="379226"/>
                    <a:pt x="127142" y="293729"/>
                  </a:cubicBezTo>
                  <a:lnTo>
                    <a:pt x="302002" y="0"/>
                  </a:lnTo>
                  <a:lnTo>
                    <a:pt x="675898" y="0"/>
                  </a:lnTo>
                  <a:lnTo>
                    <a:pt x="850758" y="293729"/>
                  </a:lnTo>
                  <a:cubicBezTo>
                    <a:pt x="930282" y="379226"/>
                    <a:pt x="977900" y="494049"/>
                    <a:pt x="977900" y="619994"/>
                  </a:cubicBezTo>
                  <a:cubicBezTo>
                    <a:pt x="977900" y="890034"/>
                    <a:pt x="758990" y="1108944"/>
                    <a:pt x="488950" y="1108944"/>
                  </a:cubicBezTo>
                  <a:cubicBezTo>
                    <a:pt x="218910" y="1108944"/>
                    <a:pt x="0" y="890034"/>
                    <a:pt x="0" y="619994"/>
                  </a:cubicBezTo>
                  <a:close/>
                </a:path>
              </a:pathLst>
            </a:custGeom>
            <a:solidFill>
              <a:srgbClr val="EFF9FF"/>
            </a:solidFill>
            <a:ln w="3175">
              <a:solidFill>
                <a:srgbClr val="0063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7" name="Trapezoid 11"/>
            <p:cNvSpPr/>
            <p:nvPr/>
          </p:nvSpPr>
          <p:spPr>
            <a:xfrm rot="5400000">
              <a:off x="4180322" y="4176773"/>
              <a:ext cx="977900" cy="1108944"/>
            </a:xfrm>
            <a:custGeom>
              <a:avLst/>
              <a:gdLst/>
              <a:ahLst/>
              <a:cxnLst/>
              <a:rect l="l" t="t" r="r" b="b"/>
              <a:pathLst>
                <a:path w="977900" h="1108944">
                  <a:moveTo>
                    <a:pt x="0" y="619994"/>
                  </a:moveTo>
                  <a:cubicBezTo>
                    <a:pt x="0" y="494049"/>
                    <a:pt x="47618" y="379226"/>
                    <a:pt x="127142" y="293729"/>
                  </a:cubicBezTo>
                  <a:lnTo>
                    <a:pt x="302002" y="0"/>
                  </a:lnTo>
                  <a:lnTo>
                    <a:pt x="675898" y="0"/>
                  </a:lnTo>
                  <a:lnTo>
                    <a:pt x="850758" y="293729"/>
                  </a:lnTo>
                  <a:cubicBezTo>
                    <a:pt x="930282" y="379226"/>
                    <a:pt x="977900" y="494049"/>
                    <a:pt x="977900" y="619994"/>
                  </a:cubicBezTo>
                  <a:cubicBezTo>
                    <a:pt x="977900" y="890034"/>
                    <a:pt x="758990" y="1108944"/>
                    <a:pt x="488950" y="1108944"/>
                  </a:cubicBezTo>
                  <a:cubicBezTo>
                    <a:pt x="218910" y="1108944"/>
                    <a:pt x="0" y="890034"/>
                    <a:pt x="0" y="619994"/>
                  </a:cubicBezTo>
                  <a:close/>
                </a:path>
              </a:pathLst>
            </a:custGeom>
            <a:solidFill>
              <a:srgbClr val="EFF9FF"/>
            </a:solidFill>
            <a:ln w="3175">
              <a:solidFill>
                <a:srgbClr val="0063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269692" y="3155714"/>
            <a:ext cx="2286053" cy="7078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Muscleblind</a:t>
            </a:r>
            <a:r>
              <a:rPr lang="en-US" b="1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Regulates splicing of hundreds of mRNAs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3364" y="5517057"/>
            <a:ext cx="1666875" cy="41910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DM1 disease mechanism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A829-7F34-41C5-8802-A507436D1AE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0184" y="5588108"/>
            <a:ext cx="1513235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NON-CODING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1625" y="5588108"/>
            <a:ext cx="179536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280240" y="5517057"/>
            <a:ext cx="3038106" cy="41910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59457" y="5588108"/>
            <a:ext cx="679673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DMPK</a:t>
            </a:r>
          </a:p>
        </p:txBody>
      </p:sp>
      <p:cxnSp>
        <p:nvCxnSpPr>
          <p:cNvPr id="32" name="Straight Connector 31"/>
          <p:cNvCxnSpPr>
            <a:stCxn id="30" idx="1"/>
            <a:endCxn id="40" idx="3"/>
          </p:cNvCxnSpPr>
          <p:nvPr/>
        </p:nvCxnSpPr>
        <p:spPr>
          <a:xfrm flipH="1">
            <a:off x="481161" y="5726607"/>
            <a:ext cx="132203" cy="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269692" y="1044237"/>
            <a:ext cx="806311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692" y="1654302"/>
            <a:ext cx="2702108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CUG expansion repeats sequester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Muscleblind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limiting its availability for normal gene splicing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9376611" y="24063"/>
            <a:ext cx="192505" cy="192505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122068" y="-10490"/>
            <a:ext cx="809837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0, 99, 158</a:t>
            </a:r>
          </a:p>
        </p:txBody>
      </p:sp>
      <p:sp>
        <p:nvSpPr>
          <p:cNvPr id="85" name="Rectangle 84"/>
          <p:cNvSpPr/>
          <p:nvPr/>
        </p:nvSpPr>
        <p:spPr>
          <a:xfrm>
            <a:off x="9376611" y="285673"/>
            <a:ext cx="192505" cy="19250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0122068" y="251120"/>
            <a:ext cx="888385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255, 102, 0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9611561" y="24063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9611561" y="285673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9865561" y="24063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9865561" y="285673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0122068" y="509644"/>
            <a:ext cx="104547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166, 166, 166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9611561" y="544197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9865561" y="544197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9472863" y="962526"/>
            <a:ext cx="42325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0058066" y="962526"/>
            <a:ext cx="42325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10644807" y="962526"/>
            <a:ext cx="42325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1166043" y="962526"/>
            <a:ext cx="42325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92" name="Rectangle 91"/>
          <p:cNvSpPr/>
          <p:nvPr/>
        </p:nvSpPr>
        <p:spPr>
          <a:xfrm>
            <a:off x="4606278" y="1653680"/>
            <a:ext cx="1290350" cy="68961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306300" y="1653680"/>
            <a:ext cx="1290350" cy="68961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72192" y="1699497"/>
            <a:ext cx="859210" cy="4165610"/>
            <a:chOff x="5072765" y="1699497"/>
            <a:chExt cx="859210" cy="4165610"/>
          </a:xfrm>
        </p:grpSpPr>
        <p:sp>
          <p:nvSpPr>
            <p:cNvPr id="52" name="TextBox 51"/>
            <p:cNvSpPr txBox="1"/>
            <p:nvPr/>
          </p:nvSpPr>
          <p:spPr>
            <a:xfrm>
              <a:off x="5298737" y="5588108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cxnSp>
          <p:nvCxnSpPr>
            <p:cNvPr id="53" name="Straight Connector 52"/>
            <p:cNvCxnSpPr>
              <a:stCxn id="52" idx="1"/>
            </p:cNvCxnSpPr>
            <p:nvPr/>
          </p:nvCxnSpPr>
          <p:spPr>
            <a:xfrm flipH="1" flipV="1">
              <a:off x="5080869" y="5726607"/>
              <a:ext cx="217868" cy="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527337" y="5588108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cxnSp>
          <p:nvCxnSpPr>
            <p:cNvPr id="58" name="Straight Connector 57"/>
            <p:cNvCxnSpPr>
              <a:endCxn id="57" idx="3"/>
            </p:cNvCxnSpPr>
            <p:nvPr/>
          </p:nvCxnSpPr>
          <p:spPr>
            <a:xfrm flipH="1">
              <a:off x="5706873" y="5726607"/>
              <a:ext cx="189102" cy="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134907" y="5188058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76393" y="5188058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cxnSp>
          <p:nvCxnSpPr>
            <p:cNvPr id="65" name="Straight Connector 64"/>
            <p:cNvCxnSpPr>
              <a:stCxn id="64" idx="2"/>
              <a:endCxn id="57" idx="0"/>
            </p:cNvCxnSpPr>
            <p:nvPr/>
          </p:nvCxnSpPr>
          <p:spPr>
            <a:xfrm flipH="1">
              <a:off x="5617105" y="5465057"/>
              <a:ext cx="142644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52" idx="0"/>
              <a:endCxn id="63" idx="2"/>
            </p:cNvCxnSpPr>
            <p:nvPr/>
          </p:nvCxnSpPr>
          <p:spPr>
            <a:xfrm flipH="1" flipV="1">
              <a:off x="5218263" y="5465057"/>
              <a:ext cx="163830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5298737" y="4788008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533749" y="4788008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cxnSp>
          <p:nvCxnSpPr>
            <p:cNvPr id="78" name="Straight Connector 77"/>
            <p:cNvCxnSpPr>
              <a:stCxn id="63" idx="0"/>
              <a:endCxn id="76" idx="2"/>
            </p:cNvCxnSpPr>
            <p:nvPr/>
          </p:nvCxnSpPr>
          <p:spPr>
            <a:xfrm flipV="1">
              <a:off x="5218263" y="5065007"/>
              <a:ext cx="170242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64" idx="0"/>
              <a:endCxn id="77" idx="2"/>
            </p:cNvCxnSpPr>
            <p:nvPr/>
          </p:nvCxnSpPr>
          <p:spPr>
            <a:xfrm flipH="1" flipV="1">
              <a:off x="5617105" y="5065007"/>
              <a:ext cx="142644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5502336" y="1988760"/>
              <a:ext cx="0" cy="354530"/>
            </a:xfrm>
            <a:prstGeom prst="line">
              <a:avLst/>
            </a:prstGeom>
            <a:ln w="9525">
              <a:solidFill>
                <a:srgbClr val="FF6600"/>
              </a:solidFill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5305149" y="4397483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527337" y="4397483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cxnSp>
          <p:nvCxnSpPr>
            <p:cNvPr id="148" name="Straight Connector 147"/>
            <p:cNvCxnSpPr>
              <a:stCxn id="76" idx="0"/>
              <a:endCxn id="146" idx="2"/>
            </p:cNvCxnSpPr>
            <p:nvPr/>
          </p:nvCxnSpPr>
          <p:spPr>
            <a:xfrm flipV="1">
              <a:off x="5388505" y="4674482"/>
              <a:ext cx="0" cy="113526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77" idx="0"/>
              <a:endCxn id="147" idx="2"/>
            </p:cNvCxnSpPr>
            <p:nvPr/>
          </p:nvCxnSpPr>
          <p:spPr>
            <a:xfrm flipV="1">
              <a:off x="5617105" y="4674482"/>
              <a:ext cx="0" cy="113526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134907" y="3997433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76393" y="3997433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cxnSp>
          <p:nvCxnSpPr>
            <p:cNvPr id="61" name="Straight Connector 60"/>
            <p:cNvCxnSpPr>
              <a:stCxn id="60" idx="2"/>
              <a:endCxn id="147" idx="0"/>
            </p:cNvCxnSpPr>
            <p:nvPr/>
          </p:nvCxnSpPr>
          <p:spPr>
            <a:xfrm flipH="1">
              <a:off x="5617105" y="4274432"/>
              <a:ext cx="142644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146" idx="0"/>
              <a:endCxn id="59" idx="2"/>
            </p:cNvCxnSpPr>
            <p:nvPr/>
          </p:nvCxnSpPr>
          <p:spPr>
            <a:xfrm flipH="1" flipV="1">
              <a:off x="5218263" y="4274432"/>
              <a:ext cx="170242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298737" y="3597383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533749" y="3597383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cxnSp>
          <p:nvCxnSpPr>
            <p:cNvPr id="68" name="Straight Connector 67"/>
            <p:cNvCxnSpPr>
              <a:stCxn id="59" idx="0"/>
              <a:endCxn id="66" idx="2"/>
            </p:cNvCxnSpPr>
            <p:nvPr/>
          </p:nvCxnSpPr>
          <p:spPr>
            <a:xfrm flipV="1">
              <a:off x="5218263" y="3874382"/>
              <a:ext cx="170242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60" idx="0"/>
              <a:endCxn id="67" idx="2"/>
            </p:cNvCxnSpPr>
            <p:nvPr/>
          </p:nvCxnSpPr>
          <p:spPr>
            <a:xfrm flipH="1" flipV="1">
              <a:off x="5617105" y="3874382"/>
              <a:ext cx="142644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5305149" y="3200540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527337" y="3200540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cxnSp>
          <p:nvCxnSpPr>
            <p:cNvPr id="73" name="Straight Connector 72"/>
            <p:cNvCxnSpPr>
              <a:stCxn id="66" idx="0"/>
              <a:endCxn id="71" idx="2"/>
            </p:cNvCxnSpPr>
            <p:nvPr/>
          </p:nvCxnSpPr>
          <p:spPr>
            <a:xfrm flipV="1">
              <a:off x="5388505" y="3477539"/>
              <a:ext cx="0" cy="119844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7" idx="0"/>
              <a:endCxn id="72" idx="2"/>
            </p:cNvCxnSpPr>
            <p:nvPr/>
          </p:nvCxnSpPr>
          <p:spPr>
            <a:xfrm flipV="1">
              <a:off x="5617105" y="3477539"/>
              <a:ext cx="0" cy="119844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134907" y="2800490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76393" y="2800490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cxnSp>
          <p:nvCxnSpPr>
            <p:cNvPr id="80" name="Straight Connector 79"/>
            <p:cNvCxnSpPr>
              <a:stCxn id="79" idx="2"/>
              <a:endCxn id="72" idx="0"/>
            </p:cNvCxnSpPr>
            <p:nvPr/>
          </p:nvCxnSpPr>
          <p:spPr>
            <a:xfrm flipH="1">
              <a:off x="5617105" y="3077489"/>
              <a:ext cx="142644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71" idx="0"/>
              <a:endCxn id="75" idx="2"/>
            </p:cNvCxnSpPr>
            <p:nvPr/>
          </p:nvCxnSpPr>
          <p:spPr>
            <a:xfrm flipH="1" flipV="1">
              <a:off x="5218263" y="3077489"/>
              <a:ext cx="170242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298737" y="2400440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533749" y="2400440"/>
              <a:ext cx="16671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cxnSp>
          <p:nvCxnSpPr>
            <p:cNvPr id="88" name="Straight Connector 87"/>
            <p:cNvCxnSpPr>
              <a:stCxn id="75" idx="0"/>
              <a:endCxn id="86" idx="2"/>
            </p:cNvCxnSpPr>
            <p:nvPr/>
          </p:nvCxnSpPr>
          <p:spPr>
            <a:xfrm flipV="1">
              <a:off x="5218263" y="2677439"/>
              <a:ext cx="170242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79" idx="0"/>
              <a:endCxn id="87" idx="2"/>
            </p:cNvCxnSpPr>
            <p:nvPr/>
          </p:nvCxnSpPr>
          <p:spPr>
            <a:xfrm flipH="1" flipV="1">
              <a:off x="5617105" y="2677439"/>
              <a:ext cx="142644" cy="123051"/>
            </a:xfrm>
            <a:prstGeom prst="line">
              <a:avLst/>
            </a:prstGeom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5072765" y="1699497"/>
              <a:ext cx="859210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4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50- 1,000+</a:t>
              </a:r>
            </a:p>
          </p:txBody>
        </p:sp>
      </p:grpSp>
      <p:sp>
        <p:nvSpPr>
          <p:cNvPr id="100" name="Rectangle 99"/>
          <p:cNvSpPr/>
          <p:nvPr/>
        </p:nvSpPr>
        <p:spPr>
          <a:xfrm>
            <a:off x="5318346" y="5517057"/>
            <a:ext cx="361950" cy="41910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6495402" y="5517057"/>
            <a:ext cx="2408153" cy="419100"/>
            <a:chOff x="5895975" y="5517057"/>
            <a:chExt cx="2408153" cy="419100"/>
          </a:xfrm>
        </p:grpSpPr>
        <p:sp>
          <p:nvSpPr>
            <p:cNvPr id="102" name="Rectangle 101"/>
            <p:cNvSpPr/>
            <p:nvPr/>
          </p:nvSpPr>
          <p:spPr>
            <a:xfrm>
              <a:off x="5895975" y="5517057"/>
              <a:ext cx="2000249" cy="4191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139481" y="5588108"/>
              <a:ext cx="1513235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NON-CODING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124592" y="5588108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</a:p>
          </p:txBody>
        </p:sp>
        <p:cxnSp>
          <p:nvCxnSpPr>
            <p:cNvPr id="105" name="Straight Connector 104"/>
            <p:cNvCxnSpPr>
              <a:stCxn id="104" idx="1"/>
              <a:endCxn id="102" idx="3"/>
            </p:cNvCxnSpPr>
            <p:nvPr/>
          </p:nvCxnSpPr>
          <p:spPr>
            <a:xfrm flipH="1" flipV="1">
              <a:off x="7896224" y="5726607"/>
              <a:ext cx="228368" cy="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5318346" y="5517057"/>
            <a:ext cx="2408153" cy="419100"/>
            <a:chOff x="5895975" y="5517057"/>
            <a:chExt cx="2408153" cy="419100"/>
          </a:xfrm>
        </p:grpSpPr>
        <p:sp>
          <p:nvSpPr>
            <p:cNvPr id="107" name="Rectangle 106"/>
            <p:cNvSpPr/>
            <p:nvPr/>
          </p:nvSpPr>
          <p:spPr>
            <a:xfrm>
              <a:off x="5895975" y="5517057"/>
              <a:ext cx="2000249" cy="4191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139481" y="5588108"/>
              <a:ext cx="1513235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NON-CODING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124592" y="5588108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</a:p>
          </p:txBody>
        </p:sp>
        <p:cxnSp>
          <p:nvCxnSpPr>
            <p:cNvPr id="110" name="Straight Connector 109"/>
            <p:cNvCxnSpPr>
              <a:stCxn id="109" idx="1"/>
              <a:endCxn id="107" idx="3"/>
            </p:cNvCxnSpPr>
            <p:nvPr/>
          </p:nvCxnSpPr>
          <p:spPr>
            <a:xfrm flipH="1" flipV="1">
              <a:off x="7896224" y="5726607"/>
              <a:ext cx="228368" cy="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728997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0.12917 -3.7037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35712 -4.81481E-6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2217 -0.00139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6" y="-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0.24878 2.96296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1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38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0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/>
          <p:cNvGrpSpPr/>
          <p:nvPr/>
        </p:nvGrpSpPr>
        <p:grpSpPr>
          <a:xfrm rot="5400000">
            <a:off x="2850458" y="3048511"/>
            <a:ext cx="1108944" cy="977900"/>
            <a:chOff x="-1387216" y="4219807"/>
            <a:chExt cx="1108944" cy="977900"/>
          </a:xfrm>
        </p:grpSpPr>
        <p:sp>
          <p:nvSpPr>
            <p:cNvPr id="119" name="Trapezoid 11"/>
            <p:cNvSpPr/>
            <p:nvPr/>
          </p:nvSpPr>
          <p:spPr>
            <a:xfrm rot="5400000">
              <a:off x="-1321694" y="4154285"/>
              <a:ext cx="977900" cy="1108944"/>
            </a:xfrm>
            <a:custGeom>
              <a:avLst/>
              <a:gdLst/>
              <a:ahLst/>
              <a:cxnLst/>
              <a:rect l="l" t="t" r="r" b="b"/>
              <a:pathLst>
                <a:path w="977900" h="1108944">
                  <a:moveTo>
                    <a:pt x="0" y="619994"/>
                  </a:moveTo>
                  <a:cubicBezTo>
                    <a:pt x="0" y="494049"/>
                    <a:pt x="47618" y="379226"/>
                    <a:pt x="127142" y="293729"/>
                  </a:cubicBezTo>
                  <a:lnTo>
                    <a:pt x="302002" y="0"/>
                  </a:lnTo>
                  <a:lnTo>
                    <a:pt x="675898" y="0"/>
                  </a:lnTo>
                  <a:lnTo>
                    <a:pt x="850758" y="293729"/>
                  </a:lnTo>
                  <a:cubicBezTo>
                    <a:pt x="930282" y="379226"/>
                    <a:pt x="977900" y="494049"/>
                    <a:pt x="977900" y="619994"/>
                  </a:cubicBezTo>
                  <a:cubicBezTo>
                    <a:pt x="977900" y="890034"/>
                    <a:pt x="758990" y="1108944"/>
                    <a:pt x="488950" y="1108944"/>
                  </a:cubicBezTo>
                  <a:cubicBezTo>
                    <a:pt x="218910" y="1108944"/>
                    <a:pt x="0" y="890034"/>
                    <a:pt x="0" y="619994"/>
                  </a:cubicBezTo>
                  <a:close/>
                </a:path>
              </a:pathLst>
            </a:custGeom>
            <a:solidFill>
              <a:srgbClr val="EFF9FF"/>
            </a:solidFill>
            <a:ln w="3175">
              <a:solidFill>
                <a:srgbClr val="0063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-972205" y="4601035"/>
              <a:ext cx="27892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400" b="1" dirty="0">
                  <a:solidFill>
                    <a:srgbClr val="0063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613364" y="5517057"/>
            <a:ext cx="1666875" cy="41910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Expansion Therapeutics mechanism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A829-7F34-41C5-8802-A507436D1AE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0184" y="5588108"/>
            <a:ext cx="1513235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NON-CODING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1625" y="5588108"/>
            <a:ext cx="179536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280240" y="5517057"/>
            <a:ext cx="3038106" cy="41910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459457" y="5588108"/>
            <a:ext cx="679673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DMPK</a:t>
            </a:r>
          </a:p>
        </p:txBody>
      </p:sp>
      <p:cxnSp>
        <p:nvCxnSpPr>
          <p:cNvPr id="32" name="Straight Connector 31"/>
          <p:cNvCxnSpPr>
            <a:stCxn id="30" idx="1"/>
            <a:endCxn id="40" idx="3"/>
          </p:cNvCxnSpPr>
          <p:nvPr/>
        </p:nvCxnSpPr>
        <p:spPr>
          <a:xfrm flipH="1">
            <a:off x="481161" y="5726607"/>
            <a:ext cx="132203" cy="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269692" y="1044237"/>
            <a:ext cx="806311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Illustrative</a:t>
            </a:r>
          </a:p>
        </p:txBody>
      </p:sp>
      <p:sp>
        <p:nvSpPr>
          <p:cNvPr id="83" name="Rectangle 82"/>
          <p:cNvSpPr/>
          <p:nvPr/>
        </p:nvSpPr>
        <p:spPr>
          <a:xfrm>
            <a:off x="9376611" y="24063"/>
            <a:ext cx="192505" cy="192505"/>
          </a:xfrm>
          <a:prstGeom prst="rect">
            <a:avLst/>
          </a:prstGeom>
          <a:solidFill>
            <a:srgbClr val="006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10122068" y="-10490"/>
            <a:ext cx="809837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0, 99, 158</a:t>
            </a:r>
          </a:p>
        </p:txBody>
      </p:sp>
      <p:sp>
        <p:nvSpPr>
          <p:cNvPr id="85" name="Rectangle 84"/>
          <p:cNvSpPr/>
          <p:nvPr/>
        </p:nvSpPr>
        <p:spPr>
          <a:xfrm>
            <a:off x="9376611" y="285673"/>
            <a:ext cx="192505" cy="19250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0122068" y="251120"/>
            <a:ext cx="888385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255, 102, 0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9611561" y="24063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9611561" y="285673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9865561" y="24063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00639E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9865561" y="285673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rgbClr val="FF6600"/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10122068" y="509644"/>
            <a:ext cx="104547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166, 166, 166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9611561" y="544197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9865561" y="544197"/>
            <a:ext cx="192505" cy="19250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9472863" y="962526"/>
            <a:ext cx="42325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0058066" y="962526"/>
            <a:ext cx="42325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10644807" y="962526"/>
            <a:ext cx="42325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1166043" y="962526"/>
            <a:ext cx="42325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98164" y="5588108"/>
            <a:ext cx="166712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53" name="Straight Connector 52"/>
          <p:cNvCxnSpPr>
            <a:stCxn id="52" idx="1"/>
          </p:cNvCxnSpPr>
          <p:nvPr/>
        </p:nvCxnSpPr>
        <p:spPr>
          <a:xfrm flipH="1" flipV="1">
            <a:off x="5680296" y="5726607"/>
            <a:ext cx="217868" cy="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126764" y="5588108"/>
            <a:ext cx="179536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cxnSp>
        <p:nvCxnSpPr>
          <p:cNvPr id="58" name="Straight Connector 57"/>
          <p:cNvCxnSpPr>
            <a:endCxn id="57" idx="3"/>
          </p:cNvCxnSpPr>
          <p:nvPr/>
        </p:nvCxnSpPr>
        <p:spPr>
          <a:xfrm flipH="1">
            <a:off x="6306300" y="5726607"/>
            <a:ext cx="189102" cy="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734334" y="5188058"/>
            <a:ext cx="166712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275820" y="5188058"/>
            <a:ext cx="166712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cxnSp>
        <p:nvCxnSpPr>
          <p:cNvPr id="65" name="Straight Connector 64"/>
          <p:cNvCxnSpPr>
            <a:stCxn id="64" idx="2"/>
            <a:endCxn id="57" idx="0"/>
          </p:cNvCxnSpPr>
          <p:nvPr/>
        </p:nvCxnSpPr>
        <p:spPr>
          <a:xfrm flipH="1">
            <a:off x="6216532" y="5465057"/>
            <a:ext cx="142644" cy="12305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52" idx="0"/>
            <a:endCxn id="63" idx="2"/>
          </p:cNvCxnSpPr>
          <p:nvPr/>
        </p:nvCxnSpPr>
        <p:spPr>
          <a:xfrm flipH="1" flipV="1">
            <a:off x="5817690" y="5465057"/>
            <a:ext cx="163830" cy="12305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898164" y="4788008"/>
            <a:ext cx="179536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133176" y="4788008"/>
            <a:ext cx="166712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78" name="Straight Connector 77"/>
          <p:cNvCxnSpPr>
            <a:stCxn id="63" idx="0"/>
            <a:endCxn id="76" idx="2"/>
          </p:cNvCxnSpPr>
          <p:nvPr/>
        </p:nvCxnSpPr>
        <p:spPr>
          <a:xfrm flipV="1">
            <a:off x="5817690" y="5065007"/>
            <a:ext cx="170242" cy="12305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64" idx="0"/>
            <a:endCxn id="77" idx="2"/>
          </p:cNvCxnSpPr>
          <p:nvPr/>
        </p:nvCxnSpPr>
        <p:spPr>
          <a:xfrm flipH="1" flipV="1">
            <a:off x="6216532" y="5065007"/>
            <a:ext cx="142644" cy="12305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6101763" y="1988760"/>
            <a:ext cx="0" cy="35453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5904576" y="4397483"/>
            <a:ext cx="166712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126764" y="4397483"/>
            <a:ext cx="179536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cxnSp>
        <p:nvCxnSpPr>
          <p:cNvPr id="148" name="Straight Connector 147"/>
          <p:cNvCxnSpPr>
            <a:stCxn id="76" idx="0"/>
            <a:endCxn id="146" idx="2"/>
          </p:cNvCxnSpPr>
          <p:nvPr/>
        </p:nvCxnSpPr>
        <p:spPr>
          <a:xfrm flipV="1">
            <a:off x="5987932" y="4674482"/>
            <a:ext cx="0" cy="113526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stCxn id="77" idx="0"/>
            <a:endCxn id="147" idx="2"/>
          </p:cNvCxnSpPr>
          <p:nvPr/>
        </p:nvCxnSpPr>
        <p:spPr>
          <a:xfrm flipV="1">
            <a:off x="6216532" y="4674482"/>
            <a:ext cx="0" cy="113526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734334" y="3997433"/>
            <a:ext cx="166712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75820" y="3997433"/>
            <a:ext cx="166712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cxnSp>
        <p:nvCxnSpPr>
          <p:cNvPr id="61" name="Straight Connector 60"/>
          <p:cNvCxnSpPr>
            <a:stCxn id="60" idx="2"/>
            <a:endCxn id="147" idx="0"/>
          </p:cNvCxnSpPr>
          <p:nvPr/>
        </p:nvCxnSpPr>
        <p:spPr>
          <a:xfrm flipH="1">
            <a:off x="6216532" y="4274432"/>
            <a:ext cx="142644" cy="12305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46" idx="0"/>
            <a:endCxn id="59" idx="2"/>
          </p:cNvCxnSpPr>
          <p:nvPr/>
        </p:nvCxnSpPr>
        <p:spPr>
          <a:xfrm flipH="1" flipV="1">
            <a:off x="5817690" y="4274432"/>
            <a:ext cx="170242" cy="12305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898164" y="3597383"/>
            <a:ext cx="179536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133176" y="3597383"/>
            <a:ext cx="166712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68" name="Straight Connector 67"/>
          <p:cNvCxnSpPr>
            <a:stCxn id="59" idx="0"/>
            <a:endCxn id="66" idx="2"/>
          </p:cNvCxnSpPr>
          <p:nvPr/>
        </p:nvCxnSpPr>
        <p:spPr>
          <a:xfrm flipV="1">
            <a:off x="5817690" y="3874382"/>
            <a:ext cx="170242" cy="12305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60" idx="0"/>
            <a:endCxn id="67" idx="2"/>
          </p:cNvCxnSpPr>
          <p:nvPr/>
        </p:nvCxnSpPr>
        <p:spPr>
          <a:xfrm flipH="1" flipV="1">
            <a:off x="6216532" y="3874382"/>
            <a:ext cx="142644" cy="12305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904576" y="3200540"/>
            <a:ext cx="166712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126764" y="3200540"/>
            <a:ext cx="179536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cxnSp>
        <p:nvCxnSpPr>
          <p:cNvPr id="73" name="Straight Connector 72"/>
          <p:cNvCxnSpPr>
            <a:stCxn id="66" idx="0"/>
            <a:endCxn id="71" idx="2"/>
          </p:cNvCxnSpPr>
          <p:nvPr/>
        </p:nvCxnSpPr>
        <p:spPr>
          <a:xfrm flipV="1">
            <a:off x="5987932" y="3477539"/>
            <a:ext cx="0" cy="119844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67" idx="0"/>
            <a:endCxn id="72" idx="2"/>
          </p:cNvCxnSpPr>
          <p:nvPr/>
        </p:nvCxnSpPr>
        <p:spPr>
          <a:xfrm flipV="1">
            <a:off x="6216532" y="3477539"/>
            <a:ext cx="0" cy="119844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734334" y="2800490"/>
            <a:ext cx="166712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275820" y="2800490"/>
            <a:ext cx="166712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cxnSp>
        <p:nvCxnSpPr>
          <p:cNvPr id="80" name="Straight Connector 79"/>
          <p:cNvCxnSpPr>
            <a:stCxn id="79" idx="2"/>
            <a:endCxn id="72" idx="0"/>
          </p:cNvCxnSpPr>
          <p:nvPr/>
        </p:nvCxnSpPr>
        <p:spPr>
          <a:xfrm flipH="1">
            <a:off x="6216532" y="3077489"/>
            <a:ext cx="142644" cy="12305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71" idx="0"/>
            <a:endCxn id="75" idx="2"/>
          </p:cNvCxnSpPr>
          <p:nvPr/>
        </p:nvCxnSpPr>
        <p:spPr>
          <a:xfrm flipH="1" flipV="1">
            <a:off x="5817690" y="3077489"/>
            <a:ext cx="170242" cy="12305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898164" y="2400440"/>
            <a:ext cx="179536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133176" y="2400440"/>
            <a:ext cx="166712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88" name="Straight Connector 87"/>
          <p:cNvCxnSpPr>
            <a:stCxn id="75" idx="0"/>
            <a:endCxn id="86" idx="2"/>
          </p:cNvCxnSpPr>
          <p:nvPr/>
        </p:nvCxnSpPr>
        <p:spPr>
          <a:xfrm flipV="1">
            <a:off x="5817690" y="2677439"/>
            <a:ext cx="170242" cy="12305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79" idx="0"/>
            <a:endCxn id="87" idx="2"/>
          </p:cNvCxnSpPr>
          <p:nvPr/>
        </p:nvCxnSpPr>
        <p:spPr>
          <a:xfrm flipH="1" flipV="1">
            <a:off x="6216532" y="2677439"/>
            <a:ext cx="142644" cy="12305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5672192" y="1699497"/>
            <a:ext cx="859210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50- 1,000+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5318346" y="5517057"/>
            <a:ext cx="361950" cy="41910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1" name="Group 100"/>
          <p:cNvGrpSpPr/>
          <p:nvPr/>
        </p:nvGrpSpPr>
        <p:grpSpPr>
          <a:xfrm>
            <a:off x="6495402" y="5517057"/>
            <a:ext cx="2408153" cy="419100"/>
            <a:chOff x="5895975" y="5517057"/>
            <a:chExt cx="2408153" cy="419100"/>
          </a:xfrm>
        </p:grpSpPr>
        <p:sp>
          <p:nvSpPr>
            <p:cNvPr id="102" name="Rectangle 101"/>
            <p:cNvSpPr/>
            <p:nvPr/>
          </p:nvSpPr>
          <p:spPr>
            <a:xfrm>
              <a:off x="5895975" y="5517057"/>
              <a:ext cx="2000249" cy="4191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139481" y="5588108"/>
              <a:ext cx="1513235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NON-CODING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124592" y="5588108"/>
              <a:ext cx="179536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</a:p>
          </p:txBody>
        </p:sp>
        <p:cxnSp>
          <p:nvCxnSpPr>
            <p:cNvPr id="105" name="Straight Connector 104"/>
            <p:cNvCxnSpPr>
              <a:stCxn id="104" idx="1"/>
              <a:endCxn id="102" idx="3"/>
            </p:cNvCxnSpPr>
            <p:nvPr/>
          </p:nvCxnSpPr>
          <p:spPr>
            <a:xfrm flipH="1" flipV="1">
              <a:off x="7896224" y="5726607"/>
              <a:ext cx="228368" cy="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Isosceles Triangle 132"/>
          <p:cNvSpPr/>
          <p:nvPr/>
        </p:nvSpPr>
        <p:spPr>
          <a:xfrm rot="16200000">
            <a:off x="9666389" y="2710344"/>
            <a:ext cx="659528" cy="457200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9477040" y="2648430"/>
            <a:ext cx="581026" cy="581026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extBox 152"/>
          <p:cNvSpPr txBox="1"/>
          <p:nvPr/>
        </p:nvSpPr>
        <p:spPr>
          <a:xfrm>
            <a:off x="301625" y="2332180"/>
            <a:ext cx="2670175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available for normal pre-mRNA splicing</a:t>
            </a:r>
            <a:endParaRPr lang="en-US" sz="1400" dirty="0">
              <a:solidFill>
                <a:srgbClr val="0063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956903" y="2800490"/>
            <a:ext cx="276906" cy="1471518"/>
            <a:chOff x="5956903" y="2800490"/>
            <a:chExt cx="276906" cy="1471518"/>
          </a:xfrm>
        </p:grpSpPr>
        <p:sp>
          <p:nvSpPr>
            <p:cNvPr id="2" name="Oval 1"/>
            <p:cNvSpPr/>
            <p:nvPr/>
          </p:nvSpPr>
          <p:spPr>
            <a:xfrm>
              <a:off x="5956903" y="2800490"/>
              <a:ext cx="276906" cy="276906"/>
            </a:xfrm>
            <a:prstGeom prst="ellipse">
              <a:avLst/>
            </a:prstGeom>
            <a:solidFill>
              <a:srgbClr val="FF6600"/>
            </a:solidFill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5956903" y="3995102"/>
              <a:ext cx="276906" cy="276906"/>
            </a:xfrm>
            <a:prstGeom prst="ellipse">
              <a:avLst/>
            </a:prstGeom>
            <a:solidFill>
              <a:srgbClr val="FF6600"/>
            </a:solidFill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302330" y="2800490"/>
            <a:ext cx="276906" cy="1471518"/>
            <a:chOff x="5956903" y="2800490"/>
            <a:chExt cx="276906" cy="1471518"/>
          </a:xfrm>
        </p:grpSpPr>
        <p:sp>
          <p:nvSpPr>
            <p:cNvPr id="124" name="Oval 123"/>
            <p:cNvSpPr/>
            <p:nvPr/>
          </p:nvSpPr>
          <p:spPr>
            <a:xfrm>
              <a:off x="5956903" y="2800490"/>
              <a:ext cx="276906" cy="276906"/>
            </a:xfrm>
            <a:prstGeom prst="ellipse">
              <a:avLst/>
            </a:prstGeom>
            <a:solidFill>
              <a:srgbClr val="FF6600"/>
            </a:solidFill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956903" y="3995102"/>
              <a:ext cx="276906" cy="276906"/>
            </a:xfrm>
            <a:prstGeom prst="ellipse">
              <a:avLst/>
            </a:prstGeom>
            <a:solidFill>
              <a:srgbClr val="FF6600"/>
            </a:solidFill>
            <a:ln w="31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408230" y="2184966"/>
            <a:ext cx="1519495" cy="5539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molecule blocks binding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-1480456" y="44770"/>
            <a:ext cx="1320874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Storyboard 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D1AFDD6-5E89-424F-848F-04E5C1C827B3}"/>
              </a:ext>
            </a:extLst>
          </p:cNvPr>
          <p:cNvSpPr txBox="1"/>
          <p:nvPr/>
        </p:nvSpPr>
        <p:spPr>
          <a:xfrm>
            <a:off x="301625" y="4467709"/>
            <a:ext cx="2670175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dirty="0">
                <a:solidFill>
                  <a:srgbClr val="006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effective compound improves defects on RNA, protein, and phenotype</a:t>
            </a:r>
            <a:endParaRPr lang="en-US" sz="1400" dirty="0">
              <a:solidFill>
                <a:srgbClr val="0063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1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7.40741E-7 L 0.07066 -7.40741E-7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63" presetClass="path" presetSubtype="0" accel="50000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-7.40741E-7 L 0.17153 -0.00093 " pathEditMode="relative" rAng="0" ptsTypes="AA" p14:bounceEnd="34000">
                                          <p:cBhvr>
                                            <p:cTn id="14" dur="2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76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6" dur="1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" presetID="64" presetClass="path" presetSubtype="0" accel="47000" decel="4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7153 -0.00093 L 0.029 -0.12199 " pathEditMode="relative" rAng="0" ptsTypes="AA">
                                          <p:cBhvr>
                                            <p:cTn id="19" dur="2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35" y="-60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21" dur="2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3" grpId="0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7.40741E-7 L 0.07066 -7.40741E-7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63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-7.40741E-7 L 0.17153 -0.00093 " pathEditMode="relative" rAng="0" ptsTypes="AA">
                                          <p:cBhvr>
                                            <p:cTn id="14" dur="2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76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6" dur="1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" presetID="64" presetClass="path" presetSubtype="0" accel="47000" decel="4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7153 -0.00093 L 0.029 -0.12199 " pathEditMode="relative" rAng="0" ptsTypes="AA">
                                          <p:cBhvr>
                                            <p:cTn id="19" dur="2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35" y="-60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21" dur="2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3" grpId="0"/>
          <p:bldP spid="9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EB49318-8BF3-4658-8FC1-FC65B2C62301}"/>
              </a:ext>
            </a:extLst>
          </p:cNvPr>
          <p:cNvGrpSpPr/>
          <p:nvPr/>
        </p:nvGrpSpPr>
        <p:grpSpPr>
          <a:xfrm>
            <a:off x="6197744" y="2589371"/>
            <a:ext cx="1821086" cy="2603304"/>
            <a:chOff x="3856080" y="2795111"/>
            <a:chExt cx="1821086" cy="2603304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F5978141-1522-4477-A44E-E7417CE83230}"/>
                </a:ext>
              </a:extLst>
            </p:cNvPr>
            <p:cNvGrpSpPr/>
            <p:nvPr/>
          </p:nvGrpSpPr>
          <p:grpSpPr>
            <a:xfrm>
              <a:off x="4823884" y="2795111"/>
              <a:ext cx="853282" cy="2603304"/>
              <a:chOff x="3856080" y="2795111"/>
              <a:chExt cx="1825375" cy="2603304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52B37A72-EDE3-4DF7-BAAF-75FDD3A7DCE0}"/>
                  </a:ext>
                </a:extLst>
              </p:cNvPr>
              <p:cNvSpPr/>
              <p:nvPr/>
            </p:nvSpPr>
            <p:spPr>
              <a:xfrm>
                <a:off x="3863413" y="2795111"/>
                <a:ext cx="1818042" cy="26033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B8DB4092-7855-4BF9-9EC9-03644C5A46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6080" y="5398415"/>
                <a:ext cx="1825375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43301C70-B9FC-4339-8ED7-383C6A6A3ED5}"/>
                </a:ext>
              </a:extLst>
            </p:cNvPr>
            <p:cNvGrpSpPr/>
            <p:nvPr/>
          </p:nvGrpSpPr>
          <p:grpSpPr>
            <a:xfrm>
              <a:off x="3856081" y="2795111"/>
              <a:ext cx="853282" cy="2603304"/>
              <a:chOff x="3856080" y="2795111"/>
              <a:chExt cx="1825375" cy="2603304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2DEE9971-FC39-4223-B93D-2409BFB92CEC}"/>
                  </a:ext>
                </a:extLst>
              </p:cNvPr>
              <p:cNvSpPr/>
              <p:nvPr/>
            </p:nvSpPr>
            <p:spPr>
              <a:xfrm>
                <a:off x="3863413" y="2795111"/>
                <a:ext cx="1818042" cy="26033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2CFBC765-7772-4BF5-834D-9135D23D48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6080" y="5398415"/>
                <a:ext cx="1825375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E139BAC-8AAD-49FC-BC48-E8BF23F39E85}"/>
                </a:ext>
              </a:extLst>
            </p:cNvPr>
            <p:cNvGrpSpPr/>
            <p:nvPr/>
          </p:nvGrpSpPr>
          <p:grpSpPr>
            <a:xfrm>
              <a:off x="3856080" y="2954398"/>
              <a:ext cx="1819942" cy="1972988"/>
              <a:chOff x="3152775" y="2581275"/>
              <a:chExt cx="833071" cy="1972988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BA36E4EE-5B47-457D-92C7-E79E0650C045}"/>
                  </a:ext>
                </a:extLst>
              </p:cNvPr>
              <p:cNvCxnSpPr/>
              <p:nvPr/>
            </p:nvCxnSpPr>
            <p:spPr>
              <a:xfrm flipH="1">
                <a:off x="3152775" y="2581275"/>
                <a:ext cx="833071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18BDC49-AD2E-494E-835D-125B6708BDCC}"/>
                  </a:ext>
                </a:extLst>
              </p:cNvPr>
              <p:cNvCxnSpPr/>
              <p:nvPr/>
            </p:nvCxnSpPr>
            <p:spPr>
              <a:xfrm flipH="1">
                <a:off x="3152775" y="3081338"/>
                <a:ext cx="833071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64F17463-DFC8-4066-9A37-04829C1C781D}"/>
                  </a:ext>
                </a:extLst>
              </p:cNvPr>
              <p:cNvCxnSpPr/>
              <p:nvPr/>
            </p:nvCxnSpPr>
            <p:spPr>
              <a:xfrm flipH="1">
                <a:off x="3152775" y="3525563"/>
                <a:ext cx="833071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5ED97FDC-4BFA-4531-8097-C99EC4C5F0EB}"/>
                  </a:ext>
                </a:extLst>
              </p:cNvPr>
              <p:cNvCxnSpPr/>
              <p:nvPr/>
            </p:nvCxnSpPr>
            <p:spPr>
              <a:xfrm flipH="1">
                <a:off x="3152775" y="4025626"/>
                <a:ext cx="833071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9DD9081E-11D0-4B07-BA58-65A958412168}"/>
                  </a:ext>
                </a:extLst>
              </p:cNvPr>
              <p:cNvCxnSpPr/>
              <p:nvPr/>
            </p:nvCxnSpPr>
            <p:spPr>
              <a:xfrm flipH="1">
                <a:off x="3152775" y="4554263"/>
                <a:ext cx="833071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396CB5-5FD5-40E9-9662-43F9C2D578AF}"/>
              </a:ext>
            </a:extLst>
          </p:cNvPr>
          <p:cNvGrpSpPr/>
          <p:nvPr/>
        </p:nvGrpSpPr>
        <p:grpSpPr>
          <a:xfrm>
            <a:off x="3580187" y="2589371"/>
            <a:ext cx="1821086" cy="2603304"/>
            <a:chOff x="3856080" y="2795111"/>
            <a:chExt cx="1821086" cy="260330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47FB8B8-6EA5-4262-8A7C-38B3D952B0F5}"/>
                </a:ext>
              </a:extLst>
            </p:cNvPr>
            <p:cNvGrpSpPr/>
            <p:nvPr/>
          </p:nvGrpSpPr>
          <p:grpSpPr>
            <a:xfrm>
              <a:off x="4823884" y="2795111"/>
              <a:ext cx="853282" cy="2603304"/>
              <a:chOff x="3856080" y="2795111"/>
              <a:chExt cx="1825375" cy="2603304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73AED4D2-A2DC-41FC-9202-D8B46FEB012A}"/>
                  </a:ext>
                </a:extLst>
              </p:cNvPr>
              <p:cNvSpPr/>
              <p:nvPr/>
            </p:nvSpPr>
            <p:spPr>
              <a:xfrm>
                <a:off x="3863413" y="2795111"/>
                <a:ext cx="1818042" cy="26033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04B9D8D-FEC0-4349-AFEB-642F6FC4D3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6080" y="5398415"/>
                <a:ext cx="1825375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2966311-C566-4BFA-9499-FE233370CB66}"/>
                </a:ext>
              </a:extLst>
            </p:cNvPr>
            <p:cNvGrpSpPr/>
            <p:nvPr/>
          </p:nvGrpSpPr>
          <p:grpSpPr>
            <a:xfrm>
              <a:off x="3856081" y="2795111"/>
              <a:ext cx="853282" cy="2603304"/>
              <a:chOff x="3856080" y="2795111"/>
              <a:chExt cx="1825375" cy="260330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3F82B40-D6DC-448D-A773-8B76AA5DC01E}"/>
                  </a:ext>
                </a:extLst>
              </p:cNvPr>
              <p:cNvSpPr/>
              <p:nvPr/>
            </p:nvSpPr>
            <p:spPr>
              <a:xfrm>
                <a:off x="3863413" y="2795111"/>
                <a:ext cx="1818042" cy="26033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18D988B0-ED0B-4A55-9C87-F21350C4F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6080" y="5398415"/>
                <a:ext cx="1825375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9FC0C6C-F32D-4F53-AB5F-0FC70F62D2F0}"/>
                </a:ext>
              </a:extLst>
            </p:cNvPr>
            <p:cNvGrpSpPr/>
            <p:nvPr/>
          </p:nvGrpSpPr>
          <p:grpSpPr>
            <a:xfrm>
              <a:off x="3856080" y="2954398"/>
              <a:ext cx="1819942" cy="1972988"/>
              <a:chOff x="3152775" y="2581275"/>
              <a:chExt cx="833071" cy="1972988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27F4C9A7-8F41-4335-B975-1E0E75585DDA}"/>
                  </a:ext>
                </a:extLst>
              </p:cNvPr>
              <p:cNvCxnSpPr/>
              <p:nvPr/>
            </p:nvCxnSpPr>
            <p:spPr>
              <a:xfrm flipH="1">
                <a:off x="3152775" y="2581275"/>
                <a:ext cx="833071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0D9C66D-E5CD-4757-8746-3B96503E3ED9}"/>
                  </a:ext>
                </a:extLst>
              </p:cNvPr>
              <p:cNvCxnSpPr/>
              <p:nvPr/>
            </p:nvCxnSpPr>
            <p:spPr>
              <a:xfrm flipH="1">
                <a:off x="3152775" y="3081338"/>
                <a:ext cx="833071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64C66C3-DAE9-434B-A1C2-05846190E37B}"/>
                  </a:ext>
                </a:extLst>
              </p:cNvPr>
              <p:cNvCxnSpPr/>
              <p:nvPr/>
            </p:nvCxnSpPr>
            <p:spPr>
              <a:xfrm flipH="1">
                <a:off x="3152775" y="3525563"/>
                <a:ext cx="833071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6CAFEB9F-4B57-449B-B303-654BDA873DAF}"/>
                  </a:ext>
                </a:extLst>
              </p:cNvPr>
              <p:cNvCxnSpPr/>
              <p:nvPr/>
            </p:nvCxnSpPr>
            <p:spPr>
              <a:xfrm flipH="1">
                <a:off x="3152775" y="4025626"/>
                <a:ext cx="833071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F7C4704-9B7D-4172-B43E-682132BDBDD3}"/>
                  </a:ext>
                </a:extLst>
              </p:cNvPr>
              <p:cNvCxnSpPr/>
              <p:nvPr/>
            </p:nvCxnSpPr>
            <p:spPr>
              <a:xfrm flipH="1">
                <a:off x="3152775" y="4554263"/>
                <a:ext cx="833071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F270654-1F6D-477D-8F61-2E3B8CBF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compound improves disease in a mouse model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D170E951-683A-4B41-9FD9-0ACC9CD0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A829-7F34-41C5-8802-A507436D1AE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4" name="Slide Number Placeholder 2">
            <a:extLst>
              <a:ext uri="{FF2B5EF4-FFF2-40B4-BE49-F238E27FC236}">
                <a16:creationId xmlns:a16="http://schemas.microsoft.com/office/drawing/2014/main" id="{74918FA6-6A5D-4C19-81D6-8188AD91339B}"/>
              </a:ext>
            </a:extLst>
          </p:cNvPr>
          <p:cNvSpPr txBox="1">
            <a:spLocks/>
          </p:cNvSpPr>
          <p:nvPr/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6BA829-7F34-41C5-8802-A507436D1AEE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FF72D4-0884-4C89-9642-146BD952C911}"/>
              </a:ext>
            </a:extLst>
          </p:cNvPr>
          <p:cNvCxnSpPr/>
          <p:nvPr/>
        </p:nvCxnSpPr>
        <p:spPr>
          <a:xfrm>
            <a:off x="3401697" y="2597187"/>
            <a:ext cx="0" cy="2603304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ED6DF2C-8673-4FA8-8972-C69C73178CBE}"/>
              </a:ext>
            </a:extLst>
          </p:cNvPr>
          <p:cNvGrpSpPr/>
          <p:nvPr/>
        </p:nvGrpSpPr>
        <p:grpSpPr>
          <a:xfrm>
            <a:off x="3328332" y="2748658"/>
            <a:ext cx="70190" cy="1972988"/>
            <a:chOff x="3152775" y="2581275"/>
            <a:chExt cx="833071" cy="197298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3C119A-A0BE-40C0-A3FB-354CC722DE20}"/>
                </a:ext>
              </a:extLst>
            </p:cNvPr>
            <p:cNvCxnSpPr/>
            <p:nvPr/>
          </p:nvCxnSpPr>
          <p:spPr>
            <a:xfrm flipH="1">
              <a:off x="3152775" y="2581275"/>
              <a:ext cx="833071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6F55655-023D-4083-A5E9-12A0204308AF}"/>
                </a:ext>
              </a:extLst>
            </p:cNvPr>
            <p:cNvCxnSpPr/>
            <p:nvPr/>
          </p:nvCxnSpPr>
          <p:spPr>
            <a:xfrm flipH="1">
              <a:off x="3152775" y="3081338"/>
              <a:ext cx="833071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53606C4-3C36-4F2B-9FA1-D1CAD38875DE}"/>
                </a:ext>
              </a:extLst>
            </p:cNvPr>
            <p:cNvCxnSpPr/>
            <p:nvPr/>
          </p:nvCxnSpPr>
          <p:spPr>
            <a:xfrm flipH="1">
              <a:off x="3152775" y="3525563"/>
              <a:ext cx="833071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8CE0BD7-FF02-4219-92EF-3A7D63872200}"/>
                </a:ext>
              </a:extLst>
            </p:cNvPr>
            <p:cNvCxnSpPr/>
            <p:nvPr/>
          </p:nvCxnSpPr>
          <p:spPr>
            <a:xfrm flipH="1">
              <a:off x="3152775" y="4025626"/>
              <a:ext cx="833071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C2ECD6-5377-4EFD-83D5-AF2E093F1228}"/>
                </a:ext>
              </a:extLst>
            </p:cNvPr>
            <p:cNvCxnSpPr/>
            <p:nvPr/>
          </p:nvCxnSpPr>
          <p:spPr>
            <a:xfrm flipH="1">
              <a:off x="3152775" y="4554263"/>
              <a:ext cx="833071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A79AA9E-8856-4FD9-8878-2F224C5D8E4B}"/>
              </a:ext>
            </a:extLst>
          </p:cNvPr>
          <p:cNvGrpSpPr/>
          <p:nvPr/>
        </p:nvGrpSpPr>
        <p:grpSpPr>
          <a:xfrm>
            <a:off x="3804406" y="2684724"/>
            <a:ext cx="506882" cy="165522"/>
            <a:chOff x="4080299" y="2890464"/>
            <a:chExt cx="506882" cy="16552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CC00397-647C-4F60-B895-F871E92CD421}"/>
                </a:ext>
              </a:extLst>
            </p:cNvPr>
            <p:cNvSpPr/>
            <p:nvPr/>
          </p:nvSpPr>
          <p:spPr>
            <a:xfrm>
              <a:off x="4147539" y="2911537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D42446D-267B-4BEA-9EC2-1FBAC3A55624}"/>
                </a:ext>
              </a:extLst>
            </p:cNvPr>
            <p:cNvSpPr/>
            <p:nvPr/>
          </p:nvSpPr>
          <p:spPr>
            <a:xfrm>
              <a:off x="4221922" y="2892846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B1C66AA-F786-4EF9-980D-88EC6300CADB}"/>
                </a:ext>
              </a:extLst>
            </p:cNvPr>
            <p:cNvSpPr/>
            <p:nvPr/>
          </p:nvSpPr>
          <p:spPr>
            <a:xfrm>
              <a:off x="4245177" y="2953599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FB2832F-8301-41D2-8CA2-FDC4B9859151}"/>
                </a:ext>
              </a:extLst>
            </p:cNvPr>
            <p:cNvSpPr/>
            <p:nvPr/>
          </p:nvSpPr>
          <p:spPr>
            <a:xfrm>
              <a:off x="4342815" y="2926037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9E71510-0EED-4627-B6A5-269104F16EF7}"/>
                </a:ext>
              </a:extLst>
            </p:cNvPr>
            <p:cNvSpPr/>
            <p:nvPr/>
          </p:nvSpPr>
          <p:spPr>
            <a:xfrm>
              <a:off x="4369665" y="2890464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BBBEF09-84CC-4EF0-BE6A-A1E9A354F048}"/>
                </a:ext>
              </a:extLst>
            </p:cNvPr>
            <p:cNvSpPr/>
            <p:nvPr/>
          </p:nvSpPr>
          <p:spPr>
            <a:xfrm>
              <a:off x="4436905" y="2908714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CFDF88-7D75-4991-9439-1E6BF068C172}"/>
                </a:ext>
              </a:extLst>
            </p:cNvPr>
            <p:cNvGrpSpPr/>
            <p:nvPr/>
          </p:nvGrpSpPr>
          <p:grpSpPr>
            <a:xfrm>
              <a:off x="4080299" y="2941656"/>
              <a:ext cx="506882" cy="37119"/>
              <a:chOff x="4487615" y="2568533"/>
              <a:chExt cx="506882" cy="37119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5D6C049-F01A-4378-BB5C-ED9DF6709F81}"/>
                  </a:ext>
                </a:extLst>
              </p:cNvPr>
              <p:cNvCxnSpPr/>
              <p:nvPr/>
            </p:nvCxnSpPr>
            <p:spPr>
              <a:xfrm flipH="1">
                <a:off x="4487615" y="2589165"/>
                <a:ext cx="506882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F264066-09E7-4301-8A1D-7C7C9697F74F}"/>
                  </a:ext>
                </a:extLst>
              </p:cNvPr>
              <p:cNvCxnSpPr/>
              <p:nvPr/>
            </p:nvCxnSpPr>
            <p:spPr>
              <a:xfrm flipH="1">
                <a:off x="4704409" y="2568533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BA24F96-51FE-4923-AA59-76D51C738FF9}"/>
                  </a:ext>
                </a:extLst>
              </p:cNvPr>
              <p:cNvCxnSpPr/>
              <p:nvPr/>
            </p:nvCxnSpPr>
            <p:spPr>
              <a:xfrm flipH="1">
                <a:off x="4704409" y="2605652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49AB465-4C89-4CCA-8A45-4B2B33B44B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5369" y="2570981"/>
                <a:ext cx="0" cy="3312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63EB6EB-0950-46C9-A197-FC5BC989EAD0}"/>
              </a:ext>
            </a:extLst>
          </p:cNvPr>
          <p:cNvGrpSpPr/>
          <p:nvPr/>
        </p:nvGrpSpPr>
        <p:grpSpPr>
          <a:xfrm>
            <a:off x="4728516" y="2695684"/>
            <a:ext cx="528667" cy="193380"/>
            <a:chOff x="5004409" y="2901424"/>
            <a:chExt cx="528667" cy="19338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592E3F-52C1-4E91-A8BD-D336E90B05E5}"/>
                </a:ext>
              </a:extLst>
            </p:cNvPr>
            <p:cNvSpPr/>
            <p:nvPr/>
          </p:nvSpPr>
          <p:spPr>
            <a:xfrm>
              <a:off x="5004409" y="2901424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F2F6826-1DDF-4F6F-8350-0A879AD1793E}"/>
                </a:ext>
              </a:extLst>
            </p:cNvPr>
            <p:cNvSpPr/>
            <p:nvPr/>
          </p:nvSpPr>
          <p:spPr>
            <a:xfrm>
              <a:off x="5104415" y="2988155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20C3069-D7F0-464A-882B-528CA25D4AE0}"/>
                </a:ext>
              </a:extLst>
            </p:cNvPr>
            <p:cNvSpPr/>
            <p:nvPr/>
          </p:nvSpPr>
          <p:spPr>
            <a:xfrm>
              <a:off x="5213173" y="2992417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2F74B5C-7B95-4A1C-A73E-A27ACCB9A152}"/>
                </a:ext>
              </a:extLst>
            </p:cNvPr>
            <p:cNvSpPr/>
            <p:nvPr/>
          </p:nvSpPr>
          <p:spPr>
            <a:xfrm>
              <a:off x="5321931" y="2989730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B41B31A-259A-4C96-A7DD-73BFE54C8C14}"/>
                </a:ext>
              </a:extLst>
            </p:cNvPr>
            <p:cNvSpPr/>
            <p:nvPr/>
          </p:nvSpPr>
          <p:spPr>
            <a:xfrm>
              <a:off x="5430689" y="2961788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AB97A26-777E-48F9-A2E7-115699F362E2}"/>
                </a:ext>
              </a:extLst>
            </p:cNvPr>
            <p:cNvGrpSpPr/>
            <p:nvPr/>
          </p:nvGrpSpPr>
          <p:grpSpPr>
            <a:xfrm>
              <a:off x="5026194" y="2967706"/>
              <a:ext cx="506882" cy="71642"/>
              <a:chOff x="5380170" y="2594583"/>
              <a:chExt cx="506882" cy="71642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1A68045-604C-4FE9-BA56-3EC721EDFC36}"/>
                  </a:ext>
                </a:extLst>
              </p:cNvPr>
              <p:cNvCxnSpPr/>
              <p:nvPr/>
            </p:nvCxnSpPr>
            <p:spPr>
              <a:xfrm flipH="1">
                <a:off x="5380170" y="2633069"/>
                <a:ext cx="506882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2EA5FB7-FDC9-415D-A0D8-D7B4023ED57F}"/>
                  </a:ext>
                </a:extLst>
              </p:cNvPr>
              <p:cNvCxnSpPr/>
              <p:nvPr/>
            </p:nvCxnSpPr>
            <p:spPr>
              <a:xfrm flipH="1">
                <a:off x="5596964" y="2594583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4C79373-09A6-4A65-A69F-D7FDCF4C0DF3}"/>
                  </a:ext>
                </a:extLst>
              </p:cNvPr>
              <p:cNvCxnSpPr/>
              <p:nvPr/>
            </p:nvCxnSpPr>
            <p:spPr>
              <a:xfrm flipH="1">
                <a:off x="5596964" y="2666225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239C5B6-B3F5-4D60-8D0B-E9A906269A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3611" y="2597528"/>
                <a:ext cx="0" cy="6869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B8D100D-FF3B-472F-9F46-9408A948048D}"/>
              </a:ext>
            </a:extLst>
          </p:cNvPr>
          <p:cNvSpPr txBox="1"/>
          <p:nvPr/>
        </p:nvSpPr>
        <p:spPr>
          <a:xfrm>
            <a:off x="2835163" y="2642617"/>
            <a:ext cx="458460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6B30C2B-4466-494E-B793-149A7C87641F}"/>
              </a:ext>
            </a:extLst>
          </p:cNvPr>
          <p:cNvSpPr txBox="1"/>
          <p:nvPr/>
        </p:nvSpPr>
        <p:spPr>
          <a:xfrm>
            <a:off x="3094851" y="3136002"/>
            <a:ext cx="198772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D51F7E5-5939-4410-916B-48E804F1E23C}"/>
              </a:ext>
            </a:extLst>
          </p:cNvPr>
          <p:cNvSpPr txBox="1"/>
          <p:nvPr/>
        </p:nvSpPr>
        <p:spPr>
          <a:xfrm>
            <a:off x="3094851" y="3629387"/>
            <a:ext cx="198772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864D7D2-B20D-4CB9-844A-3DA23EBE75EF}"/>
              </a:ext>
            </a:extLst>
          </p:cNvPr>
          <p:cNvSpPr txBox="1"/>
          <p:nvPr/>
        </p:nvSpPr>
        <p:spPr>
          <a:xfrm>
            <a:off x="3094851" y="4122772"/>
            <a:ext cx="198772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99471EF-B9EF-4953-A125-F79EB04AD946}"/>
              </a:ext>
            </a:extLst>
          </p:cNvPr>
          <p:cNvSpPr txBox="1"/>
          <p:nvPr/>
        </p:nvSpPr>
        <p:spPr>
          <a:xfrm>
            <a:off x="3194237" y="4616156"/>
            <a:ext cx="99386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7B771-DC29-450C-A4B8-CCF9E2BA2921}"/>
              </a:ext>
            </a:extLst>
          </p:cNvPr>
          <p:cNvSpPr txBox="1"/>
          <p:nvPr/>
        </p:nvSpPr>
        <p:spPr>
          <a:xfrm>
            <a:off x="3572245" y="1898145"/>
            <a:ext cx="4103688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% Wildtype Splicing in Mice: Clcn1 ex7a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136F467-43C1-4B5C-B311-93177D476ED0}"/>
              </a:ext>
            </a:extLst>
          </p:cNvPr>
          <p:cNvSpPr txBox="1"/>
          <p:nvPr/>
        </p:nvSpPr>
        <p:spPr>
          <a:xfrm>
            <a:off x="3572245" y="2344908"/>
            <a:ext cx="1429815" cy="215444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 TYPE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(FVB)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BFA4E31-C50F-4FA2-B4C1-E1664215C38D}"/>
              </a:ext>
            </a:extLst>
          </p:cNvPr>
          <p:cNvSpPr txBox="1"/>
          <p:nvPr/>
        </p:nvSpPr>
        <p:spPr>
          <a:xfrm>
            <a:off x="6202797" y="2344908"/>
            <a:ext cx="1316066" cy="215444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DM1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(FVB-HSALR)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F1F9B47-874C-474A-B473-CEC50A7908E9}"/>
              </a:ext>
            </a:extLst>
          </p:cNvPr>
          <p:cNvGrpSpPr/>
          <p:nvPr/>
        </p:nvGrpSpPr>
        <p:grpSpPr>
          <a:xfrm>
            <a:off x="7292672" y="2963828"/>
            <a:ext cx="546486" cy="348113"/>
            <a:chOff x="7568565" y="3169568"/>
            <a:chExt cx="546486" cy="348113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10EE7B3-4558-43C4-A90E-20A94BBBC879}"/>
                </a:ext>
              </a:extLst>
            </p:cNvPr>
            <p:cNvSpPr/>
            <p:nvPr/>
          </p:nvSpPr>
          <p:spPr>
            <a:xfrm>
              <a:off x="7568565" y="3169568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127CDA9-3BEB-4FDA-84EC-967452EDBFC0}"/>
                </a:ext>
              </a:extLst>
            </p:cNvPr>
            <p:cNvSpPr/>
            <p:nvPr/>
          </p:nvSpPr>
          <p:spPr>
            <a:xfrm>
              <a:off x="7573535" y="3286141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6EB43B0-7FB3-45E5-866E-F88C43688008}"/>
                </a:ext>
              </a:extLst>
            </p:cNvPr>
            <p:cNvSpPr/>
            <p:nvPr/>
          </p:nvSpPr>
          <p:spPr>
            <a:xfrm>
              <a:off x="7721279" y="3193406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B89F20B-A930-4E96-94D5-D0F5EE567DBB}"/>
                </a:ext>
              </a:extLst>
            </p:cNvPr>
            <p:cNvSpPr/>
            <p:nvPr/>
          </p:nvSpPr>
          <p:spPr>
            <a:xfrm>
              <a:off x="7683062" y="3337227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777A7CB-BC60-4309-B1C7-E19042DD14A7}"/>
                </a:ext>
              </a:extLst>
            </p:cNvPr>
            <p:cNvSpPr/>
            <p:nvPr/>
          </p:nvSpPr>
          <p:spPr>
            <a:xfrm>
              <a:off x="7793981" y="3415294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3048E22-8936-4149-974C-A08E66E1F3D3}"/>
                </a:ext>
              </a:extLst>
            </p:cNvPr>
            <p:cNvSpPr/>
            <p:nvPr/>
          </p:nvSpPr>
          <p:spPr>
            <a:xfrm>
              <a:off x="7902060" y="3342495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C42A92A-CFBB-4B54-92DE-5F7D1428D925}"/>
                </a:ext>
              </a:extLst>
            </p:cNvPr>
            <p:cNvSpPr/>
            <p:nvPr/>
          </p:nvSpPr>
          <p:spPr>
            <a:xfrm>
              <a:off x="7866224" y="3216000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4843BBE-D7A3-4C82-A3E1-43BE2749AD82}"/>
                </a:ext>
              </a:extLst>
            </p:cNvPr>
            <p:cNvSpPr/>
            <p:nvPr/>
          </p:nvSpPr>
          <p:spPr>
            <a:xfrm>
              <a:off x="8012664" y="3192575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9F7B5FD-3472-48A4-AB35-53648521CB6D}"/>
                </a:ext>
              </a:extLst>
            </p:cNvPr>
            <p:cNvSpPr/>
            <p:nvPr/>
          </p:nvSpPr>
          <p:spPr>
            <a:xfrm>
              <a:off x="8012664" y="3294962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0242A77F-45EC-472F-9A91-E90DD1B9F5E0}"/>
                </a:ext>
              </a:extLst>
            </p:cNvPr>
            <p:cNvGrpSpPr/>
            <p:nvPr/>
          </p:nvGrpSpPr>
          <p:grpSpPr>
            <a:xfrm>
              <a:off x="7590313" y="3220729"/>
              <a:ext cx="506882" cy="175341"/>
              <a:chOff x="7590313" y="3220729"/>
              <a:chExt cx="506882" cy="175341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50C5D96-C9F3-4F76-B9C1-5A41E107A17F}"/>
                  </a:ext>
                </a:extLst>
              </p:cNvPr>
              <p:cNvCxnSpPr/>
              <p:nvPr/>
            </p:nvCxnSpPr>
            <p:spPr>
              <a:xfrm flipH="1">
                <a:off x="7590313" y="3305763"/>
                <a:ext cx="506882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2C50812-07E7-4FBB-A7D5-88F4830E6634}"/>
                  </a:ext>
                </a:extLst>
              </p:cNvPr>
              <p:cNvCxnSpPr/>
              <p:nvPr/>
            </p:nvCxnSpPr>
            <p:spPr>
              <a:xfrm flipH="1">
                <a:off x="7807107" y="3221480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F2369CF-7A27-4F14-98BD-777DA0FD35FE}"/>
                  </a:ext>
                </a:extLst>
              </p:cNvPr>
              <p:cNvCxnSpPr/>
              <p:nvPr/>
            </p:nvCxnSpPr>
            <p:spPr>
              <a:xfrm flipH="1">
                <a:off x="7807107" y="3396070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F99C2F57-BC94-41A6-A5D2-9FE05BE9D6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3754" y="3220729"/>
                <a:ext cx="0" cy="172959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0A89C436-9148-4014-BB21-882818282A8D}"/>
              </a:ext>
            </a:extLst>
          </p:cNvPr>
          <p:cNvGrpSpPr/>
          <p:nvPr/>
        </p:nvGrpSpPr>
        <p:grpSpPr>
          <a:xfrm>
            <a:off x="6445264" y="4118768"/>
            <a:ext cx="506882" cy="1124720"/>
            <a:chOff x="6721157" y="4324508"/>
            <a:chExt cx="506882" cy="112472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5084B51-41BC-4C59-B617-E0301A601ED9}"/>
                </a:ext>
              </a:extLst>
            </p:cNvPr>
            <p:cNvSpPr/>
            <p:nvPr/>
          </p:nvSpPr>
          <p:spPr>
            <a:xfrm>
              <a:off x="6924825" y="4324508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860BB0A-FA50-4B7B-987C-DFB6F8EBFBC3}"/>
                </a:ext>
              </a:extLst>
            </p:cNvPr>
            <p:cNvSpPr/>
            <p:nvPr/>
          </p:nvSpPr>
          <p:spPr>
            <a:xfrm>
              <a:off x="6849842" y="4489384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DF97730-79F5-4E63-81FF-3BB04ECA9A83}"/>
                </a:ext>
              </a:extLst>
            </p:cNvPr>
            <p:cNvSpPr/>
            <p:nvPr/>
          </p:nvSpPr>
          <p:spPr>
            <a:xfrm>
              <a:off x="7000625" y="4527003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5831427-5AA3-4533-9522-8311AC2E717E}"/>
                </a:ext>
              </a:extLst>
            </p:cNvPr>
            <p:cNvSpPr/>
            <p:nvPr/>
          </p:nvSpPr>
          <p:spPr>
            <a:xfrm>
              <a:off x="6774924" y="5037340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11D7E08-856F-469C-817E-CE7709AF1955}"/>
                </a:ext>
              </a:extLst>
            </p:cNvPr>
            <p:cNvSpPr/>
            <p:nvPr/>
          </p:nvSpPr>
          <p:spPr>
            <a:xfrm>
              <a:off x="6924825" y="5098897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99FFF47-8679-4598-B3C8-9329A295BEBB}"/>
                </a:ext>
              </a:extLst>
            </p:cNvPr>
            <p:cNvSpPr/>
            <p:nvPr/>
          </p:nvSpPr>
          <p:spPr>
            <a:xfrm>
              <a:off x="7074601" y="5001349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5A51CB5-B62B-4A1E-A009-001363202039}"/>
                </a:ext>
              </a:extLst>
            </p:cNvPr>
            <p:cNvSpPr/>
            <p:nvPr/>
          </p:nvSpPr>
          <p:spPr>
            <a:xfrm>
              <a:off x="6924825" y="4706696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F4FCAD5-571B-4EDD-8EA4-8A099344D31D}"/>
                </a:ext>
              </a:extLst>
            </p:cNvPr>
            <p:cNvSpPr/>
            <p:nvPr/>
          </p:nvSpPr>
          <p:spPr>
            <a:xfrm>
              <a:off x="6849217" y="5346841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01088C1-0097-447F-898D-796354D07303}"/>
                </a:ext>
              </a:extLst>
            </p:cNvPr>
            <p:cNvSpPr/>
            <p:nvPr/>
          </p:nvSpPr>
          <p:spPr>
            <a:xfrm>
              <a:off x="7000417" y="5306390"/>
              <a:ext cx="102387" cy="102387"/>
            </a:xfrm>
            <a:prstGeom prst="ellipse">
              <a:avLst/>
            </a:prstGeom>
            <a:solidFill>
              <a:srgbClr val="0070C0">
                <a:alpha val="69804"/>
              </a:srgbClr>
            </a:solidFill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1044FF29-9967-428A-AE60-FCC48783306C}"/>
                </a:ext>
              </a:extLst>
            </p:cNvPr>
            <p:cNvGrpSpPr/>
            <p:nvPr/>
          </p:nvGrpSpPr>
          <p:grpSpPr>
            <a:xfrm>
              <a:off x="6721157" y="4553014"/>
              <a:ext cx="506882" cy="741327"/>
              <a:chOff x="6721157" y="4553014"/>
              <a:chExt cx="506882" cy="741327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11A90A1-B237-4CD8-B5CC-AB0E5B4F0E1A}"/>
                  </a:ext>
                </a:extLst>
              </p:cNvPr>
              <p:cNvCxnSpPr/>
              <p:nvPr/>
            </p:nvCxnSpPr>
            <p:spPr>
              <a:xfrm flipH="1">
                <a:off x="6721157" y="4927809"/>
                <a:ext cx="506882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32F1D4D8-6C16-4FDA-860C-13D001901F1C}"/>
                  </a:ext>
                </a:extLst>
              </p:cNvPr>
              <p:cNvCxnSpPr/>
              <p:nvPr/>
            </p:nvCxnSpPr>
            <p:spPr>
              <a:xfrm flipH="1">
                <a:off x="6937951" y="4553014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A4F31E4-CAE8-4061-8E32-83BD13C5A8BC}"/>
                  </a:ext>
                </a:extLst>
              </p:cNvPr>
              <p:cNvCxnSpPr/>
              <p:nvPr/>
            </p:nvCxnSpPr>
            <p:spPr>
              <a:xfrm flipH="1">
                <a:off x="6937951" y="5294341"/>
                <a:ext cx="7329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BCDBF8D7-57EA-4AE3-B461-BF7B4A76B3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6979" y="4553014"/>
                <a:ext cx="0" cy="74132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04C7D26A-4B78-4364-BD5C-AA4FDD01DC18}"/>
              </a:ext>
            </a:extLst>
          </p:cNvPr>
          <p:cNvSpPr txBox="1"/>
          <p:nvPr/>
        </p:nvSpPr>
        <p:spPr>
          <a:xfrm>
            <a:off x="3826491" y="5281060"/>
            <a:ext cx="360676" cy="2154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PBS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C1A2B8D3-F6BF-42B6-80D9-3A2AB6B71725}"/>
              </a:ext>
            </a:extLst>
          </p:cNvPr>
          <p:cNvSpPr txBox="1"/>
          <p:nvPr/>
        </p:nvSpPr>
        <p:spPr>
          <a:xfrm>
            <a:off x="4789925" y="5281060"/>
            <a:ext cx="387927" cy="2154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Drug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353F54E-759F-414A-AFD7-AFC774D05AE4}"/>
              </a:ext>
            </a:extLst>
          </p:cNvPr>
          <p:cNvSpPr txBox="1"/>
          <p:nvPr/>
        </p:nvSpPr>
        <p:spPr>
          <a:xfrm>
            <a:off x="6445264" y="5281060"/>
            <a:ext cx="360676" cy="2154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PBS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59A0D02-2421-4191-9508-A85BD63E9C69}"/>
              </a:ext>
            </a:extLst>
          </p:cNvPr>
          <p:cNvSpPr txBox="1"/>
          <p:nvPr/>
        </p:nvSpPr>
        <p:spPr>
          <a:xfrm>
            <a:off x="7408699" y="5281060"/>
            <a:ext cx="387927" cy="2154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Drug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7D872F-8C4A-4D98-9259-A0D0BB03864A}"/>
              </a:ext>
            </a:extLst>
          </p:cNvPr>
          <p:cNvGrpSpPr/>
          <p:nvPr/>
        </p:nvGrpSpPr>
        <p:grpSpPr>
          <a:xfrm>
            <a:off x="237329" y="3898838"/>
            <a:ext cx="2005686" cy="1096705"/>
            <a:chOff x="237329" y="3898838"/>
            <a:chExt cx="2005686" cy="109670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05E6D4-F5B2-4185-A512-0092EF36C38B}"/>
                </a:ext>
              </a:extLst>
            </p:cNvPr>
            <p:cNvSpPr/>
            <p:nvPr/>
          </p:nvSpPr>
          <p:spPr>
            <a:xfrm>
              <a:off x="237329" y="3898838"/>
              <a:ext cx="2005686" cy="109670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254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C5253E-60A5-41EC-ADC1-35FAECC2DB05}"/>
                </a:ext>
              </a:extLst>
            </p:cNvPr>
            <p:cNvSpPr txBox="1"/>
            <p:nvPr/>
          </p:nvSpPr>
          <p:spPr>
            <a:xfrm>
              <a:off x="342767" y="4069948"/>
              <a:ext cx="1750206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PK/PD relationship favorable for drug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47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D7A4BF4-B5F8-486A-9030-55EB27B0F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61" y="3820538"/>
            <a:ext cx="1900327" cy="19003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2D99BA-0471-4B3F-BAF5-1BC4D937D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62" y="1709130"/>
            <a:ext cx="1900328" cy="1900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744E5-C50A-4405-8F0F-414D735B3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51" y="1709130"/>
            <a:ext cx="4019884" cy="401988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F270654-1F6D-477D-8F61-2E3B8CBF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compound improves disease in a mouse model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D170E951-683A-4B41-9FD9-0ACC9CD0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A829-7F34-41C5-8802-A507436D1AE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84" name="Slide Number Placeholder 2">
            <a:extLst>
              <a:ext uri="{FF2B5EF4-FFF2-40B4-BE49-F238E27FC236}">
                <a16:creationId xmlns:a16="http://schemas.microsoft.com/office/drawing/2014/main" id="{74918FA6-6A5D-4C19-81D6-8188AD91339B}"/>
              </a:ext>
            </a:extLst>
          </p:cNvPr>
          <p:cNvSpPr txBox="1">
            <a:spLocks/>
          </p:cNvSpPr>
          <p:nvPr/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6BA829-7F34-41C5-8802-A507436D1AE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619EC5-A1FF-4596-9224-982B7FF53F46}"/>
              </a:ext>
            </a:extLst>
          </p:cNvPr>
          <p:cNvSpPr txBox="1"/>
          <p:nvPr/>
        </p:nvSpPr>
        <p:spPr>
          <a:xfrm>
            <a:off x="4655651" y="5817616"/>
            <a:ext cx="2138406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Green: chloride channel protein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C0DA3C-9DD7-4637-BF14-9A27960850F3}"/>
              </a:ext>
            </a:extLst>
          </p:cNvPr>
          <p:cNvSpPr txBox="1"/>
          <p:nvPr/>
        </p:nvSpPr>
        <p:spPr>
          <a:xfrm>
            <a:off x="7319843" y="5817616"/>
            <a:ext cx="1355692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Red: DNA (nucleus)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D24F85-0729-49A8-B465-4D5251A4BA26}"/>
              </a:ext>
            </a:extLst>
          </p:cNvPr>
          <p:cNvSpPr/>
          <p:nvPr/>
        </p:nvSpPr>
        <p:spPr>
          <a:xfrm>
            <a:off x="2571260" y="3224589"/>
            <a:ext cx="1900328" cy="384869"/>
          </a:xfrm>
          <a:prstGeom prst="rect">
            <a:avLst/>
          </a:prstGeom>
          <a:solidFill>
            <a:srgbClr val="000000">
              <a:alpha val="50196"/>
            </a:srgbClr>
          </a:solidFill>
          <a:ln w="31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98F0FC-5D36-44E7-80FD-03FAB9B14BFD}"/>
              </a:ext>
            </a:extLst>
          </p:cNvPr>
          <p:cNvSpPr txBox="1"/>
          <p:nvPr/>
        </p:nvSpPr>
        <p:spPr>
          <a:xfrm>
            <a:off x="3277768" y="3278524"/>
            <a:ext cx="487313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75D04B-B100-4FA8-8DCC-41015AF4E3C3}"/>
              </a:ext>
            </a:extLst>
          </p:cNvPr>
          <p:cNvGrpSpPr/>
          <p:nvPr/>
        </p:nvGrpSpPr>
        <p:grpSpPr>
          <a:xfrm>
            <a:off x="2571260" y="5335996"/>
            <a:ext cx="1900328" cy="384869"/>
            <a:chOff x="2571260" y="5185352"/>
            <a:chExt cx="1900328" cy="38486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9D185F8-CDD9-4F05-A604-39CD086D5E46}"/>
                </a:ext>
              </a:extLst>
            </p:cNvPr>
            <p:cNvSpPr/>
            <p:nvPr/>
          </p:nvSpPr>
          <p:spPr>
            <a:xfrm>
              <a:off x="2571260" y="5185352"/>
              <a:ext cx="1900328" cy="384869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61BB132-E9D1-4A0E-AB04-F1A6FAF36731}"/>
                </a:ext>
              </a:extLst>
            </p:cNvPr>
            <p:cNvSpPr txBox="1"/>
            <p:nvPr/>
          </p:nvSpPr>
          <p:spPr>
            <a:xfrm>
              <a:off x="2901544" y="5239287"/>
              <a:ext cx="1239763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WILD TYPE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E4AA44-3483-4F66-87A6-EA9CA67B3FFD}"/>
              </a:ext>
            </a:extLst>
          </p:cNvPr>
          <p:cNvGrpSpPr/>
          <p:nvPr/>
        </p:nvGrpSpPr>
        <p:grpSpPr>
          <a:xfrm>
            <a:off x="4655649" y="5335996"/>
            <a:ext cx="4019884" cy="384869"/>
            <a:chOff x="2571260" y="5185352"/>
            <a:chExt cx="1900328" cy="38486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F7930F8-8721-4B14-911C-E1F2F5289BE0}"/>
                </a:ext>
              </a:extLst>
            </p:cNvPr>
            <p:cNvSpPr/>
            <p:nvPr/>
          </p:nvSpPr>
          <p:spPr>
            <a:xfrm>
              <a:off x="2571260" y="5185352"/>
              <a:ext cx="1900328" cy="384869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8A6D4B-2BC1-4A5F-A4DB-E7BA906047C8}"/>
                </a:ext>
              </a:extLst>
            </p:cNvPr>
            <p:cNvSpPr txBox="1"/>
            <p:nvPr/>
          </p:nvSpPr>
          <p:spPr>
            <a:xfrm>
              <a:off x="2975818" y="5239287"/>
              <a:ext cx="1091219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DM1 treated with Drug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487273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8D699-6D52-4B91-989C-2792B87565F9}"/>
              </a:ext>
            </a:extLst>
          </p:cNvPr>
          <p:cNvSpPr/>
          <p:nvPr/>
        </p:nvSpPr>
        <p:spPr>
          <a:xfrm>
            <a:off x="2408464" y="1527032"/>
            <a:ext cx="6443227" cy="469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M1  mouse pinch test">
            <a:hlinkClick r:id="" action="ppaction://media"/>
            <a:extLst>
              <a:ext uri="{FF2B5EF4-FFF2-40B4-BE49-F238E27FC236}">
                <a16:creationId xmlns:a16="http://schemas.microsoft.com/office/drawing/2014/main" id="{DE90261E-B6E8-4090-B1A6-1E248269ED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9748" y="1527032"/>
            <a:ext cx="6431943" cy="36179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F270654-1F6D-477D-8F61-2E3B8CBF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compound improves disease in a mouse model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D170E951-683A-4B41-9FD9-0ACC9CD0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A829-7F34-41C5-8802-A507436D1AE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84" name="Slide Number Placeholder 2">
            <a:extLst>
              <a:ext uri="{FF2B5EF4-FFF2-40B4-BE49-F238E27FC236}">
                <a16:creationId xmlns:a16="http://schemas.microsoft.com/office/drawing/2014/main" id="{74918FA6-6A5D-4C19-81D6-8188AD91339B}"/>
              </a:ext>
            </a:extLst>
          </p:cNvPr>
          <p:cNvSpPr txBox="1">
            <a:spLocks/>
          </p:cNvSpPr>
          <p:nvPr/>
        </p:nvSpPr>
        <p:spPr>
          <a:xfrm>
            <a:off x="8701791" y="6627789"/>
            <a:ext cx="31014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6BA829-7F34-41C5-8802-A507436D1AE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1F383-7A6B-4225-9CFA-47823E405D56}"/>
              </a:ext>
            </a:extLst>
          </p:cNvPr>
          <p:cNvSpPr txBox="1"/>
          <p:nvPr/>
        </p:nvSpPr>
        <p:spPr>
          <a:xfrm>
            <a:off x="2572223" y="5359003"/>
            <a:ext cx="1397819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UNTREATED DM1 MOUSE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4DEFC1-D207-41C6-99BB-7EF3D9F0ECF3}"/>
              </a:ext>
            </a:extLst>
          </p:cNvPr>
          <p:cNvSpPr txBox="1"/>
          <p:nvPr/>
        </p:nvSpPr>
        <p:spPr>
          <a:xfrm>
            <a:off x="5009665" y="5330968"/>
            <a:ext cx="384202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1: 	9/9 showed action myotonia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08E35B-BA8C-47AE-976A-70E96426CD02}"/>
              </a:ext>
            </a:extLst>
          </p:cNvPr>
          <p:cNvSpPr txBox="1"/>
          <p:nvPr/>
        </p:nvSpPr>
        <p:spPr>
          <a:xfrm>
            <a:off x="5009665" y="5636002"/>
            <a:ext cx="3774827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31: 	9/9 showed action myotonia</a:t>
            </a:r>
          </a:p>
        </p:txBody>
      </p:sp>
    </p:spTree>
    <p:extLst>
      <p:ext uri="{BB962C8B-B14F-4D97-AF65-F5344CB8AC3E}">
        <p14:creationId xmlns:p14="http://schemas.microsoft.com/office/powerpoint/2010/main" val="230507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DDB4-5F89-B943-BE2B-A3F7D8E16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compound improves disease in a mouse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B6BBC-9B78-744F-843B-8DCBDE1C5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BA829-7F34-41C5-8802-A507436D1AE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9932A1-45DD-A643-9FA1-272288D73B0C}"/>
              </a:ext>
            </a:extLst>
          </p:cNvPr>
          <p:cNvSpPr/>
          <p:nvPr/>
        </p:nvSpPr>
        <p:spPr>
          <a:xfrm>
            <a:off x="2410529" y="1516758"/>
            <a:ext cx="6443227" cy="469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91F28-4C68-A84C-BFEF-5C62890734A2}"/>
              </a:ext>
            </a:extLst>
          </p:cNvPr>
          <p:cNvSpPr txBox="1"/>
          <p:nvPr/>
        </p:nvSpPr>
        <p:spPr>
          <a:xfrm>
            <a:off x="2574289" y="5348729"/>
            <a:ext cx="1460515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TREATED DM1 MOUSE</a:t>
            </a:r>
          </a:p>
        </p:txBody>
      </p:sp>
      <p:pic>
        <p:nvPicPr>
          <p:cNvPr id="6" name="Treated DM1  mouse pinch test">
            <a:hlinkClick r:id="" action="ppaction://media"/>
            <a:extLst>
              <a:ext uri="{FF2B5EF4-FFF2-40B4-BE49-F238E27FC236}">
                <a16:creationId xmlns:a16="http://schemas.microsoft.com/office/drawing/2014/main" id="{8F76F91D-E32B-E541-970B-D50A6E4161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6431" y="1516758"/>
            <a:ext cx="6427325" cy="3615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162FB0-0B97-CC40-8869-7A5A390A41B9}"/>
              </a:ext>
            </a:extLst>
          </p:cNvPr>
          <p:cNvSpPr txBox="1"/>
          <p:nvPr/>
        </p:nvSpPr>
        <p:spPr>
          <a:xfrm>
            <a:off x="5011731" y="5320695"/>
            <a:ext cx="3842025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1: 	9/9 showed action myotonia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20981E-1D89-7941-BD92-A38EBECACB72}"/>
              </a:ext>
            </a:extLst>
          </p:cNvPr>
          <p:cNvSpPr txBox="1"/>
          <p:nvPr/>
        </p:nvSpPr>
        <p:spPr>
          <a:xfrm>
            <a:off x="5011731" y="5625729"/>
            <a:ext cx="3842025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31: 	0/9 showed action myotonia*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E6682D-CC02-084E-9973-0E6DC982C1D7}"/>
              </a:ext>
            </a:extLst>
          </p:cNvPr>
          <p:cNvSpPr txBox="1"/>
          <p:nvPr/>
        </p:nvSpPr>
        <p:spPr>
          <a:xfrm>
            <a:off x="5926128" y="6267946"/>
            <a:ext cx="1287212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*blinded action test</a:t>
            </a:r>
          </a:p>
        </p:txBody>
      </p:sp>
    </p:spTree>
    <p:extLst>
      <p:ext uri="{BB962C8B-B14F-4D97-AF65-F5344CB8AC3E}">
        <p14:creationId xmlns:p14="http://schemas.microsoft.com/office/powerpoint/2010/main" val="28614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3175"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6350"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 anchor="ctr">
        <a:spAutoFit/>
      </a:bodyPr>
      <a:lstStyle>
        <a:defPPr>
          <a:spcBef>
            <a:spcPts val="600"/>
          </a:spcBef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7767</TotalTime>
  <Words>596</Words>
  <Application>Microsoft Office PowerPoint</Application>
  <PresentationFormat>On-screen Show (4:3)</PresentationFormat>
  <Paragraphs>243</Paragraphs>
  <Slides>13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  <vt:variant>
        <vt:lpstr>Custom Shows</vt:lpstr>
      </vt:variant>
      <vt:variant>
        <vt:i4>8</vt:i4>
      </vt:variant>
    </vt:vector>
  </HeadingPairs>
  <TitlesOfParts>
    <vt:vector size="25" baseType="lpstr">
      <vt:lpstr>Arial</vt:lpstr>
      <vt:lpstr>Calibri</vt:lpstr>
      <vt:lpstr>Wingdings</vt:lpstr>
      <vt:lpstr>Office Theme</vt:lpstr>
      <vt:lpstr>PowerPoint Presentation</vt:lpstr>
      <vt:lpstr>Expansion develops small molecule medicines</vt:lpstr>
      <vt:lpstr>We address severe RNA-mediated diseases</vt:lpstr>
      <vt:lpstr>DM1 disease mechanism</vt:lpstr>
      <vt:lpstr>Expansion Therapeutics mechanism</vt:lpstr>
      <vt:lpstr>Tool compound improves disease in a mouse model</vt:lpstr>
      <vt:lpstr>Tool compound improves disease in a mouse model</vt:lpstr>
      <vt:lpstr>Tool compound improves disease in a mouse model</vt:lpstr>
      <vt:lpstr>Tool compound improves disease in a mouse model</vt:lpstr>
      <vt:lpstr>Medicines must be safe and effective</vt:lpstr>
      <vt:lpstr>Summary </vt:lpstr>
      <vt:lpstr>Lack of muscleblind causes system-wide defects</vt:lpstr>
      <vt:lpstr>Tool compound improves disease in a mouse model</vt:lpstr>
      <vt:lpstr>System-wide effects</vt:lpstr>
      <vt:lpstr>Criteria DM1 detail</vt:lpstr>
      <vt:lpstr>Dev Op Plan</vt:lpstr>
      <vt:lpstr>Antisense approaches</vt:lpstr>
      <vt:lpstr>Small Molecule Approaches</vt:lpstr>
      <vt:lpstr>Platform approaches</vt:lpstr>
      <vt:lpstr>Safety</vt:lpstr>
      <vt:lpstr>44 screen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Wishnowsky</dc:creator>
  <cp:lastModifiedBy>Kleed Cumming</cp:lastModifiedBy>
  <cp:revision>872</cp:revision>
  <dcterms:created xsi:type="dcterms:W3CDTF">2016-04-18T18:20:03Z</dcterms:created>
  <dcterms:modified xsi:type="dcterms:W3CDTF">2019-10-03T20:07:53Z</dcterms:modified>
</cp:coreProperties>
</file>