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286" r:id="rId6"/>
    <p:sldId id="298" r:id="rId7"/>
    <p:sldId id="282" r:id="rId8"/>
    <p:sldId id="296" r:id="rId9"/>
    <p:sldId id="288" r:id="rId10"/>
    <p:sldId id="291" r:id="rId11"/>
    <p:sldId id="300" r:id="rId12"/>
    <p:sldId id="287" r:id="rId13"/>
    <p:sldId id="289" r:id="rId14"/>
    <p:sldId id="294" r:id="rId15"/>
    <p:sldId id="290" r:id="rId16"/>
    <p:sldId id="292" r:id="rId17"/>
    <p:sldId id="293" r:id="rId18"/>
    <p:sldId id="295" r:id="rId19"/>
    <p:sldId id="297" r:id="rId20"/>
  </p:sldIdLst>
  <p:sldSz cx="12192000" cy="6858000"/>
  <p:notesSz cx="6858000" cy="9144000"/>
  <p:embeddedFontLst>
    <p:embeddedFont>
      <p:font typeface="Reckless" panose="00000500000000000000" pitchFamily="50" charset="0"/>
      <p:regular r:id="rId23"/>
      <p:italic r:id="rId24"/>
    </p:embeddedFont>
    <p:embeddedFont>
      <p:font typeface="Post Grotesk Book" panose="020B0604020202020204" charset="0"/>
      <p:regular r:id="rId25"/>
      <p:italic r:id="rId26"/>
    </p:embeddedFont>
    <p:embeddedFont>
      <p:font typeface="Post Grotesk" panose="020000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/>
    <p:restoredTop sz="94556"/>
  </p:normalViewPr>
  <p:slideViewPr>
    <p:cSldViewPr snapToGrid="0" snapToObjects="1">
      <p:cViewPr varScale="1">
        <p:scale>
          <a:sx n="91" d="100"/>
          <a:sy n="91" d="100"/>
        </p:scale>
        <p:origin x="2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57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Post Grotesk" panose="020000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23D4-9EB9-416F-9586-E2619D08D578}" type="datetimeFigureOut">
              <a:rPr lang="en-US" smtClean="0">
                <a:latin typeface="Post Grotesk" panose="02000000000000000000" pitchFamily="50" charset="0"/>
              </a:rPr>
              <a:t>8/1/2022</a:t>
            </a:fld>
            <a:endParaRPr lang="en-US" dirty="0">
              <a:latin typeface="Post Grotesk" panose="020000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Post Grotesk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54E8-3CD1-4813-8C87-538F54A933EC}" type="slidenum">
              <a:rPr lang="en-US" smtClean="0">
                <a:latin typeface="Post Grotesk" panose="02000000000000000000" pitchFamily="50" charset="0"/>
              </a:rPr>
              <a:t>‹#›</a:t>
            </a:fld>
            <a:endParaRPr lang="en-US" dirty="0">
              <a:latin typeface="Post Grotes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5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eckless" pitchFamily="2" charset="77"/>
              </a:defRPr>
            </a:lvl1pPr>
          </a:lstStyle>
          <a:p>
            <a:fld id="{C3FD921F-2AEA-CD4C-AAAA-CF43549800DA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eckless" pitchFamily="2" charset="77"/>
              </a:defRPr>
            </a:lvl1pPr>
          </a:lstStyle>
          <a:p>
            <a:fld id="{603597BD-435A-EA48-8914-3898A7105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597BD-435A-EA48-8914-3898A71053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1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440" y="726439"/>
            <a:ext cx="9144000" cy="1080676"/>
          </a:xfrm>
          <a:noFill/>
        </p:spPr>
        <p:txBody>
          <a:bodyPr anchor="t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439" y="1807115"/>
            <a:ext cx="567370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left-aligned sub headline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B363-0F70-EC4B-A1CD-7DEE66B7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685" y="821574"/>
            <a:ext cx="5529373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91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Al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23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Al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73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Alt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3"/>
          <a:stretch/>
        </p:blipFill>
        <p:spPr>
          <a:xfrm>
            <a:off x="425394" y="5742672"/>
            <a:ext cx="785828" cy="75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11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Alt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3"/>
          <a:stretch/>
        </p:blipFill>
        <p:spPr>
          <a:xfrm>
            <a:off x="425394" y="5742672"/>
            <a:ext cx="785828" cy="75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67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3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Al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36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Al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27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Alt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0" y="5934170"/>
            <a:ext cx="2098491" cy="755456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7970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79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74188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1E52908-89DF-5F48-98BA-EF8AA2A595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C6E8863-1BDB-684E-B139-FB466BA70D9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940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440" y="726439"/>
            <a:ext cx="9144000" cy="1080676"/>
          </a:xfrm>
          <a:noFill/>
        </p:spPr>
        <p:txBody>
          <a:bodyPr anchor="t">
            <a:normAutofit/>
          </a:bodyPr>
          <a:lstStyle>
            <a:lvl1pPr algn="l">
              <a:defRPr sz="5400"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439" y="1807115"/>
            <a:ext cx="567370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left-aligned sub headline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B363-0F70-EC4B-A1CD-7DEE66B7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685" y="821574"/>
            <a:ext cx="5529373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2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Al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74188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1E52908-89DF-5F48-98BA-EF8AA2A595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C6E8863-1BDB-684E-B139-FB466BA70D9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677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74188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4C4B77-ECD9-584E-A3A4-41BC2B81D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91BB6D-202B-4F45-AD58-5941539DD66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466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56E58D-BC12-F04D-B021-0552A8DE2E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4644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06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88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Al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8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Alt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9235" y="1550462"/>
            <a:ext cx="10533530" cy="220575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“We love their passion for the cause,</a:t>
            </a:r>
          </a:p>
          <a:p>
            <a:pPr lvl="0"/>
            <a:r>
              <a:rPr lang="en-US" dirty="0"/>
              <a:t>Strong community and amazing staff.”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9235" y="3756213"/>
            <a:ext cx="10533530" cy="128242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Community Member</a:t>
            </a:r>
          </a:p>
        </p:txBody>
      </p:sp>
    </p:spTree>
    <p:extLst>
      <p:ext uri="{BB962C8B-B14F-4D97-AF65-F5344CB8AC3E}">
        <p14:creationId xmlns:p14="http://schemas.microsoft.com/office/powerpoint/2010/main" val="252576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llout-Al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9235" y="1550462"/>
            <a:ext cx="10533530" cy="220575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“We love their passion for the cause,</a:t>
            </a:r>
          </a:p>
          <a:p>
            <a:pPr lvl="0"/>
            <a:r>
              <a:rPr lang="en-US" dirty="0"/>
              <a:t>Strong community and amazing staff.”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9235" y="3756213"/>
            <a:ext cx="10533530" cy="128242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Community Member</a:t>
            </a:r>
          </a:p>
        </p:txBody>
      </p:sp>
    </p:spTree>
    <p:extLst>
      <p:ext uri="{BB962C8B-B14F-4D97-AF65-F5344CB8AC3E}">
        <p14:creationId xmlns:p14="http://schemas.microsoft.com/office/powerpoint/2010/main" val="32561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llout-Alt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9235" y="1550462"/>
            <a:ext cx="10533530" cy="220575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“We love their passion for the cause,</a:t>
            </a:r>
          </a:p>
          <a:p>
            <a:pPr lvl="0"/>
            <a:r>
              <a:rPr lang="en-US" dirty="0"/>
              <a:t>Strong community and amazing staff.”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9235" y="3756213"/>
            <a:ext cx="10533530" cy="128242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Community Member</a:t>
            </a:r>
          </a:p>
        </p:txBody>
      </p:sp>
    </p:spTree>
    <p:extLst>
      <p:ext uri="{BB962C8B-B14F-4D97-AF65-F5344CB8AC3E}">
        <p14:creationId xmlns:p14="http://schemas.microsoft.com/office/powerpoint/2010/main" val="371315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llout-Alt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3" y="5542294"/>
            <a:ext cx="2801147" cy="15336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9235" y="1550462"/>
            <a:ext cx="10533530" cy="220575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i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“We love their passion for the cause,</a:t>
            </a:r>
          </a:p>
          <a:p>
            <a:pPr lvl="0"/>
            <a:r>
              <a:rPr lang="en-US" dirty="0"/>
              <a:t>Strong community and amazing staff.”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9235" y="3756213"/>
            <a:ext cx="10533530" cy="128242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- Community Member</a:t>
            </a:r>
          </a:p>
        </p:txBody>
      </p:sp>
    </p:spTree>
    <p:extLst>
      <p:ext uri="{BB962C8B-B14F-4D97-AF65-F5344CB8AC3E}">
        <p14:creationId xmlns:p14="http://schemas.microsoft.com/office/powerpoint/2010/main" val="188215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440" y="726439"/>
            <a:ext cx="9144000" cy="1080676"/>
          </a:xfrm>
          <a:noFill/>
        </p:spPr>
        <p:txBody>
          <a:bodyPr anchor="t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439" y="1807115"/>
            <a:ext cx="567370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left-aligned sub 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1B363-0F70-EC4B-A1CD-7DEE66B7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685" y="821574"/>
            <a:ext cx="5529373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18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-13813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sz="28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sz="24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92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Alt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-13813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sz="28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sz="24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61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Al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3"/>
          <a:stretch/>
        </p:blipFill>
        <p:spPr>
          <a:xfrm>
            <a:off x="425394" y="5742672"/>
            <a:ext cx="785828" cy="75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sz="28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sz="24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01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-13813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24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Alt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3"/>
          <a:stretch/>
        </p:blipFill>
        <p:spPr>
          <a:xfrm>
            <a:off x="-13813" y="5486400"/>
            <a:ext cx="1141943" cy="153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55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-Al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3"/>
          <a:stretch/>
        </p:blipFill>
        <p:spPr>
          <a:xfrm>
            <a:off x="425394" y="5742672"/>
            <a:ext cx="785828" cy="75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61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61B43-63AA-7947-80B6-70EEB47A6A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748118"/>
            <a:ext cx="9144000" cy="1655762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F73E5-C619-0A48-85D2-82A05B27A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03880"/>
            <a:ext cx="9144000" cy="9496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centered sub headline</a:t>
            </a:r>
          </a:p>
        </p:txBody>
      </p:sp>
    </p:spTree>
    <p:extLst>
      <p:ext uri="{BB962C8B-B14F-4D97-AF65-F5344CB8AC3E}">
        <p14:creationId xmlns:p14="http://schemas.microsoft.com/office/powerpoint/2010/main" val="14807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-Alt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3" y="5542294"/>
            <a:ext cx="2801147" cy="1533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61B43-63AA-7947-80B6-70EEB47A6A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748118"/>
            <a:ext cx="9144000" cy="1655762"/>
          </a:xfrm>
        </p:spPr>
        <p:txBody>
          <a:bodyPr anchor="b"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F73E5-C619-0A48-85D2-82A05B27A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03880"/>
            <a:ext cx="9144000" cy="9496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centered sub headline</a:t>
            </a:r>
          </a:p>
        </p:txBody>
      </p:sp>
    </p:spTree>
    <p:extLst>
      <p:ext uri="{BB962C8B-B14F-4D97-AF65-F5344CB8AC3E}">
        <p14:creationId xmlns:p14="http://schemas.microsoft.com/office/powerpoint/2010/main" val="80982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-Al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3" y="5826118"/>
            <a:ext cx="2098491" cy="75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61B43-63AA-7947-80B6-70EEB47A6A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748118"/>
            <a:ext cx="9144000" cy="1655762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F73E5-C619-0A48-85D2-82A05B27A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03880"/>
            <a:ext cx="9144000" cy="9496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centered sub headline</a:t>
            </a:r>
          </a:p>
        </p:txBody>
      </p:sp>
    </p:spTree>
    <p:extLst>
      <p:ext uri="{BB962C8B-B14F-4D97-AF65-F5344CB8AC3E}">
        <p14:creationId xmlns:p14="http://schemas.microsoft.com/office/powerpoint/2010/main" val="961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0" y="5934170"/>
            <a:ext cx="2098491" cy="755456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3974" y="2292078"/>
            <a:ext cx="2451974" cy="1006933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40.3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B3329-801F-154C-A983-796D1288BC25}"/>
              </a:ext>
            </a:extLst>
          </p:cNvPr>
          <p:cNvCxnSpPr>
            <a:cxnSpLocks/>
          </p:cNvCxnSpPr>
          <p:nvPr/>
        </p:nvCxnSpPr>
        <p:spPr>
          <a:xfrm>
            <a:off x="838200" y="2248269"/>
            <a:ext cx="2477748" cy="0"/>
          </a:xfrm>
          <a:prstGeom prst="line">
            <a:avLst/>
          </a:prstGeom>
          <a:ln w="889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5C1470-B0A2-994D-A040-D9177DDE165D}"/>
              </a:ext>
            </a:extLst>
          </p:cNvPr>
          <p:cNvCxnSpPr/>
          <p:nvPr/>
        </p:nvCxnSpPr>
        <p:spPr>
          <a:xfrm>
            <a:off x="4374777" y="2248269"/>
            <a:ext cx="2840818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E0506-AE76-EE41-B0A1-B6A0310451B8}"/>
              </a:ext>
            </a:extLst>
          </p:cNvPr>
          <p:cNvCxnSpPr>
            <a:cxnSpLocks/>
          </p:cNvCxnSpPr>
          <p:nvPr/>
        </p:nvCxnSpPr>
        <p:spPr>
          <a:xfrm>
            <a:off x="8126506" y="2248269"/>
            <a:ext cx="3257677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63974" y="4362256"/>
            <a:ext cx="5527861" cy="13661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Add context</a:t>
            </a:r>
            <a:r>
              <a:rPr lang="en-US" baseline="0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. 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Accumsan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appareat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 case. 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  <a:b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</a:b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386669" y="3451411"/>
            <a:ext cx="2828926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386669" y="2292078"/>
            <a:ext cx="2828926" cy="1006933"/>
          </a:xfr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1/5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7178" y="3451411"/>
            <a:ext cx="2452348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#1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6505" y="2291890"/>
            <a:ext cx="3257677" cy="1007121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3/5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126505" y="3451411"/>
            <a:ext cx="3257677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#2</a:t>
            </a:r>
          </a:p>
        </p:txBody>
      </p:sp>
    </p:spTree>
    <p:extLst>
      <p:ext uri="{BB962C8B-B14F-4D97-AF65-F5344CB8AC3E}">
        <p14:creationId xmlns:p14="http://schemas.microsoft.com/office/powerpoint/2010/main" val="34290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 Callout-Al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0" y="5934170"/>
            <a:ext cx="2098491" cy="755456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3974" y="2292078"/>
            <a:ext cx="2451974" cy="1006933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40.3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B3329-801F-154C-A983-796D1288BC25}"/>
              </a:ext>
            </a:extLst>
          </p:cNvPr>
          <p:cNvCxnSpPr>
            <a:cxnSpLocks/>
          </p:cNvCxnSpPr>
          <p:nvPr/>
        </p:nvCxnSpPr>
        <p:spPr>
          <a:xfrm>
            <a:off x="838200" y="2248269"/>
            <a:ext cx="2477748" cy="0"/>
          </a:xfrm>
          <a:prstGeom prst="line">
            <a:avLst/>
          </a:prstGeom>
          <a:ln w="889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5C1470-B0A2-994D-A040-D9177DDE165D}"/>
              </a:ext>
            </a:extLst>
          </p:cNvPr>
          <p:cNvCxnSpPr/>
          <p:nvPr/>
        </p:nvCxnSpPr>
        <p:spPr>
          <a:xfrm>
            <a:off x="4374777" y="2248269"/>
            <a:ext cx="2840818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E0506-AE76-EE41-B0A1-B6A0310451B8}"/>
              </a:ext>
            </a:extLst>
          </p:cNvPr>
          <p:cNvCxnSpPr>
            <a:cxnSpLocks/>
          </p:cNvCxnSpPr>
          <p:nvPr/>
        </p:nvCxnSpPr>
        <p:spPr>
          <a:xfrm>
            <a:off x="8126506" y="2248269"/>
            <a:ext cx="3257677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63974" y="4362256"/>
            <a:ext cx="5527861" cy="13661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Add context</a:t>
            </a:r>
            <a:r>
              <a:rPr lang="en-US" baseline="0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. 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Accumsan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appareat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 case. 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  <a:b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</a:b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386669" y="3451411"/>
            <a:ext cx="2828926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386669" y="2292078"/>
            <a:ext cx="2828926" cy="1006933"/>
          </a:xfr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1/5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7178" y="3451411"/>
            <a:ext cx="2452348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#1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6505" y="2291890"/>
            <a:ext cx="3257677" cy="1007121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3/5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126505" y="3451411"/>
            <a:ext cx="3257677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 METRIC #2</a:t>
            </a:r>
          </a:p>
        </p:txBody>
      </p:sp>
    </p:spTree>
    <p:extLst>
      <p:ext uri="{BB962C8B-B14F-4D97-AF65-F5344CB8AC3E}">
        <p14:creationId xmlns:p14="http://schemas.microsoft.com/office/powerpoint/2010/main" val="29619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 Callout-Al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5580092"/>
            <a:ext cx="2801147" cy="153362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3974" y="2292078"/>
            <a:ext cx="2451974" cy="1006933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latin typeface="+mj-lt"/>
              </a:defRPr>
            </a:lvl1pPr>
          </a:lstStyle>
          <a:p>
            <a:pPr lvl="0"/>
            <a:r>
              <a:rPr lang="en-US" dirty="0"/>
              <a:t>40.3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B3329-801F-154C-A983-796D1288BC25}"/>
              </a:ext>
            </a:extLst>
          </p:cNvPr>
          <p:cNvCxnSpPr>
            <a:cxnSpLocks/>
          </p:cNvCxnSpPr>
          <p:nvPr/>
        </p:nvCxnSpPr>
        <p:spPr>
          <a:xfrm>
            <a:off x="838200" y="2248269"/>
            <a:ext cx="247774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5C1470-B0A2-994D-A040-D9177DDE165D}"/>
              </a:ext>
            </a:extLst>
          </p:cNvPr>
          <p:cNvCxnSpPr/>
          <p:nvPr/>
        </p:nvCxnSpPr>
        <p:spPr>
          <a:xfrm>
            <a:off x="4374777" y="2248269"/>
            <a:ext cx="284081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E0506-AE76-EE41-B0A1-B6A0310451B8}"/>
              </a:ext>
            </a:extLst>
          </p:cNvPr>
          <p:cNvCxnSpPr>
            <a:cxnSpLocks/>
          </p:cNvCxnSpPr>
          <p:nvPr/>
        </p:nvCxnSpPr>
        <p:spPr>
          <a:xfrm>
            <a:off x="8126506" y="2248269"/>
            <a:ext cx="3257677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63974" y="4362256"/>
            <a:ext cx="5527861" cy="1366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Add context</a:t>
            </a:r>
            <a:r>
              <a:rPr lang="en-US" baseline="0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. 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Accumsan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appareat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 case. 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  <a:b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</a:b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Lorem ipsum dolor sit. Tale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justo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partem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at, </a:t>
            </a:r>
            <a:r>
              <a:rPr lang="en-US" dirty="0" err="1">
                <a:latin typeface="Post Grotesk Book" panose="02000000000000000000" pitchFamily="2" charset="77"/>
                <a:ea typeface="Post Grotesk Book" panose="02000000000000000000" pitchFamily="2" charset="77"/>
              </a:rPr>
              <a:t>nam</a:t>
            </a:r>
            <a:r>
              <a:rPr lang="en-US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 ad.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386669" y="3451411"/>
            <a:ext cx="2828926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CALLOUT METRIC #2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386669" y="2292078"/>
            <a:ext cx="2828926" cy="1006933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1/5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7178" y="3451411"/>
            <a:ext cx="2452348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CALLOUT METRIC #1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6505" y="2291890"/>
            <a:ext cx="3257677" cy="1007121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latin typeface="+mj-lt"/>
              </a:defRPr>
            </a:lvl1pPr>
          </a:lstStyle>
          <a:p>
            <a:pPr lvl="0"/>
            <a:r>
              <a:rPr lang="en-US" dirty="0"/>
              <a:t>3/5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126505" y="3451411"/>
            <a:ext cx="3257677" cy="62234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CALLOUT METRIC #2</a:t>
            </a:r>
          </a:p>
        </p:txBody>
      </p:sp>
    </p:spTree>
    <p:extLst>
      <p:ext uri="{BB962C8B-B14F-4D97-AF65-F5344CB8AC3E}">
        <p14:creationId xmlns:p14="http://schemas.microsoft.com/office/powerpoint/2010/main" val="5317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fld id="{DAEFF18E-1800-834F-92DF-E53F1D4CD738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fld id="{23E4C80F-52C3-864A-ABB3-8F8365195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7" r:id="rId3"/>
    <p:sldLayoutId id="2147483698" r:id="rId4"/>
    <p:sldLayoutId id="2147483671" r:id="rId5"/>
    <p:sldLayoutId id="2147483699" r:id="rId6"/>
    <p:sldLayoutId id="2147483690" r:id="rId7"/>
    <p:sldLayoutId id="2147483702" r:id="rId8"/>
    <p:sldLayoutId id="2147483701" r:id="rId9"/>
    <p:sldLayoutId id="2147483662" r:id="rId10"/>
    <p:sldLayoutId id="2147483685" r:id="rId11"/>
    <p:sldLayoutId id="2147483684" r:id="rId12"/>
    <p:sldLayoutId id="2147483682" r:id="rId13"/>
    <p:sldLayoutId id="2147483689" r:id="rId14"/>
    <p:sldLayoutId id="2147483683" r:id="rId15"/>
    <p:sldLayoutId id="2147483687" r:id="rId16"/>
    <p:sldLayoutId id="2147483664" r:id="rId17"/>
    <p:sldLayoutId id="2147483692" r:id="rId18"/>
    <p:sldLayoutId id="2147483688" r:id="rId19"/>
    <p:sldLayoutId id="2147483693" r:id="rId20"/>
    <p:sldLayoutId id="2147483691" r:id="rId21"/>
    <p:sldLayoutId id="2147483700" r:id="rId22"/>
    <p:sldLayoutId id="2147483667" r:id="rId23"/>
    <p:sldLayoutId id="2147483663" r:id="rId24"/>
    <p:sldLayoutId id="2147483681" r:id="rId25"/>
    <p:sldLayoutId id="2147483707" r:id="rId26"/>
    <p:sldLayoutId id="2147483708" r:id="rId27"/>
    <p:sldLayoutId id="2147483709" r:id="rId28"/>
    <p:sldLayoutId id="2147483710" r:id="rId29"/>
    <p:sldLayoutId id="2147483668" r:id="rId30"/>
    <p:sldLayoutId id="2147483703" r:id="rId31"/>
    <p:sldLayoutId id="2147483704" r:id="rId32"/>
    <p:sldLayoutId id="2147483669" r:id="rId33"/>
    <p:sldLayoutId id="2147483705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eckles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590656/" TargetMode="External"/><Relationship Id="rId2" Type="http://schemas.openxmlformats.org/officeDocument/2006/relationships/hyperlink" Target="mailto:support@christopherproject.org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opherproject.org/" TargetMode="External"/><Relationship Id="rId2" Type="http://schemas.openxmlformats.org/officeDocument/2006/relationships/hyperlink" Target="mailto:support@christopherproject.org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Christopher Project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622"/>
            <a:ext cx="9144000" cy="94964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Project Overview and Highlights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 Results: </a:t>
            </a:r>
            <a:br>
              <a:rPr lang="en-US" sz="3600" dirty="0" smtClean="0"/>
            </a:br>
            <a:r>
              <a:rPr lang="en-US" sz="3600" dirty="0" smtClean="0"/>
              <a:t>Biggest Obstacles in Managing DM</a:t>
            </a:r>
            <a:endParaRPr lang="en-C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68" y="1909872"/>
            <a:ext cx="8984264" cy="41308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 Results: </a:t>
            </a:r>
            <a:br>
              <a:rPr lang="en-US" sz="3600" dirty="0" smtClean="0"/>
            </a:br>
            <a:r>
              <a:rPr lang="en-US" sz="3600" dirty="0" smtClean="0"/>
              <a:t>Healthcare Access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76096"/>
            <a:ext cx="4578428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Access to different healthcare providers varies among patients</a:t>
            </a:r>
          </a:p>
          <a:p>
            <a:r>
              <a:rPr lang="en-US" sz="2400" dirty="0" smtClean="0"/>
              <a:t>There are some critical gaps in healthcare access and clinical care</a:t>
            </a:r>
          </a:p>
          <a:p>
            <a:r>
              <a:rPr lang="en-US" sz="2400" dirty="0" smtClean="0"/>
              <a:t>Effective disease management requires a comprehensive system of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" b="5025"/>
          <a:stretch/>
        </p:blipFill>
        <p:spPr>
          <a:xfrm>
            <a:off x="5416627" y="1642757"/>
            <a:ext cx="6587044" cy="42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 Results: </a:t>
            </a:r>
            <a:br>
              <a:rPr lang="en-US" sz="3600" dirty="0" smtClean="0"/>
            </a:br>
            <a:r>
              <a:rPr lang="en-US" sz="3600" dirty="0" smtClean="0"/>
              <a:t>Information Needs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76096"/>
            <a:ext cx="42300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Information is essential for patients and families</a:t>
            </a:r>
          </a:p>
          <a:p>
            <a:r>
              <a:rPr lang="en-US" sz="2400" dirty="0" smtClean="0"/>
              <a:t>Most respondents want to know more about treatments and medications</a:t>
            </a:r>
          </a:p>
          <a:p>
            <a:r>
              <a:rPr lang="en-US" sz="2400" dirty="0" smtClean="0"/>
              <a:t>Over half want to know more about clinical trials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46" y="1699175"/>
            <a:ext cx="6337262" cy="45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Major Project Outcomes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Delivers critical insight into what it’s like to live with myotonic dystrophy—directly from the patient and family member/caregiver perspective</a:t>
            </a:r>
          </a:p>
          <a:p>
            <a:r>
              <a:rPr lang="en-US" sz="2400" dirty="0" smtClean="0"/>
              <a:t>Highlights opportunities to improve health outcomes and develop therapies that address the significant disease burden and unmet needs identified in the study</a:t>
            </a:r>
          </a:p>
          <a:p>
            <a:r>
              <a:rPr lang="en-US" sz="2400" dirty="0" smtClean="0"/>
              <a:t>Provides a valuable resource for patient advocacy organizations, scientists and clinical investigators, biotech and pharmaceutical companies, and regulatory bodies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Reporting and Publication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The Christopher Project Report to the Myotonic Dystrophy Community</a:t>
            </a:r>
            <a:endParaRPr lang="en-US" sz="1800" dirty="0" smtClean="0"/>
          </a:p>
          <a:p>
            <a:pPr lvl="1"/>
            <a:r>
              <a:rPr lang="en-US" sz="2000" dirty="0" smtClean="0"/>
              <a:t>Comprehensive 75-page printed report available by request: </a:t>
            </a:r>
            <a:r>
              <a:rPr lang="en-US" sz="2000" dirty="0">
                <a:hlinkClick r:id="rId2"/>
              </a:rPr>
              <a:t>support@christopherproject.org</a:t>
            </a:r>
            <a:endParaRPr lang="en-US" sz="2000" dirty="0" smtClean="0"/>
          </a:p>
          <a:p>
            <a:pPr lvl="1"/>
            <a:r>
              <a:rPr lang="en-US" sz="2000" dirty="0" smtClean="0"/>
              <a:t>Descriptive results of all survey questions presented overall and by type of DM</a:t>
            </a:r>
          </a:p>
          <a:p>
            <a:pPr lvl="1"/>
            <a:r>
              <a:rPr lang="en-US" sz="2000" dirty="0" smtClean="0"/>
              <a:t>Distributed to all research participants in Spring 2019 and more broadly to patients, families, advocacy organizations, academic investigators, and industry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Journal article: Hagerman </a:t>
            </a:r>
            <a:r>
              <a:rPr lang="en-US" sz="2000" dirty="0"/>
              <a:t>KA, Howe SJ, </a:t>
            </a:r>
            <a:r>
              <a:rPr lang="en-US" sz="2000" dirty="0" err="1"/>
              <a:t>Heatwole</a:t>
            </a:r>
            <a:r>
              <a:rPr lang="en-US" sz="2000" dirty="0"/>
              <a:t> CR; Christopher Project Reference Group. </a:t>
            </a:r>
            <a:r>
              <a:rPr lang="en-US" sz="2000" b="1" dirty="0">
                <a:hlinkClick r:id="rId3"/>
              </a:rPr>
              <a:t>The myotonic dystrophy experience: a North American cross-sectional study</a:t>
            </a:r>
            <a:r>
              <a:rPr lang="en-US" sz="2000" dirty="0"/>
              <a:t>. </a:t>
            </a:r>
            <a:r>
              <a:rPr lang="en-US" sz="2000" i="1" dirty="0"/>
              <a:t>Muscle Nerve</a:t>
            </a:r>
            <a:r>
              <a:rPr lang="en-US" sz="2000" dirty="0"/>
              <a:t>. 2019 Jan 24. </a:t>
            </a:r>
            <a:r>
              <a:rPr lang="en-US" sz="2000" dirty="0" err="1"/>
              <a:t>doi</a:t>
            </a:r>
            <a:r>
              <a:rPr lang="en-US" sz="2000" dirty="0"/>
              <a:t>: 10.1002/mus.26420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 smtClean="0"/>
              <a:t>10-page summary publication</a:t>
            </a:r>
          </a:p>
          <a:p>
            <a:pPr lvl="1"/>
            <a:r>
              <a:rPr lang="en-US" sz="2000" dirty="0" smtClean="0"/>
              <a:t>Selected overall results and comparisons between DM1/DM2 and DM1/cDM1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Access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Christopher Project dataset includes over 200,000 data points and is available to qualified investigators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Inquiries and data access requests can </a:t>
            </a:r>
            <a:r>
              <a:rPr lang="en-US" sz="2400" dirty="0"/>
              <a:t>be made to </a:t>
            </a:r>
            <a:r>
              <a:rPr lang="en-US" sz="2400" dirty="0" smtClean="0">
                <a:hlinkClick r:id="rId2"/>
              </a:rPr>
              <a:t>support@christopherproject.org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For more information including supplementary materials visit </a:t>
            </a:r>
            <a:r>
              <a:rPr lang="en-US" sz="2400" dirty="0" smtClean="0">
                <a:hlinkClick r:id="rId3"/>
              </a:rPr>
              <a:t>www.christopherproject.org</a:t>
            </a:r>
            <a:r>
              <a:rPr lang="en-US" sz="2400" dirty="0" smtClean="0"/>
              <a:t> or contact the MDF directly at &lt;email&gt;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Christopher Project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comprehensive survey of patients and family members/caregivers living with myotonic dystrophy in the U.S.A. and Canada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collaborative partnership </a:t>
            </a:r>
            <a:r>
              <a:rPr lang="en-US" sz="2400" dirty="0"/>
              <a:t>between patients and families, patient advocacy </a:t>
            </a:r>
            <a:r>
              <a:rPr lang="en-US" sz="2400" dirty="0" smtClean="0"/>
              <a:t>organizations, </a:t>
            </a:r>
            <a:r>
              <a:rPr lang="en-US" sz="2400" dirty="0"/>
              <a:t>and clinical centers of excellence in myotonic </a:t>
            </a:r>
            <a:r>
              <a:rPr lang="en-US" sz="2400" dirty="0" smtClean="0"/>
              <a:t>dystrophy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 r="5677" b="15228"/>
          <a:stretch/>
        </p:blipFill>
        <p:spPr>
          <a:xfrm>
            <a:off x="-1" y="3689060"/>
            <a:ext cx="12192000" cy="1728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88" y="5748580"/>
            <a:ext cx="2419813" cy="10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Aims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01869" cy="4351338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understand the complexity of myotonic dystrophy</a:t>
            </a:r>
          </a:p>
          <a:p>
            <a:pPr marL="457200" lvl="1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explore the unmet needs of patients and family members/caregivers</a:t>
            </a:r>
          </a:p>
          <a:p>
            <a:pPr marL="457200" lvl="1" indent="-45720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complement existing research and therapeutic development programs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Methodology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Collaborative approach used in study and survey 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Extensive consultation with industry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All survey materials were pilot tested with interview feedback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High data quality control standards applied throughout the study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All data anonymized and stored securely using best practices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Rigorous statistical analysis applied using IBM SPSS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Design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03674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Paper-based </a:t>
            </a:r>
            <a:r>
              <a:rPr lang="en-US" sz="2400" dirty="0"/>
              <a:t>P</a:t>
            </a:r>
            <a:r>
              <a:rPr lang="en-US" sz="2400" dirty="0" smtClean="0"/>
              <a:t>atient Survey with follow-on Family Member/Caregiver Survey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Included over </a:t>
            </a:r>
            <a:r>
              <a:rPr lang="en-US" sz="2400" dirty="0"/>
              <a:t>100 </a:t>
            </a:r>
            <a:r>
              <a:rPr lang="en-US" sz="2400" dirty="0" smtClean="0"/>
              <a:t>questions in the following domains: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742950" lvl="1" indent="-285750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7715"/>
              </p:ext>
            </p:extLst>
          </p:nvPr>
        </p:nvGraphicFramePr>
        <p:xfrm>
          <a:off x="621224" y="2808240"/>
          <a:ext cx="7764196" cy="242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0496">
                  <a:extLst>
                    <a:ext uri="{9D8B030D-6E8A-4147-A177-3AD203B41FA5}">
                      <a16:colId xmlns:a16="http://schemas.microsoft.com/office/drawing/2014/main" val="1137587861"/>
                    </a:ext>
                  </a:extLst>
                </a:gridCol>
                <a:gridCol w="4303700">
                  <a:extLst>
                    <a:ext uri="{9D8B030D-6E8A-4147-A177-3AD203B41FA5}">
                      <a16:colId xmlns:a16="http://schemas.microsoft.com/office/drawing/2014/main" val="1314579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Physical Symptoms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Current Health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Diagnostic Experience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Information &amp; Resources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Health Care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Managing Daily Life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Healthcare Insurance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Family Member/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Caregiver Experience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Demographics</a:t>
                      </a:r>
                      <a:endParaRPr lang="en-CA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21135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b="21036"/>
          <a:stretch/>
        </p:blipFill>
        <p:spPr>
          <a:xfrm>
            <a:off x="7170374" y="3522428"/>
            <a:ext cx="4899100" cy="3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Distribution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4,000 Patient Surveys mailed out across the U.S.A. and Canada through MDF, MDA, and MDC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1,000 follow-on Family Member/Caregiver Surveys mailed out directly through patient respondents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415989" y="4245416"/>
            <a:ext cx="5360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>
                <a:latin typeface="Post Grotesk Book" panose="02000000000000000000" pitchFamily="2" charset="77"/>
                <a:ea typeface="Post Grotesk Book" panose="02000000000000000000" pitchFamily="2" charset="77"/>
              </a:rPr>
              <a:t>Administered under human subjects ethics approval in U.S.A. and Canada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Respondents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4570143" cy="43513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1,180 qualified patient responses including representation across all disease types (DM1, cDM1, and DM2)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402 qualified family member/ caregiver responses with direct linkage to patient respondents</a:t>
            </a:r>
            <a:endParaRPr lang="en-US" sz="2400" dirty="0"/>
          </a:p>
          <a:p>
            <a:pPr marL="742950" lvl="1" indent="-285750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17" y="5860332"/>
            <a:ext cx="2152184" cy="898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91" y="1807369"/>
            <a:ext cx="5326480" cy="37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 Results: </a:t>
            </a:r>
            <a:br>
              <a:rPr lang="en-US" sz="3600" dirty="0" smtClean="0"/>
            </a:br>
            <a:r>
              <a:rPr lang="en-US" sz="3600" dirty="0" smtClean="0"/>
              <a:t>Symptom Prevalence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422974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Myotonic dystrophy is highly variable and affects many different parts of the body</a:t>
            </a:r>
          </a:p>
          <a:p>
            <a:r>
              <a:rPr lang="en-US" sz="2400" dirty="0" smtClean="0"/>
              <a:t>Symptoms place significant burdens on patients and families, not just physical</a:t>
            </a:r>
          </a:p>
          <a:p>
            <a:r>
              <a:rPr lang="en-US" sz="2400" dirty="0" smtClean="0"/>
              <a:t>Major implications for daily life, clinical care, and therapeutic intervention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5525" y="981307"/>
            <a:ext cx="5808565" cy="5536419"/>
            <a:chOff x="5546436" y="591015"/>
            <a:chExt cx="5808565" cy="55364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3"/>
            <a:stretch/>
          </p:blipFill>
          <p:spPr>
            <a:xfrm>
              <a:off x="5546436" y="591015"/>
              <a:ext cx="5808565" cy="55364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900942" y="4770641"/>
              <a:ext cx="1115877" cy="584775"/>
            </a:xfrm>
            <a:prstGeom prst="rect">
              <a:avLst/>
            </a:prstGeom>
            <a:noFill/>
            <a:ln w="3175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Percentage of overall respondents who reported having a particular symptom</a:t>
              </a:r>
              <a:endParaRPr lang="en-CA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 Results: </a:t>
            </a:r>
            <a:br>
              <a:rPr lang="en-US" sz="3600" dirty="0" smtClean="0"/>
            </a:br>
            <a:r>
              <a:rPr lang="en-US" sz="3600" dirty="0" smtClean="0"/>
              <a:t>Managing Daily Life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42300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Performing daily activities is challenging for people living with myotonic dystrophy</a:t>
            </a:r>
          </a:p>
          <a:p>
            <a:r>
              <a:rPr lang="en-US" sz="2400" dirty="0" smtClean="0"/>
              <a:t>Getting around effectively can be particularly difficult</a:t>
            </a:r>
          </a:p>
          <a:p>
            <a:r>
              <a:rPr lang="en-US" sz="2400" dirty="0" smtClean="0"/>
              <a:t>Major implications for  obtaining and retaining employment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88124" y="562402"/>
            <a:ext cx="5125285" cy="5954637"/>
            <a:chOff x="6188124" y="562402"/>
            <a:chExt cx="5125285" cy="5954637"/>
          </a:xfrm>
        </p:grpSpPr>
        <p:grpSp>
          <p:nvGrpSpPr>
            <p:cNvPr id="15" name="Group 14"/>
            <p:cNvGrpSpPr/>
            <p:nvPr/>
          </p:nvGrpSpPr>
          <p:grpSpPr>
            <a:xfrm>
              <a:off x="6188124" y="562402"/>
              <a:ext cx="5125285" cy="5954637"/>
              <a:chOff x="6188124" y="573021"/>
              <a:chExt cx="5125285" cy="607721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188124" y="573021"/>
                <a:ext cx="4874353" cy="5820477"/>
                <a:chOff x="6188124" y="681923"/>
                <a:chExt cx="4874353" cy="582047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286" y="928144"/>
                  <a:ext cx="4764191" cy="5574256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188124" y="681923"/>
                  <a:ext cx="4475302" cy="25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ACTIVITIES</a:t>
                  </a:r>
                  <a:endParaRPr lang="en-CA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920385" y="6362502"/>
                <a:ext cx="62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>
                        <a:lumMod val="50000"/>
                      </a:schemeClr>
                    </a:solidFill>
                  </a:rPr>
                  <a:t>MINOR CHALLENGE</a:t>
                </a:r>
                <a:endParaRPr lang="en-CA" sz="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839159" y="6360367"/>
                <a:ext cx="62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>
                        <a:lumMod val="50000"/>
                      </a:schemeClr>
                    </a:solidFill>
                  </a:rPr>
                  <a:t>MODERATE CHALLENGE</a:t>
                </a:r>
                <a:endParaRPr lang="en-CA" sz="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745717" y="6373241"/>
                <a:ext cx="62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>
                        <a:lumMod val="50000"/>
                      </a:schemeClr>
                    </a:solidFill>
                  </a:rPr>
                  <a:t>MAJOR CHALLENGE</a:t>
                </a:r>
                <a:endParaRPr lang="en-CA" sz="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85728" y="6373240"/>
                <a:ext cx="62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>
                        <a:lumMod val="50000"/>
                      </a:schemeClr>
                    </a:solidFill>
                  </a:rPr>
                  <a:t>UNABLE TO PERFORM</a:t>
                </a:r>
                <a:endParaRPr lang="en-CA" sz="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002676" y="3792803"/>
              <a:ext cx="4012794" cy="2721659"/>
              <a:chOff x="7002676" y="3792803"/>
              <a:chExt cx="4012794" cy="272165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102227" y="3792803"/>
                <a:ext cx="913243" cy="830997"/>
              </a:xfrm>
              <a:prstGeom prst="rect">
                <a:avLst/>
              </a:prstGeom>
              <a:noFill/>
              <a:ln w="3175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shown are weighted by the reported level of challenge for each activity</a:t>
                </a:r>
                <a:endParaRPr lang="en-CA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02676" y="6237463"/>
                <a:ext cx="62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NOT A CHALLENGE</a:t>
                </a:r>
                <a:endParaRPr lang="en-CA" sz="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8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yotonic">
      <a:dk1>
        <a:srgbClr val="12284B"/>
      </a:dk1>
      <a:lt1>
        <a:srgbClr val="FFFFFF"/>
      </a:lt1>
      <a:dk2>
        <a:srgbClr val="00CF92"/>
      </a:dk2>
      <a:lt2>
        <a:srgbClr val="B4E9E5"/>
      </a:lt2>
      <a:accent1>
        <a:srgbClr val="008F85"/>
      </a:accent1>
      <a:accent2>
        <a:srgbClr val="134F50"/>
      </a:accent2>
      <a:accent3>
        <a:srgbClr val="FBE8EB"/>
      </a:accent3>
      <a:accent4>
        <a:srgbClr val="FCE300"/>
      </a:accent4>
      <a:accent5>
        <a:srgbClr val="26D093"/>
      </a:accent5>
      <a:accent6>
        <a:srgbClr val="FFFFFF"/>
      </a:accent6>
      <a:hlink>
        <a:srgbClr val="0563C1"/>
      </a:hlink>
      <a:folHlink>
        <a:srgbClr val="17363B"/>
      </a:folHlink>
    </a:clrScheme>
    <a:fontScheme name="Myotonic">
      <a:majorFont>
        <a:latin typeface="Reckless"/>
        <a:ea typeface=""/>
        <a:cs typeface=""/>
      </a:majorFont>
      <a:minorFont>
        <a:latin typeface="Post Grotes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daf75c-84b4-48e7-8e92-9ca913e99c85">SUYZJHAE43C6-727751095-207885</_dlc_DocId>
    <_dlc_DocIdUrl xmlns="f2daf75c-84b4-48e7-8e92-9ca913e99c85">
      <Url>https://myotonicdystrophyfoundation.sharepoint.com/sites/FileShare/_layouts/15/DocIdRedir.aspx?ID=SUYZJHAE43C6-727751095-207885</Url>
      <Description>SUYZJHAE43C6-727751095-207885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0D1C2CCD49340818D6EA80756093E" ma:contentTypeVersion="739" ma:contentTypeDescription="Create a new document." ma:contentTypeScope="" ma:versionID="29e9230c29aa6b946974742133fd4e07">
  <xsd:schema xmlns:xsd="http://www.w3.org/2001/XMLSchema" xmlns:xs="http://www.w3.org/2001/XMLSchema" xmlns:p="http://schemas.microsoft.com/office/2006/metadata/properties" xmlns:ns2="f2daf75c-84b4-48e7-8e92-9ca913e99c85" xmlns:ns3="cef9922b-7876-4c37-a6a9-f25840a65bb7" targetNamespace="http://schemas.microsoft.com/office/2006/metadata/properties" ma:root="true" ma:fieldsID="06140494320f24d1af91a24038c1050f" ns2:_="" ns3:_="">
    <xsd:import namespace="f2daf75c-84b4-48e7-8e92-9ca913e99c85"/>
    <xsd:import namespace="cef9922b-7876-4c37-a6a9-f25840a65b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af75c-84b4-48e7-8e92-9ca913e99c8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9922b-7876-4c37-a6a9-f25840a65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60C70-1B37-45E0-AC8B-29E687DAC11A}">
  <ds:schemaRefs>
    <ds:schemaRef ds:uri="http://schemas.microsoft.com/office/infopath/2007/PartnerControls"/>
    <ds:schemaRef ds:uri="http://purl.org/dc/dcmitype/"/>
    <ds:schemaRef ds:uri="f2daf75c-84b4-48e7-8e92-9ca913e99c85"/>
    <ds:schemaRef ds:uri="http://schemas.microsoft.com/office/2006/documentManagement/types"/>
    <ds:schemaRef ds:uri="cef9922b-7876-4c37-a6a9-f25840a65bb7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035E84B-4623-4D84-9B21-308C9D605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af75c-84b4-48e7-8e92-9ca913e99c85"/>
    <ds:schemaRef ds:uri="cef9922b-7876-4c37-a6a9-f25840a65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5E73C-1E3A-4176-A3A7-04A96D18CE8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CBC97-D748-44A7-8750-FFDAB415DA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647</Words>
  <Application>Microsoft Office PowerPoint</Application>
  <PresentationFormat>Widescreen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Reckless</vt:lpstr>
      <vt:lpstr>Arial</vt:lpstr>
      <vt:lpstr>Post Grotesk Book</vt:lpstr>
      <vt:lpstr>Post Grotesk</vt:lpstr>
      <vt:lpstr>Office Theme</vt:lpstr>
      <vt:lpstr>The Christopher Project</vt:lpstr>
      <vt:lpstr>The Christopher Project</vt:lpstr>
      <vt:lpstr>Project Aims</vt:lpstr>
      <vt:lpstr>Methodology</vt:lpstr>
      <vt:lpstr>Survey Design</vt:lpstr>
      <vt:lpstr>Survey Distribution</vt:lpstr>
      <vt:lpstr>Survey Respondents</vt:lpstr>
      <vt:lpstr>Select Results:  Symptom Prevalence</vt:lpstr>
      <vt:lpstr>Select Results:  Managing Daily Life</vt:lpstr>
      <vt:lpstr>Select Results:  Biggest Obstacles in Managing DM</vt:lpstr>
      <vt:lpstr>Select Results:  Healthcare Access</vt:lpstr>
      <vt:lpstr>Select Results:  Information Needs</vt:lpstr>
      <vt:lpstr>Major Project Outcomes</vt:lpstr>
      <vt:lpstr>Reporting and Publication</vt:lpstr>
      <vt:lpstr>Data Access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Julie Mills</dc:creator>
  <cp:keywords/>
  <dc:description/>
  <cp:lastModifiedBy>Kleed Cumming</cp:lastModifiedBy>
  <cp:revision>161</cp:revision>
  <dcterms:created xsi:type="dcterms:W3CDTF">2019-08-01T18:53:39Z</dcterms:created>
  <dcterms:modified xsi:type="dcterms:W3CDTF">2022-08-01T20:16:30Z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0x010100AEB0D1C2CCD49340818D6EA80756093E</vt:lpwstr>
  </property>
  <property fmtid="{D5CDD505-2E9C-101B-9397-08002B2CF9AE}" pid="3" name="Order">
    <vt:r8>988400</vt:r8>
  </property>
  <property fmtid="{D5CDD505-2E9C-101B-9397-08002B2CF9AE}" pid="4" name="_dlc_DocIdItemGuid">
    <vt:lpwstr>e21cd464-17ca-47ad-9c10-00c040a7f616</vt:lpwstr>
  </property>
</Properties>
</file>